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62" r:id="rId4"/>
    <p:sldId id="293" r:id="rId5"/>
    <p:sldId id="265" r:id="rId6"/>
    <p:sldId id="264" r:id="rId7"/>
    <p:sldId id="269" r:id="rId8"/>
    <p:sldId id="316" r:id="rId9"/>
    <p:sldId id="272" r:id="rId10"/>
    <p:sldId id="317" r:id="rId11"/>
    <p:sldId id="315" r:id="rId12"/>
    <p:sldId id="297" r:id="rId13"/>
    <p:sldId id="298" r:id="rId14"/>
    <p:sldId id="290" r:id="rId15"/>
    <p:sldId id="302" r:id="rId16"/>
    <p:sldId id="303" r:id="rId17"/>
    <p:sldId id="326" r:id="rId18"/>
    <p:sldId id="308" r:id="rId19"/>
    <p:sldId id="294" r:id="rId20"/>
    <p:sldId id="327" r:id="rId21"/>
    <p:sldId id="32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90DCC"/>
    <a:srgbClr val="069A18"/>
    <a:srgbClr val="0BC5AF"/>
    <a:srgbClr val="2E13F3"/>
    <a:srgbClr val="058114"/>
    <a:srgbClr val="FC3904"/>
    <a:srgbClr val="FDFED2"/>
    <a:srgbClr val="9D9603"/>
    <a:srgbClr val="FFFFFF"/>
    <a:srgbClr val="FE54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35" autoAdjust="0"/>
    <p:restoredTop sz="86364" autoAdjust="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22A0C-F201-4844-A059-A56344196643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F9A77-05F3-4FC2-8B5A-BF2D14480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493A61-C7D1-4F93-9CED-7B85897D386D}" type="slidenum">
              <a:rPr lang="ru-RU"/>
              <a:pPr/>
              <a:t>1</a:t>
            </a:fld>
            <a:endParaRPr lang="ru-RU" dirty="0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latin typeface="Calibri" pitchFamily="32" charset="0"/>
              <a:ea typeface="Microsoft YaHei" charset="-122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F2E1822-7C21-4E58-B044-19C0C4D173B6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ru-RU" sz="12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493A61-C7D1-4F93-9CED-7B85897D386D}" type="slidenum">
              <a:rPr lang="ru-RU"/>
              <a:pPr/>
              <a:t>4</a:t>
            </a:fld>
            <a:endParaRPr lang="ru-RU" dirty="0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latin typeface="Calibri" pitchFamily="32" charset="0"/>
              <a:ea typeface="Microsoft YaHei" charset="-122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F2E1822-7C21-4E58-B044-19C0C4D173B6}" type="slidenum">
              <a:rPr lang="ru-RU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ru-RU" sz="12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5CB5-56C1-4201-A492-84C4D1CDFA7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105B36C-BEA1-4041-B4B8-C586F480DCCD}" type="slidenum">
              <a:rPr lang="ru-RU" sz="1200">
                <a:latin typeface="Arial" charset="0"/>
              </a:rPr>
              <a:pPr algn="r"/>
              <a:t>9</a:t>
            </a:fld>
            <a:endParaRPr lang="ru-RU" sz="1200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95CB5-56C1-4201-A492-84C4D1CDFA7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9A77-05F3-4FC2-8B5A-BF2D1448031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7865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142844" y="83497"/>
            <a:ext cx="8832848" cy="66316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137865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142844" y="83497"/>
            <a:ext cx="8832848" cy="663165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137865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142844" y="83497"/>
            <a:ext cx="8832848" cy="66316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D3F145-04DE-461D-A630-5EC1DF70EB0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C7F5CA-373C-4532-A084-AAE11BA0F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7;&#1088;&#1077;&#1079;&#1077;&#1085;&#1090;&#1072;&#1094;&#1080;&#1103;\&#1074;&#1093;&#1086;&#1076;%20&#1074;%20&#1082;&#1083;&#1072;&#1089;&#1089;%20&#1085;&#1072;&#1096;&#1072;%20&#1089;%20&#1090;&#1086;&#1073;&#1086;&#1081;%20&#1079;&#1077;&#1084;&#1083;&#1103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7;&#1088;&#1077;&#1079;&#1077;&#1085;&#1090;&#1072;&#1094;&#1080;&#1103;\&#1058;&#1077;&#1084;&#1072;%20&#1064;&#1072;&#1093;&#1077;&#1088;&#1080;&#1079;&#1072;&#1076;&#1099;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19.xml"/><Relationship Id="rId1" Type="http://schemas.openxmlformats.org/officeDocument/2006/relationships/audio" Target="file:///H:\&#1087;&#1088;&#1077;&#1079;&#1077;&#1085;&#1090;&#1072;&#1094;&#1080;&#1103;\&#1096;&#1077;&#1093;&#1077;&#1088;&#1077;&#1079;&#1072;&#1076;-&#1086;&#1073;&#1088;&#1077;&#1079;.mp3" TargetMode="Externa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18.xml"/><Relationship Id="rId1" Type="http://schemas.openxmlformats.org/officeDocument/2006/relationships/audio" Target="file:///H:\&#1087;&#1088;&#1077;&#1079;&#1077;&#1085;&#1090;&#1072;&#1094;&#1080;&#1103;\&#1096;&#1077;&#1093;&#1077;&#1088;&#1077;&#1079;&#1072;&#1076;-&#1086;&#1073;&#1088;&#1077;&#1079;.mp3" TargetMode="Externa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H:\&#1087;&#1088;&#1077;&#1079;&#1077;&#1085;&#1090;&#1072;&#1094;&#1080;&#1103;\&#1090;&#1072;&#1085;&#1094;&#1077;&#1074;..mp3" TargetMode="Externa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png"/><Relationship Id="rId5" Type="http://schemas.openxmlformats.org/officeDocument/2006/relationships/image" Target="../media/image28.jpeg"/><Relationship Id="rId4" Type="http://schemas.openxmlformats.org/officeDocument/2006/relationships/package" Target="../embeddings/______Microsoft_Office_PowerPoint4.sld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9.xml"/><Relationship Id="rId1" Type="http://schemas.openxmlformats.org/officeDocument/2006/relationships/audio" Target="file:///H:\&#1087;&#1088;&#1077;&#1079;&#1077;&#1085;&#1090;&#1072;&#1094;&#1080;&#1103;\&#1074;&#1086;%20&#1087;&#1086;&#1083;&#1077;%20&#1073;&#1077;&#1088;&#1077;&#1079;&#1072;%20(&#1074;%20&#1074;&#1086;&#1089;&#1090;&#1086;&#1095;&#1085;&#1086;&#1084;%20&#1089;&#1090;&#1080;&#1083;&#1077;).mp3" TargetMode="Externa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7;&#1088;&#1077;&#1079;&#1077;&#1085;&#1090;&#1072;&#1094;&#1080;&#1103;\Na_bortu_samoleta.mp3" TargetMode="Externa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lex\Desktop\&#1091;&#1088;&#1086;&#1082;&#1080;%20&#1084;&#1091;&#1079;&#1099;&#1082;&#1080;%20&#1074;&#1080;&#1076;&#1077;&#1086;\&#1087;&#1088;&#1077;&#1079;&#1077;&#1085;&#1090;&#1072;&#1094;&#1080;&#1103;\&#1074;&#1086;&#1089;&#1090;&#1086;&#1095;&#1085;&#1072;&#1103;%20&#1085;&#1086;&#1095;&#1100;.mp3" TargetMode="Externa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87;&#1088;&#1077;&#1079;&#1077;&#1085;&#1090;&#1072;&#1094;&#1080;&#1103;\&#1074;&#1093;&#1086;&#1076;%20&#1074;%20&#1082;&#1083;&#1072;&#1089;&#1089;%20&#1085;&#1072;&#1096;&#1072;%20&#1089;%20&#1090;&#1086;&#1073;&#1086;&#1081;%20&#1079;&#1077;&#1084;&#1083;&#1103;.mp3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7;&#1088;&#1077;&#1079;&#1077;&#1085;&#1090;&#1072;&#1094;&#1080;&#1103;\Na_bortu_samoleta.mp3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7;&#1088;&#1077;&#1079;&#1077;&#1085;&#1090;&#1072;&#1094;&#1080;&#1103;\&#1073;&#1083;&#1077;&#1089;&#1090;&#1103;&#1097;&#1080;&#1077;%20&#1074;&#1086;&#1089;&#1090;&#1086;&#1095;&#1085;&#1099;&#1077;%20&#1089;&#1082;&#1072;&#1079;&#1082;&#1080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icasaweb.google.com/lh/photo/6MsJU9t8F7mkEcc6vtcqfA?authkey=XUyjCFieMK4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//commons.wikimedia.org/wiki/File:Nikolay_A_Rimsky_Korsakov_1897.jpg?uselang=ru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11560" y="476672"/>
            <a:ext cx="8264525" cy="427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5" name="Picture 3" descr="C:\Users\Alex\Desktop\1378565034_kartinki_privet_7479-3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Alex\Desktop\872620885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212976"/>
            <a:ext cx="2160240" cy="1123181"/>
          </a:xfrm>
          <a:prstGeom prst="rect">
            <a:avLst/>
          </a:prstGeom>
          <a:noFill/>
        </p:spPr>
      </p:pic>
      <p:pic>
        <p:nvPicPr>
          <p:cNvPr id="7" name="вход в класс наша с тобой зем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68356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805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217_c9a78dd4_XL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32703" y="428604"/>
            <a:ext cx="707860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Тема 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Шахерезады</a:t>
            </a:r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Тема Шахериза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692697"/>
            <a:ext cx="3213993" cy="47525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Нежная</a:t>
            </a:r>
          </a:p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Тонкая</a:t>
            </a:r>
          </a:p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Изящная</a:t>
            </a:r>
          </a:p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Пленительная </a:t>
            </a:r>
          </a:p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Мягкая</a:t>
            </a:r>
          </a:p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Задумчивая</a:t>
            </a:r>
          </a:p>
          <a:p>
            <a:r>
              <a:rPr lang="ru-RU" sz="320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Мечтательная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2" descr="http://img1.liveinternet.ru/images/attach/c/1/62/824/62824327_7e7dd963838e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0"/>
            <a:ext cx="6084168" cy="6858000"/>
          </a:xfrm>
          <a:prstGeom prst="rect">
            <a:avLst/>
          </a:prstGeom>
          <a:noFill/>
        </p:spPr>
      </p:pic>
      <p:pic>
        <p:nvPicPr>
          <p:cNvPr id="9" name="шехерезад-обре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79512" y="64533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9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33123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ИЗВИЛИСТАЯ</a:t>
            </a:r>
          </a:p>
          <a:p>
            <a:pPr algn="ctr"/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ВОЛНИСТАЯ</a:t>
            </a:r>
          </a:p>
          <a:p>
            <a:pPr algn="ctr"/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УЗОРЧАТАЯ</a:t>
            </a:r>
          </a:p>
          <a:p>
            <a:endParaRPr lang="ru-RU" sz="2800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g1.liveinternet.ru/images/attach/c/1/62/824/62824327_7e7dd963838e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0"/>
            <a:ext cx="6084168" cy="6858000"/>
          </a:xfrm>
          <a:prstGeom prst="rect">
            <a:avLst/>
          </a:prstGeom>
          <a:noFill/>
        </p:spPr>
      </p:pic>
      <p:pic>
        <p:nvPicPr>
          <p:cNvPr id="6" name="шехерезад-обре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9553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2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0" y="0"/>
          <a:ext cx="9144001" cy="7057541"/>
        </p:xfrm>
        <a:graphic>
          <a:graphicData uri="http://schemas.openxmlformats.org/presentationml/2006/ole">
            <p:oleObj spid="_x0000_s26626" name="Слайд" r:id="rId4" imgW="4567591" imgH="3424547" progId="PowerPoint.Slide.12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90872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                                                 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Махмуд Фаршчиян. Рассвет. Восточный танец (1973)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0"/>
            <a:ext cx="4608512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танцев.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6" cstate="screen"/>
          <a:stretch>
            <a:fillRect/>
          </a:stretch>
        </p:blipFill>
        <p:spPr>
          <a:xfrm>
            <a:off x="395536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lastCol="1" bandRow="1">
                <a:tableStyleId>{46F890A9-2807-4EBB-B81D-B2AA78EC7F39}</a:tableStyleId>
              </a:tblPr>
              <a:tblGrid>
                <a:gridCol w="3048000"/>
                <a:gridCol w="3036169"/>
                <a:gridCol w="3059831"/>
              </a:tblGrid>
              <a:tr h="1686648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0" i="0" u="none" strike="noStrike" kern="1200" dirty="0">
                        <a:solidFill>
                          <a:schemeClr val="tx1"/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800" b="1" i="0" u="none" strike="noStrike" kern="1200" dirty="0">
                        <a:solidFill>
                          <a:srgbClr val="FC3904"/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 dirty="0">
                          <a:solidFill>
                            <a:srgbClr val="FC3904"/>
                          </a:solidFill>
                          <a:latin typeface="Monotype Corsiva" pitchFamily="66" charset="0"/>
                          <a:cs typeface="Times New Roman"/>
                        </a:rPr>
                        <a:t>Русская </a:t>
                      </a:r>
                      <a:endParaRPr lang="ru-RU" sz="2800" b="1" i="0" u="none" strike="noStrike" kern="1200" dirty="0" smtClean="0">
                        <a:solidFill>
                          <a:srgbClr val="FC3904"/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 dirty="0" smtClean="0">
                          <a:solidFill>
                            <a:srgbClr val="FC3904"/>
                          </a:solidFill>
                          <a:latin typeface="Monotype Corsiva" pitchFamily="66" charset="0"/>
                          <a:cs typeface="Times New Roman"/>
                        </a:rPr>
                        <a:t>музыка</a:t>
                      </a:r>
                      <a:endParaRPr lang="ru-RU" sz="2800" b="1" i="0" u="none" strike="noStrike" kern="1200" dirty="0">
                        <a:solidFill>
                          <a:srgbClr val="FC3904"/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800" b="1" i="0" u="none" strike="noStrike" kern="1200" dirty="0">
                        <a:solidFill>
                          <a:srgbClr val="FC3904"/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u="none" strike="noStrike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Восточная музыка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98057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мелодия</a:t>
                      </a: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rgbClr val="E8851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плавная</a:t>
                      </a:r>
                      <a:endParaRPr lang="ru-RU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протяжная</a:t>
                      </a: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 </a:t>
                      </a:r>
                      <a:r>
                        <a:rPr lang="ru-RU" sz="2400" b="0" i="0" u="none" strike="noStrike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напевная </a:t>
                      </a:r>
                    </a:p>
                  </a:txBody>
                  <a:tcPr>
                    <a:solidFill>
                      <a:srgbClr val="E8851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</a:endParaRPr>
                    </a:p>
                  </a:txBody>
                  <a:tcPr>
                    <a:solidFill>
                      <a:srgbClr val="E88518"/>
                    </a:solidFill>
                  </a:tcPr>
                </a:tc>
              </a:tr>
              <a:tr h="1686648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ритм</a:t>
                      </a: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ровный</a:t>
                      </a: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686648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Шумовые</a:t>
                      </a:r>
                      <a:r>
                        <a:rPr lang="ru-RU" sz="2400" b="0" i="0" u="none" strike="noStrike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инструменты</a:t>
                      </a: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onotype Corsiva" pitchFamily="66" charset="0"/>
                          <a:cs typeface="Times New Roman"/>
                        </a:rPr>
                        <a:t>мало</a:t>
                      </a: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Monotype Corsiva" pitchFamily="66" charset="0"/>
                        <a:cs typeface="Times New Roman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215074" y="1988840"/>
            <a:ext cx="214314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/>
                <a:cs typeface="Times New Roman"/>
              </a:rPr>
              <a:t>узорчатая извилистая</a:t>
            </a:r>
            <a:endParaRPr lang="ru-RU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3786190"/>
            <a:ext cx="2071702" cy="11549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неровный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активный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упругий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пунктирный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5214950"/>
            <a:ext cx="2071702" cy="9286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945ed1f21c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во поле береза (в восточном стиле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7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ya-zhenschina.ucoz.ru/_fr/1/11116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Na_bortu_samolet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7951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  <a:latin typeface="Monotype Corsiva" pitchFamily="66" charset="0"/>
              </a:rPr>
              <a:t>Домашнее задание:</a:t>
            </a: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Monotype Corsiva" pitchFamily="66" charset="0"/>
              </a:rPr>
              <a:t>Сочини небольшую сказку, которую могла бы рассказать </a:t>
            </a:r>
            <a:r>
              <a:rPr lang="ru-RU" sz="3100" dirty="0" err="1" smtClean="0">
                <a:solidFill>
                  <a:srgbClr val="002060"/>
                </a:solidFill>
                <a:latin typeface="Monotype Corsiva" pitchFamily="66" charset="0"/>
              </a:rPr>
              <a:t>Шахерезада</a:t>
            </a:r>
            <a:r>
              <a:rPr lang="ru-RU" sz="3100" dirty="0" smtClean="0">
                <a:solidFill>
                  <a:srgbClr val="002060"/>
                </a:solidFill>
                <a:latin typeface="Monotype Corsiva" pitchFamily="66" charset="0"/>
              </a:rPr>
              <a:t> грозному султану </a:t>
            </a:r>
            <a:r>
              <a:rPr lang="ru-RU" sz="3100" dirty="0" err="1" smtClean="0">
                <a:solidFill>
                  <a:srgbClr val="002060"/>
                </a:solidFill>
                <a:latin typeface="Monotype Corsiva" pitchFamily="66" charset="0"/>
              </a:rPr>
              <a:t>Шахриару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>
                <a:solidFill>
                  <a:srgbClr val="FF0000"/>
                </a:solidFill>
                <a:latin typeface="Arabskij" pitchFamily="82" charset="0"/>
              </a:rPr>
              <a:t>Не забудь о том, что сказка твоя восточная</a:t>
            </a:r>
            <a:r>
              <a:rPr lang="ru-RU" sz="3100" dirty="0" smtClean="0">
                <a:solidFill>
                  <a:srgbClr val="FC3904"/>
                </a:solidFill>
              </a:rPr>
              <a:t>!</a:t>
            </a:r>
            <a:endParaRPr lang="ru-RU" sz="3100" dirty="0">
              <a:solidFill>
                <a:srgbClr val="FC3904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2564904"/>
            <a:ext cx="5904656" cy="37444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восточная ноч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27584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9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доброго. До свидания.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2946" name="Picture 2" descr="D:\мои документы\кабинет\картинки муз\Рисунок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484784"/>
            <a:ext cx="7848872" cy="4896544"/>
          </a:xfrm>
          <a:prstGeom prst="rect">
            <a:avLst/>
          </a:prstGeom>
          <a:noFill/>
        </p:spPr>
      </p:pic>
      <p:pic>
        <p:nvPicPr>
          <p:cNvPr id="4" name="вход в класс наша с тобой зем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99592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5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0" y="0"/>
          <a:ext cx="9144001" cy="7057541"/>
        </p:xfrm>
        <a:graphic>
          <a:graphicData uri="http://schemas.openxmlformats.org/presentationml/2006/ole">
            <p:oleObj spid="_x0000_s2050" name="Слайд" r:id="rId3" imgW="4567591" imgH="3424547" progId="PowerPoint.Slide.12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908720"/>
            <a:ext cx="792088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                                                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Эпиграф: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«Через напевы слышится душа народа»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ya-zhenschina.ucoz.ru/_fr/1/11116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Na_bortu_samolet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7951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hovrashok.com.ua/images/Dec/28/2f26296691d47fc9e81e3601d959074c/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277548" cy="6858000"/>
          </a:xfrm>
          <a:prstGeom prst="rect">
            <a:avLst/>
          </a:prstGeom>
          <a:noFill/>
        </p:spPr>
      </p:pic>
      <p:pic>
        <p:nvPicPr>
          <p:cNvPr id="5" name="блестящие восточные 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32352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>
                <a:rot lat="0" lon="21299999" rev="0"/>
              </a:camera>
              <a:lightRig rig="threePt" dir="t"/>
            </a:scene3d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  <a:ea typeface="FZLanTingHeiS-UL-GB" pitchFamily="2" charset="-122"/>
                <a:cs typeface="Browallia New" pitchFamily="34" charset="-34"/>
              </a:rPr>
              <a:t>Тема Востока в творчестве</a:t>
            </a:r>
            <a:b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  <a:ea typeface="FZLanTingHeiS-UL-GB" pitchFamily="2" charset="-122"/>
                <a:cs typeface="Browallia New" pitchFamily="34" charset="-34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  <a:ea typeface="FZLanTingHeiS-UL-GB" pitchFamily="2" charset="-122"/>
                <a:cs typeface="Browallia New" pitchFamily="34" charset="-34"/>
              </a:rPr>
              <a:t> русских   композиторов</a:t>
            </a:r>
            <a:endParaRPr lang="ru-RU" sz="4000" b="1" dirty="0">
              <a:solidFill>
                <a:schemeClr val="accent2"/>
              </a:solidFill>
              <a:latin typeface="Monotype Corsiva" pitchFamily="66" charset="0"/>
              <a:ea typeface="FZLanTingHeiS-UL-GB" pitchFamily="2" charset="-122"/>
              <a:cs typeface="Browallia New" pitchFamily="34" charset="-34"/>
            </a:endParaRPr>
          </a:p>
        </p:txBody>
      </p:sp>
      <p:pic>
        <p:nvPicPr>
          <p:cNvPr id="5" name="Picture 4" descr="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4716016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ndalusian12thum7 Арабская сказка или мудрая притча?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556792"/>
            <a:ext cx="4427984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0" y="0"/>
          <a:ext cx="9144001" cy="7057541"/>
        </p:xfrm>
        <a:graphic>
          <a:graphicData uri="http://schemas.openxmlformats.org/presentationml/2006/ole">
            <p:oleObj spid="_x0000_s64514" name="Слайд" r:id="rId3" imgW="4567591" imgH="3424547" progId="PowerPoint.Slide.12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90872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                                                 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8" name="Picture 12" descr="http://rpp.nashaucheba.ru/pars_docs/refs/78/77759/img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2520280" cy="2640293"/>
          </a:xfrm>
          <a:prstGeom prst="rect">
            <a:avLst/>
          </a:prstGeom>
          <a:noFill/>
        </p:spPr>
      </p:pic>
      <p:pic>
        <p:nvPicPr>
          <p:cNvPr id="10" name="Picture 2" descr="http://img.ezop.ua/276/953/000/aleksandr-porfirevich-borodi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224" y="188640"/>
            <a:ext cx="2232248" cy="2736304"/>
          </a:xfrm>
          <a:prstGeom prst="rect">
            <a:avLst/>
          </a:prstGeom>
          <a:noFill/>
        </p:spPr>
      </p:pic>
      <p:pic>
        <p:nvPicPr>
          <p:cNvPr id="11" name="Picture 4" descr="Nikolay A Rimsky Korsakov 189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5816" y="2636913"/>
            <a:ext cx="3312368" cy="42210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8" y="3933056"/>
            <a:ext cx="72008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6453337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37202" y="908721"/>
            <a:ext cx="370700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Николай Андреевич </a:t>
            </a: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Римский - Корсаков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217_c9a78dd4_XL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32703" y="428604"/>
            <a:ext cx="707860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Симфоническая сюита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Шахерезада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»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Н.А.Римский-Корсаков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-1" y="0"/>
          <a:ext cx="9144001" cy="7057541"/>
        </p:xfrm>
        <a:graphic>
          <a:graphicData uri="http://schemas.openxmlformats.org/presentationml/2006/ole">
            <p:oleObj spid="_x0000_s65538" name="Слайд" r:id="rId3" imgW="4567591" imgH="3424547" progId="PowerPoint.Slide.12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90872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                                                 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933056"/>
            <a:ext cx="72008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6453337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5" name="Рисунок 24" descr="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43608" y="1772816"/>
            <a:ext cx="1354634" cy="2400159"/>
          </a:xfrm>
          <a:prstGeom prst="rect">
            <a:avLst/>
          </a:prstGeom>
        </p:spPr>
      </p:pic>
      <p:pic>
        <p:nvPicPr>
          <p:cNvPr id="26" name="Рисунок 25" descr="sultanat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47864" y="2060848"/>
            <a:ext cx="2448272" cy="2088232"/>
          </a:xfrm>
          <a:prstGeom prst="rect">
            <a:avLst/>
          </a:prstGeom>
        </p:spPr>
      </p:pic>
      <p:pic>
        <p:nvPicPr>
          <p:cNvPr id="27" name="Рисунок 26" descr="img-392562-47b54caa4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95936" y="0"/>
            <a:ext cx="1080120" cy="1395536"/>
          </a:xfrm>
          <a:prstGeom prst="rect">
            <a:avLst/>
          </a:prstGeom>
        </p:spPr>
      </p:pic>
      <p:pic>
        <p:nvPicPr>
          <p:cNvPr id="28" name="Рисунок 27" descr="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020272" y="1700808"/>
            <a:ext cx="1224136" cy="244827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899592" y="4797152"/>
            <a:ext cx="6192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/>
          </a:p>
        </p:txBody>
      </p:sp>
      <p:cxnSp>
        <p:nvCxnSpPr>
          <p:cNvPr id="31" name="Прямая со стрелкой 30"/>
          <p:cNvCxnSpPr>
            <a:stCxn id="26" idx="0"/>
            <a:endCxn id="27" idx="2"/>
          </p:cNvCxnSpPr>
          <p:nvPr/>
        </p:nvCxnSpPr>
        <p:spPr>
          <a:xfrm flipH="1" flipV="1">
            <a:off x="4535996" y="1395536"/>
            <a:ext cx="36004" cy="665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6" idx="1"/>
          </p:cNvCxnSpPr>
          <p:nvPr/>
        </p:nvCxnSpPr>
        <p:spPr>
          <a:xfrm flipH="1" flipV="1">
            <a:off x="2339752" y="2852936"/>
            <a:ext cx="1008112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6" idx="3"/>
          </p:cNvCxnSpPr>
          <p:nvPr/>
        </p:nvCxnSpPr>
        <p:spPr>
          <a:xfrm flipV="1">
            <a:off x="5796136" y="2780928"/>
            <a:ext cx="1224136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1403648" y="4869160"/>
            <a:ext cx="48583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9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2267744" y="5229200"/>
            <a:ext cx="576064" cy="864096"/>
          </a:xfrm>
          <a:prstGeom prst="ellipse">
            <a:avLst/>
          </a:prstGeom>
          <a:solidFill>
            <a:srgbClr val="FDFE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9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 rot="5400000">
            <a:off x="-2016732" y="2744924"/>
            <a:ext cx="6408712" cy="144016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9920"/>
              </a:avLst>
            </a:prstTxWarp>
          </a:bodyPr>
          <a:lstStyle/>
          <a:p>
            <a:pPr algn="ctr" fontAlgn="auto"/>
            <a:r>
              <a:rPr lang="ru-RU" sz="1600" b="1" i="1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3300">
                    <a:alpha val="72156"/>
                  </a:srgbClr>
                </a:solidFill>
                <a:latin typeface="Times New Roman" pitchFamily="18" charset="0"/>
                <a:cs typeface="Times New Roman" pitchFamily="18" charset="0"/>
              </a:rPr>
              <a:t>сюит</a:t>
            </a:r>
            <a:r>
              <a:rPr lang="ru-RU" b="1" i="1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3300">
                    <a:alpha val="72156"/>
                  </a:srgb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i="1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FF3300">
                  <a:alpha val="72156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124" name="Oval 36"/>
          <p:cNvSpPr>
            <a:spLocks noChangeArrowheads="1"/>
          </p:cNvSpPr>
          <p:nvPr/>
        </p:nvSpPr>
        <p:spPr bwMode="auto">
          <a:xfrm>
            <a:off x="4139952" y="2276872"/>
            <a:ext cx="1944215" cy="2088232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50000">
                <a:srgbClr val="FFCCCC"/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sz="2000" b="1" i="1" dirty="0">
              <a:solidFill>
                <a:srgbClr val="CC0000"/>
              </a:solidFill>
              <a:latin typeface="Arial" charset="0"/>
            </a:endParaRPr>
          </a:p>
          <a:p>
            <a:pPr algn="ctr"/>
            <a:r>
              <a:rPr lang="ru-RU" sz="2000" b="1" i="1" dirty="0" smtClean="0">
                <a:solidFill>
                  <a:srgbClr val="CC0000"/>
                </a:solidFill>
                <a:latin typeface="Arial" charset="0"/>
              </a:rPr>
              <a:t>Главная</a:t>
            </a:r>
          </a:p>
          <a:p>
            <a:pPr algn="ctr"/>
            <a:r>
              <a:rPr lang="ru-RU" sz="2000" b="1" i="1" dirty="0" smtClean="0">
                <a:solidFill>
                  <a:srgbClr val="CC0000"/>
                </a:solidFill>
                <a:latin typeface="Arial" charset="0"/>
              </a:rPr>
              <a:t> музыкальная</a:t>
            </a:r>
          </a:p>
          <a:p>
            <a:pPr algn="ctr"/>
            <a:r>
              <a:rPr lang="ru-RU" sz="2000" b="1" i="1" dirty="0" smtClean="0">
                <a:solidFill>
                  <a:srgbClr val="CC0000"/>
                </a:solidFill>
                <a:latin typeface="Arial" charset="0"/>
              </a:rPr>
              <a:t> тема</a:t>
            </a:r>
            <a:endParaRPr lang="ru-RU" sz="2000" b="1" i="1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1515" name="Rectangle 4"/>
          <p:cNvSpPr>
            <a:spLocks noChangeArrowheads="1"/>
          </p:cNvSpPr>
          <p:nvPr/>
        </p:nvSpPr>
        <p:spPr bwMode="auto">
          <a:xfrm>
            <a:off x="8154988" y="6519863"/>
            <a:ext cx="989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800">
                <a:solidFill>
                  <a:srgbClr val="F5B167"/>
                </a:solidFill>
              </a:rPr>
              <a:t>© Shevaldina S.A</a:t>
            </a:r>
            <a:endParaRPr lang="ru-RU" sz="800">
              <a:solidFill>
                <a:srgbClr val="F5B167"/>
              </a:solidFill>
            </a:endParaRPr>
          </a:p>
          <a:p>
            <a:pPr algn="ctr"/>
            <a:r>
              <a:rPr lang="en-US" sz="800">
                <a:solidFill>
                  <a:srgbClr val="F5B167"/>
                </a:solidFill>
              </a:rPr>
              <a:t>    </a:t>
            </a:r>
            <a:r>
              <a:rPr lang="ru-RU" sz="800">
                <a:solidFill>
                  <a:srgbClr val="F5B167"/>
                </a:solidFill>
              </a:rPr>
              <a:t>«</a:t>
            </a:r>
            <a:r>
              <a:rPr lang="en-US" sz="800">
                <a:solidFill>
                  <a:srgbClr val="F5B167"/>
                </a:solidFill>
              </a:rPr>
              <a:t>Uroki musiki</a:t>
            </a:r>
            <a:r>
              <a:rPr lang="ru-RU" sz="800">
                <a:solidFill>
                  <a:srgbClr val="F5B167"/>
                </a:solidFill>
              </a:rPr>
              <a:t>»</a:t>
            </a:r>
            <a:endParaRPr lang="en-US" sz="800">
              <a:solidFill>
                <a:srgbClr val="F5B167"/>
              </a:solidFill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2843808" y="980728"/>
            <a:ext cx="1008112" cy="1511871"/>
          </a:xfrm>
          <a:prstGeom prst="ellipse">
            <a:avLst/>
          </a:prstGeom>
          <a:solidFill>
            <a:srgbClr val="AA1A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 часть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Rectangle 10" descr="Джинсовая ткань"/>
          <p:cNvSpPr>
            <a:spLocks noChangeArrowheads="1"/>
          </p:cNvSpPr>
          <p:nvPr/>
        </p:nvSpPr>
        <p:spPr bwMode="auto">
          <a:xfrm>
            <a:off x="6588224" y="4149080"/>
            <a:ext cx="1150938" cy="1943100"/>
          </a:xfrm>
          <a:prstGeom prst="rect">
            <a:avLst/>
          </a:prstGeom>
          <a:blipFill dpi="0" rotWithShape="1">
            <a:blip r:embed="rId3" cstate="screen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 часть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2987824" y="4149080"/>
            <a:ext cx="1008112" cy="1944216"/>
          </a:xfrm>
          <a:prstGeom prst="hexagon">
            <a:avLst>
              <a:gd name="adj" fmla="val 18093"/>
              <a:gd name="vf" fmla="val 11547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4 часть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6588224" y="764704"/>
            <a:ext cx="1007616" cy="1738567"/>
          </a:xfrm>
          <a:prstGeom prst="triangle">
            <a:avLst>
              <a:gd name="adj" fmla="val 50000"/>
            </a:avLst>
          </a:prstGeom>
          <a:solidFill>
            <a:srgbClr val="E640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 часть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9" name="Прямая со стрелкой 28"/>
          <p:cNvCxnSpPr>
            <a:stCxn id="89124" idx="1"/>
          </p:cNvCxnSpPr>
          <p:nvPr/>
        </p:nvCxnSpPr>
        <p:spPr>
          <a:xfrm flipH="1" flipV="1">
            <a:off x="3923930" y="2132858"/>
            <a:ext cx="500746" cy="449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796136" y="2132856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9124" idx="3"/>
          </p:cNvCxnSpPr>
          <p:nvPr/>
        </p:nvCxnSpPr>
        <p:spPr>
          <a:xfrm flipH="1">
            <a:off x="3923930" y="4059290"/>
            <a:ext cx="500746" cy="377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89124" idx="5"/>
          </p:cNvCxnSpPr>
          <p:nvPr/>
        </p:nvCxnSpPr>
        <p:spPr>
          <a:xfrm>
            <a:off x="5799443" y="4059290"/>
            <a:ext cx="644765" cy="3058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9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9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  <p:bldP spid="18" grpId="0" animBg="1"/>
    </p:bld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2057</TotalTime>
  <Words>94</Words>
  <Application>Microsoft Office PowerPoint</Application>
  <PresentationFormat>Экран (4:3)</PresentationFormat>
  <Paragraphs>95</Paragraphs>
  <Slides>19</Slides>
  <Notes>6</Notes>
  <HiddenSlides>0</HiddenSlides>
  <MMClips>11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Тема Office</vt:lpstr>
      <vt:lpstr>Техническая</vt:lpstr>
      <vt:lpstr>Трек</vt:lpstr>
      <vt:lpstr>Слайд</vt:lpstr>
      <vt:lpstr>Слайд 1</vt:lpstr>
      <vt:lpstr>Слайд 2</vt:lpstr>
      <vt:lpstr>Слайд 3</vt:lpstr>
      <vt:lpstr>Слайд 4</vt:lpstr>
      <vt:lpstr>Тема Востока в творчестве  русских   композиторов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Домашнее задание: Сочини небольшую сказку, которую могла бы рассказать Шахерезада грозному султану Шахриару.  Не забудь о том, что сказка твоя восточная!</vt:lpstr>
      <vt:lpstr>Слайд 18</vt:lpstr>
      <vt:lpstr>Всего доброго. До свидания.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Alex</cp:lastModifiedBy>
  <cp:revision>203</cp:revision>
  <dcterms:created xsi:type="dcterms:W3CDTF">2013-03-01T19:08:15Z</dcterms:created>
  <dcterms:modified xsi:type="dcterms:W3CDTF">2017-02-16T17:37:34Z</dcterms:modified>
</cp:coreProperties>
</file>