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4" r:id="rId9"/>
    <p:sldId id="262" r:id="rId10"/>
    <p:sldId id="263" r:id="rId11"/>
    <p:sldId id="264" r:id="rId12"/>
    <p:sldId id="275" r:id="rId13"/>
    <p:sldId id="265" r:id="rId14"/>
    <p:sldId id="266" r:id="rId15"/>
    <p:sldId id="267" r:id="rId16"/>
    <p:sldId id="271" r:id="rId17"/>
    <p:sldId id="268" r:id="rId18"/>
    <p:sldId id="272" r:id="rId19"/>
    <p:sldId id="269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6D5F681-549F-4B52-A988-3CE57BC7EB77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45107-3D29-4291-AA1B-3804E1AB2C1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Евтеева А.Ю. </a:t>
            </a:r>
          </a:p>
          <a:p>
            <a:r>
              <a:rPr lang="ru-RU" dirty="0" smtClean="0"/>
              <a:t>Студентка 31-т группы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Производство творога традиционным способом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05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Охлаждение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Пастеризованное молоко </a:t>
            </a:r>
            <a:r>
              <a:rPr lang="ru-RU" dirty="0" smtClean="0"/>
              <a:t>охлаждают </a:t>
            </a:r>
            <a:r>
              <a:rPr lang="ru-RU" dirty="0"/>
              <a:t>до температуры сквашивания (в теплое время года до </a:t>
            </a:r>
            <a:r>
              <a:rPr lang="ru-RU" dirty="0" smtClean="0"/>
              <a:t>28-30 </a:t>
            </a:r>
            <a:r>
              <a:rPr lang="ru-RU" dirty="0"/>
              <a:t>°С, в холодное — до </a:t>
            </a:r>
            <a:r>
              <a:rPr lang="ru-RU" dirty="0" smtClean="0"/>
              <a:t>30-32 </a:t>
            </a:r>
            <a:r>
              <a:rPr lang="ru-RU" dirty="0"/>
              <a:t>°С) и направляют в специальные </a:t>
            </a:r>
            <a:r>
              <a:rPr lang="ru-RU" dirty="0" smtClean="0"/>
              <a:t>ванны </a:t>
            </a:r>
            <a:r>
              <a:rPr lang="ru-RU" dirty="0"/>
              <a:t>на заквашивание. Закваску для производства творога изготовляют на чистых культурах </a:t>
            </a:r>
            <a:r>
              <a:rPr lang="ru-RU" dirty="0" err="1"/>
              <a:t>мезофильных</a:t>
            </a:r>
            <a:r>
              <a:rPr lang="ru-RU" dirty="0"/>
              <a:t> молочно-кислых стрептококков и вносят в молоко в количестве от 1 до </a:t>
            </a:r>
            <a:r>
              <a:rPr lang="ru-RU" dirty="0" smtClean="0"/>
              <a:t>5%. </a:t>
            </a:r>
            <a:r>
              <a:rPr lang="ru-RU" dirty="0"/>
              <a:t>Продолжительность сквашивания после внесения закваски составляет </a:t>
            </a:r>
            <a:r>
              <a:rPr lang="ru-RU" dirty="0" smtClean="0"/>
              <a:t>6-8 </a:t>
            </a:r>
            <a:r>
              <a:rPr lang="ru-RU" dirty="0"/>
              <a:t>ч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788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Внесение закваски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414264" cy="50817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При сычужно-кислотном способе производства творога после внесения закваски добавляют 40 %-</a:t>
            </a:r>
            <a:r>
              <a:rPr lang="ru-RU" dirty="0" err="1"/>
              <a:t>ный</a:t>
            </a:r>
            <a:r>
              <a:rPr lang="ru-RU" dirty="0"/>
              <a:t> раствор хлорида кальция (из расчета 400 г безводной соли на 1 т молока), приготовленного на кипяченой и охлажденной до </a:t>
            </a:r>
            <a:r>
              <a:rPr lang="ru-RU" dirty="0" smtClean="0"/>
              <a:t>40-45 </a:t>
            </a:r>
            <a:r>
              <a:rPr lang="ru-RU" dirty="0"/>
              <a:t>°С воде. Хлорид кальция восстанавливает способность пастеризованного молока образовывать под действием сычужного фермента плотный, хорошо отделяющий сыворотку сгусток. Немедленно после этого в молоко в виде 1 % -</a:t>
            </a:r>
            <a:r>
              <a:rPr lang="ru-RU" dirty="0" err="1"/>
              <a:t>ного</a:t>
            </a:r>
            <a:r>
              <a:rPr lang="ru-RU" dirty="0"/>
              <a:t> раствора вносят сычужный фермент или пепсин из расчета 1 г на 1 т молока. Сычужный фермент растворяют в кипяченой и охлажденной до 35 °С воде. Раствор пепсина с целью повышения его активности готовят на кислой осветленной сыворотке за </a:t>
            </a:r>
            <a:r>
              <a:rPr lang="ru-RU" dirty="0" smtClean="0"/>
              <a:t>5-8 </a:t>
            </a:r>
            <a:r>
              <a:rPr lang="ru-RU" dirty="0"/>
              <a:t>ч до использования. Для ускорения оборачиваемости творожных </a:t>
            </a:r>
            <a:r>
              <a:rPr lang="ru-RU" dirty="0" smtClean="0"/>
              <a:t>ванн </a:t>
            </a:r>
            <a:r>
              <a:rPr lang="ru-RU" dirty="0"/>
              <a:t>молоко сквашивают до кислотности </a:t>
            </a:r>
            <a:r>
              <a:rPr lang="ru-RU" dirty="0" smtClean="0"/>
              <a:t>32-35 </a:t>
            </a:r>
            <a:r>
              <a:rPr lang="ru-RU" dirty="0"/>
              <a:t>°Т в резервуарах, а затем перекачивают в творожные ванны и вносят хлорид кальция и фермент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69624"/>
            <a:ext cx="4038600" cy="3085490"/>
          </a:xfrm>
        </p:spPr>
      </p:pic>
    </p:spTree>
    <p:extLst>
      <p:ext uri="{BB962C8B-B14F-4D97-AF65-F5344CB8AC3E}">
        <p14:creationId xmlns:p14="http://schemas.microsoft.com/office/powerpoint/2010/main" val="271397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Сквашивание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270248" cy="50097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Кислотно-сычужный </a:t>
            </a:r>
            <a:r>
              <a:rPr lang="ru-RU" dirty="0"/>
              <a:t>метод свертывания молока, предусматривает формирование сгустка посредством комбинированного воздействия молочной кислоты и сычужного фермента. Так на первом этапе под действием сычужного фермента казеин трансформируется в параказеин, а на втором образует сгусток, так как казеин при трансформации в параказеин смещает изоэлектрическую точку с показателей рН 4,6 до 5,2. Именно благодаря этому под действием сычужного фермента образование сгустка происходит не только намного быстрее, но и при более низком уровне кислотности, нежели при осаждении белков посредством молочной кислоты. Результатом чего становится значительное ускорение процесса производства творога. Посредством данного метода производится жирный и полужирный творог с содержанием кальциевой соли, особенно необходимой детям для процесса костеобразования.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372900"/>
            <a:ext cx="4038600" cy="2678938"/>
          </a:xfrm>
        </p:spPr>
      </p:pic>
    </p:spTree>
    <p:extLst>
      <p:ext uri="{BB962C8B-B14F-4D97-AF65-F5344CB8AC3E}">
        <p14:creationId xmlns:p14="http://schemas.microsoft.com/office/powerpoint/2010/main" val="3420530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Сквашивание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Окончание </a:t>
            </a:r>
            <a:r>
              <a:rPr lang="ru-RU" dirty="0"/>
              <a:t>сквашивания и готовность сгустка определяют по его кислотности (для жирного и полужирного творога должна быть </a:t>
            </a:r>
            <a:r>
              <a:rPr lang="ru-RU" dirty="0" smtClean="0"/>
              <a:t>5660 </a:t>
            </a:r>
            <a:r>
              <a:rPr lang="ru-RU" dirty="0"/>
              <a:t>°Т, для нежирного — </a:t>
            </a:r>
            <a:r>
              <a:rPr lang="ru-RU" dirty="0" smtClean="0"/>
              <a:t>66-70 </a:t>
            </a:r>
            <a:r>
              <a:rPr lang="ru-RU" dirty="0"/>
              <a:t>°Т) и визуально — сгусток должен быть плотным, давать ровные гладкие края на изломе с выделением прозрачной зеленоватой сыворотки. Сквашивание при кислотном методе продолжается </a:t>
            </a:r>
            <a:r>
              <a:rPr lang="ru-RU" dirty="0" smtClean="0"/>
              <a:t>6-8 </a:t>
            </a:r>
            <a:r>
              <a:rPr lang="ru-RU" dirty="0"/>
              <a:t>ч, сычужно-кислотном — </a:t>
            </a:r>
            <a:r>
              <a:rPr lang="ru-RU" dirty="0" smtClean="0"/>
              <a:t>4-6 </a:t>
            </a:r>
            <a:r>
              <a:rPr lang="ru-RU" dirty="0"/>
              <a:t>ч, с использованием активной кислотообразующей закваски — </a:t>
            </a:r>
            <a:r>
              <a:rPr lang="ru-RU" dirty="0" smtClean="0"/>
              <a:t>3-4 </a:t>
            </a:r>
            <a:r>
              <a:rPr lang="ru-RU" dirty="0"/>
              <a:t>ч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50051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Разрезка сгустка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Чтобы ускорить выделение сыворотки, готовый сгусток разрезают специальными проволочными ножами на кубики с размером граней 2 см. При кислотном методе разрезанный сгусток подогревают до </a:t>
            </a:r>
            <a:r>
              <a:rPr lang="ru-RU" dirty="0" smtClean="0"/>
              <a:t>36-38 </a:t>
            </a:r>
            <a:r>
              <a:rPr lang="ru-RU" dirty="0"/>
              <a:t>°С для интенсификации выделения сыворотки и выдерживают </a:t>
            </a:r>
            <a:r>
              <a:rPr lang="ru-RU" dirty="0" smtClean="0"/>
              <a:t>15-20 </a:t>
            </a:r>
            <a:r>
              <a:rPr lang="ru-RU" dirty="0"/>
              <a:t>мин, после чего ее удаляют. При сычужно-кислотном — разрезанный сгусток без подогрева оставляют в покое на </a:t>
            </a:r>
            <a:r>
              <a:rPr lang="ru-RU" dirty="0" smtClean="0"/>
              <a:t>40-60 </a:t>
            </a:r>
            <a:r>
              <a:rPr lang="ru-RU" dirty="0"/>
              <a:t>мин для интенсивного выделения сыворотки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88463"/>
            <a:ext cx="3888432" cy="2916323"/>
          </a:xfrm>
        </p:spPr>
      </p:pic>
    </p:spTree>
    <p:extLst>
      <p:ext uri="{BB962C8B-B14F-4D97-AF65-F5344CB8AC3E}">
        <p14:creationId xmlns:p14="http://schemas.microsoft.com/office/powerpoint/2010/main" val="228939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Самопрессование</a:t>
            </a:r>
            <a:r>
              <a:rPr lang="ru-RU" dirty="0" smtClean="0"/>
              <a:t> творожного сгустка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Для дальнейшего отделения сыворотки сгусток подвергают </a:t>
            </a:r>
            <a:r>
              <a:rPr lang="ru-RU" dirty="0" err="1"/>
              <a:t>самопрессованию</a:t>
            </a:r>
            <a:r>
              <a:rPr lang="ru-RU" dirty="0"/>
              <a:t> и прессованию. Для этого его разливают в бязевые или лавсановые мешки </a:t>
            </a:r>
            <a:r>
              <a:rPr lang="ru-RU" dirty="0" smtClean="0"/>
              <a:t>на </a:t>
            </a:r>
            <a:r>
              <a:rPr lang="ru-RU" dirty="0"/>
              <a:t>70 % вместимости </a:t>
            </a:r>
            <a:r>
              <a:rPr lang="ru-RU" dirty="0" smtClean="0"/>
              <a:t>мешка, </a:t>
            </a:r>
            <a:r>
              <a:rPr lang="ru-RU" dirty="0"/>
              <a:t>их завязывают и помещают несколькими рядами в </a:t>
            </a:r>
            <a:r>
              <a:rPr lang="ru-RU" dirty="0" smtClean="0"/>
              <a:t>пресс-тележку. </a:t>
            </a:r>
            <a:r>
              <a:rPr lang="ru-RU" dirty="0"/>
              <a:t>Под воздействием собственной массы из сгустка выделяется сыворотка.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270" y="2492896"/>
            <a:ext cx="4114742" cy="2304256"/>
          </a:xfrm>
        </p:spPr>
      </p:pic>
    </p:spTree>
    <p:extLst>
      <p:ext uri="{BB962C8B-B14F-4D97-AF65-F5344CB8AC3E}">
        <p14:creationId xmlns:p14="http://schemas.microsoft.com/office/powerpoint/2010/main" val="33401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Самопрессование</a:t>
            </a:r>
            <a:r>
              <a:rPr lang="ru-RU" dirty="0" smtClean="0"/>
              <a:t> творожного сгустка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Самопрессование</a:t>
            </a:r>
            <a:r>
              <a:rPr lang="ru-RU" dirty="0"/>
              <a:t> происходит в цехе при температуре не выше 16 °С и продолжается не менее 1 ч. Окончание </a:t>
            </a:r>
            <a:r>
              <a:rPr lang="ru-RU" dirty="0" err="1"/>
              <a:t>самопрессования</a:t>
            </a:r>
            <a:r>
              <a:rPr lang="ru-RU" dirty="0"/>
              <a:t> определяется визуально по поверхности сгустка, которая теряет блеск и становится матовой. Затем творог под давлением прессуют до готовности.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9789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7305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Самопрессование</a:t>
            </a:r>
            <a:r>
              <a:rPr lang="ru-RU" dirty="0" smtClean="0"/>
              <a:t> творожного сгустка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процессе прессования мешочки с творогом несколько раз встряхивают и перекладывают. Во избежание повышения кислотности прессование необходимо проводить в помещениях с температурой воздуха </a:t>
            </a:r>
            <a:r>
              <a:rPr lang="ru-RU" dirty="0" smtClean="0"/>
              <a:t>3-6 </a:t>
            </a:r>
            <a:r>
              <a:rPr lang="ru-RU" dirty="0"/>
              <a:t>°С, а по его окончании немедленно направлять творог на охлаждение до температуры не выше 8 °</a:t>
            </a:r>
            <a:r>
              <a:rPr lang="ru-RU" dirty="0" smtClean="0"/>
              <a:t>С  </a:t>
            </a:r>
            <a:r>
              <a:rPr lang="ru-RU" dirty="0" err="1"/>
              <a:t>с</a:t>
            </a:r>
            <a:r>
              <a:rPr lang="ru-RU" dirty="0"/>
              <a:t> использованием охладителей различных </a:t>
            </a:r>
            <a:r>
              <a:rPr lang="ru-RU" dirty="0" smtClean="0"/>
              <a:t>конструкций.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76872"/>
            <a:ext cx="4038600" cy="2480886"/>
          </a:xfrm>
        </p:spPr>
      </p:pic>
    </p:spTree>
    <p:extLst>
      <p:ext uri="{BB962C8B-B14F-4D97-AF65-F5344CB8AC3E}">
        <p14:creationId xmlns:p14="http://schemas.microsoft.com/office/powerpoint/2010/main" val="18145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Прессование и охлаждение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Принцип работы установки УПТ (охладителя Митрофанова)</a:t>
            </a:r>
          </a:p>
          <a:p>
            <a:pPr marL="0" indent="0">
              <a:buNone/>
            </a:pPr>
            <a:r>
              <a:rPr lang="ru-RU" dirty="0" smtClean="0"/>
              <a:t>Основной </a:t>
            </a:r>
            <a:r>
              <a:rPr lang="ru-RU" dirty="0"/>
              <a:t>функциональной частью установки УПТ является трубчатый барабан, в который загружаются мешочки с творожным </a:t>
            </a:r>
            <a:r>
              <a:rPr lang="ru-RU" dirty="0" err="1"/>
              <a:t>калье</a:t>
            </a:r>
            <a:r>
              <a:rPr lang="ru-RU" dirty="0"/>
              <a:t>. При вращении барабана происходит процесс прессования творога. Охлаждение творога обеспечивается с помощью жидкого </a:t>
            </a:r>
            <a:r>
              <a:rPr lang="ru-RU" dirty="0" err="1"/>
              <a:t>хладоносителя</a:t>
            </a:r>
            <a:r>
              <a:rPr lang="ru-RU" dirty="0"/>
              <a:t> (ледяной воды), который циркулирует в трубчатом контуре вращающегося барабана. Направление вращения барабана меняется реверсивным магнитным пускателем.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00478"/>
            <a:ext cx="4038600" cy="3623782"/>
          </a:xfrm>
        </p:spPr>
      </p:pic>
    </p:spTree>
    <p:extLst>
      <p:ext uri="{BB962C8B-B14F-4D97-AF65-F5344CB8AC3E}">
        <p14:creationId xmlns:p14="http://schemas.microsoft.com/office/powerpoint/2010/main" val="94855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Фасовка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Готовый продукт фасуют </a:t>
            </a:r>
            <a:r>
              <a:rPr lang="ru-RU" dirty="0" smtClean="0"/>
              <a:t> </a:t>
            </a:r>
            <a:r>
              <a:rPr lang="ru-RU" dirty="0"/>
              <a:t>в мелкую и крупную тару. Творог фасуют в картонные ящики с вкладышами из пергамента, полиэтиленовой пленки. </a:t>
            </a:r>
            <a:r>
              <a:rPr lang="ru-RU" dirty="0" smtClean="0"/>
              <a:t>   В </a:t>
            </a:r>
            <a:r>
              <a:rPr lang="ru-RU" dirty="0"/>
              <a:t>мелкую упаковку творог фасуют в виде брусков массой 0,25; 0,5 и 1 кг, завернутых в пергамент или целлофан, а также в картонные коробочки, пакеты, стаканы из различных полимерных материалов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96" y="2398681"/>
            <a:ext cx="3950208" cy="2627376"/>
          </a:xfrm>
        </p:spPr>
      </p:pic>
    </p:spTree>
    <p:extLst>
      <p:ext uri="{BB962C8B-B14F-4D97-AF65-F5344CB8AC3E}">
        <p14:creationId xmlns:p14="http://schemas.microsoft.com/office/powerpoint/2010/main" val="23261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 Творог — белковый кисло-молочный продукт, изготовляемый сквашиванием культурами молочно-кислых бактерий с применением или без применения </a:t>
            </a:r>
            <a:r>
              <a:rPr lang="ru-RU" dirty="0" err="1"/>
              <a:t>молокосвертывающего</a:t>
            </a:r>
            <a:r>
              <a:rPr lang="ru-RU" dirty="0"/>
              <a:t> фермента и хлорида кальция пастеризованного нормализованного цельного или обезжиренного молока (допускается смешивание с пахтой) с последующим удалением из сгустка части сыворотки и </a:t>
            </a:r>
            <a:r>
              <a:rPr lang="ru-RU" dirty="0" smtClean="0"/>
              <a:t>опрессовыванием </a:t>
            </a:r>
            <a:r>
              <a:rPr lang="ru-RU" dirty="0"/>
              <a:t>белковой массы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359438"/>
            <a:ext cx="4038600" cy="2705861"/>
          </a:xfrm>
        </p:spPr>
      </p:pic>
    </p:spTree>
    <p:extLst>
      <p:ext uri="{BB962C8B-B14F-4D97-AF65-F5344CB8AC3E}">
        <p14:creationId xmlns:p14="http://schemas.microsoft.com/office/powerpoint/2010/main" val="40175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Пороки творога и причины их возникновения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5214320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Невыраженный (пресный) вкус </a:t>
            </a:r>
            <a:r>
              <a:rPr lang="ru-RU" dirty="0"/>
              <a:t>появляется при использовании недостаточно активной закваски.</a:t>
            </a:r>
          </a:p>
          <a:p>
            <a:r>
              <a:rPr lang="ru-RU" i="1" dirty="0" smtClean="0"/>
              <a:t>Излишне </a:t>
            </a:r>
            <a:r>
              <a:rPr lang="ru-RU" i="1" dirty="0"/>
              <a:t>кислый вкус </a:t>
            </a:r>
            <a:r>
              <a:rPr lang="ru-RU" dirty="0"/>
              <a:t>— результат запоздалого охлаждения творога после сквашивания, продолжительного времени сквашивания, хранения при высоких температурах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Нечистый, затхлый вкус и запах </a:t>
            </a:r>
            <a:r>
              <a:rPr lang="ru-RU" dirty="0"/>
              <a:t>вызывается неактивной закваской, плохо вымытыми оборудованием и тарой, наличием гнилостных бактерий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 smtClean="0"/>
              <a:t>Прогорклый </a:t>
            </a:r>
            <a:r>
              <a:rPr lang="ru-RU" i="1" dirty="0"/>
              <a:t>вкус </a:t>
            </a:r>
            <a:r>
              <a:rPr lang="ru-RU" dirty="0"/>
              <a:t>возникает в жирном твороге при наличии в твороге плесеней и бактерий, образующих фермент липазу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Горький вкус </a:t>
            </a:r>
            <a:r>
              <a:rPr lang="ru-RU" dirty="0"/>
              <a:t>может появиться при поедании коровой растений с горьким вкусом, при развитии </a:t>
            </a:r>
            <a:r>
              <a:rPr lang="ru-RU" dirty="0" err="1"/>
              <a:t>пептонизирующих</a:t>
            </a:r>
            <a:r>
              <a:rPr lang="ru-RU" dirty="0"/>
              <a:t> бактерий, а также при добавлении повышенных доз пепсина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Комковатая, грубая, </a:t>
            </a:r>
            <a:r>
              <a:rPr lang="ru-RU" i="1" dirty="0" err="1"/>
              <a:t>крошливая</a:t>
            </a:r>
            <a:r>
              <a:rPr lang="ru-RU" i="1" dirty="0"/>
              <a:t> консистенция </a:t>
            </a:r>
            <a:r>
              <a:rPr lang="ru-RU" dirty="0"/>
              <a:t>вызывается повышенной температурой подогрева сгустка, прессования или хранения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Дрожжевой привкус </a:t>
            </a:r>
            <a:r>
              <a:rPr lang="ru-RU" dirty="0"/>
              <a:t>обусловлен развитием дрожжей при длительном хранении несвоевременно охлажденного творога. Этот порок сопровождается вспучиванием и газообразованием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 err="1"/>
              <a:t>Резинистая</a:t>
            </a:r>
            <a:r>
              <a:rPr lang="ru-RU" i="1" dirty="0"/>
              <a:t> консистенция </a:t>
            </a:r>
            <a:r>
              <a:rPr lang="ru-RU" dirty="0"/>
              <a:t>обусловлена применением повышенных доз сычужного фермента, ранней разрезкой сгустка, повышенной температурой сквашивания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936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свойства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Полезные свойства творога обуславливаются его целебным составом. Молочный белок – казеин, содержащийся в твороге – обладает высокой питательной ценностью и может заменить животные белки, 300 г творога – это суточная доза белка, необходимая для организма. Минеральные вещества, входящие в состав творога, способствуют формированию и укреплению костной ткани</a:t>
            </a:r>
            <a:r>
              <a:rPr lang="ru-RU" dirty="0" smtClean="0"/>
              <a:t>.</a:t>
            </a:r>
          </a:p>
          <a:p>
            <a:r>
              <a:rPr lang="ru-RU" dirty="0"/>
              <a:t>Творог очень полезен для здоровья детей и используется в детском и лечебном питании при заболеваниях печени, почек, желудочно-кишечного тракта, сердечно-сосудистой системы, </a:t>
            </a:r>
            <a:r>
              <a:rPr lang="ru-RU" dirty="0" smtClean="0"/>
              <a:t>легких.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011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36" y="1527175"/>
            <a:ext cx="6986016" cy="4572000"/>
          </a:xfrm>
        </p:spPr>
      </p:pic>
    </p:spTree>
    <p:extLst>
      <p:ext uri="{BB962C8B-B14F-4D97-AF65-F5344CB8AC3E}">
        <p14:creationId xmlns:p14="http://schemas.microsoft.com/office/powerpoint/2010/main" val="254826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Сырьё для творога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качестве сырья используют доброкачественное свежее молоко цельное и обезжиренное кислотностью не выше 20 °Т. По жиру молоко нормализуют с учетом содержания в нем белка (по белковому титру), что дает более точные результаты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754" y="2564904"/>
            <a:ext cx="4221789" cy="2376264"/>
          </a:xfrm>
        </p:spPr>
      </p:pic>
    </p:spTree>
    <p:extLst>
      <p:ext uri="{BB962C8B-B14F-4D97-AF65-F5344CB8AC3E}">
        <p14:creationId xmlns:p14="http://schemas.microsoft.com/office/powerpoint/2010/main" val="3466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технологического 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486272" cy="51537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приемка </a:t>
            </a:r>
            <a:r>
              <a:rPr lang="ru-RU" dirty="0"/>
              <a:t>молока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нормализация </a:t>
            </a:r>
            <a:r>
              <a:rPr lang="ru-RU" dirty="0"/>
              <a:t>молока до требуемого состава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очистка </a:t>
            </a:r>
            <a:r>
              <a:rPr lang="ru-RU" dirty="0"/>
              <a:t>и пастеризация молока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охлаждение </a:t>
            </a:r>
            <a:r>
              <a:rPr lang="ru-RU" dirty="0"/>
              <a:t>молока до температуры заквашивания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внесение </a:t>
            </a:r>
            <a:r>
              <a:rPr lang="ru-RU" dirty="0"/>
              <a:t>закваски и сычужного фермента в молоко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сквашивание </a:t>
            </a:r>
            <a:r>
              <a:rPr lang="ru-RU" dirty="0"/>
              <a:t>молока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разрезка </a:t>
            </a:r>
            <a:r>
              <a:rPr lang="ru-RU" dirty="0"/>
              <a:t>сгустка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отделение </a:t>
            </a:r>
            <a:r>
              <a:rPr lang="ru-RU" dirty="0"/>
              <a:t>сыворотки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охлаждение </a:t>
            </a:r>
            <a:r>
              <a:rPr lang="ru-RU" dirty="0"/>
              <a:t>творога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err="1" smtClean="0"/>
              <a:t>фасование</a:t>
            </a:r>
            <a:r>
              <a:rPr lang="ru-RU" dirty="0" smtClean="0"/>
              <a:t>;</a:t>
            </a: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упаковывание </a:t>
            </a:r>
            <a:r>
              <a:rPr lang="ru-RU" dirty="0"/>
              <a:t>в тару и хранение готовой продукции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760" y="2564904"/>
            <a:ext cx="4343550" cy="2004715"/>
          </a:xfrm>
        </p:spPr>
      </p:pic>
    </p:spTree>
    <p:extLst>
      <p:ext uri="{BB962C8B-B14F-4D97-AF65-F5344CB8AC3E}">
        <p14:creationId xmlns:p14="http://schemas.microsoft.com/office/powerpoint/2010/main" val="240710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комплексов оборудования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342256" cy="48657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Технологический процесс производства творога традиционным способом выполняется при помощи комплексов оборудования для приема, охлаждения, переработки, хранения и транспортирования сырья.</a:t>
            </a:r>
          </a:p>
          <a:p>
            <a:endParaRPr lang="ru-RU" dirty="0"/>
          </a:p>
          <a:p>
            <a:r>
              <a:rPr lang="ru-RU" dirty="0"/>
              <a:t>Для хранения принимаемого молока используют металлические емкости (танки). Молоко и продукты его переработки перекачиваются насосами. </a:t>
            </a:r>
            <a:endParaRPr lang="ru-RU" dirty="0" smtClean="0"/>
          </a:p>
          <a:p>
            <a:r>
              <a:rPr lang="ru-RU" dirty="0" smtClean="0"/>
              <a:t>Приемку </a:t>
            </a:r>
            <a:r>
              <a:rPr lang="ru-RU" dirty="0"/>
              <a:t>сырья осуществляют при помощи весов (</a:t>
            </a:r>
            <a:r>
              <a:rPr lang="ru-RU" dirty="0" err="1"/>
              <a:t>молокосчетчиков</a:t>
            </a:r>
            <a:r>
              <a:rPr lang="ru-RU" dirty="0"/>
              <a:t>), сепараторов-</a:t>
            </a:r>
            <a:r>
              <a:rPr lang="ru-RU" dirty="0" err="1"/>
              <a:t>молокоочистителей</a:t>
            </a:r>
            <a:r>
              <a:rPr lang="ru-RU" dirty="0"/>
              <a:t>, пластинчатых охладителей, пастеризаторов, фильтров и вспомогательного оборудования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Ведущий комплекс линии состоит из </a:t>
            </a:r>
            <a:r>
              <a:rPr lang="ru-RU" dirty="0" err="1"/>
              <a:t>творогоизготовителей</a:t>
            </a:r>
            <a:r>
              <a:rPr lang="ru-RU" dirty="0"/>
              <a:t> с прессующими ваннами, ванн для творожного сгустка, установок для прессования и охлаждения творога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46870"/>
            <a:ext cx="4038600" cy="2930998"/>
          </a:xfrm>
        </p:spPr>
      </p:pic>
    </p:spTree>
    <p:extLst>
      <p:ext uri="{BB962C8B-B14F-4D97-AF65-F5344CB8AC3E}">
        <p14:creationId xmlns:p14="http://schemas.microsoft.com/office/powerpoint/2010/main" val="79869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Подогрев и очистка молока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Молоко из емкости </a:t>
            </a:r>
            <a:r>
              <a:rPr lang="ru-RU" dirty="0" smtClean="0"/>
              <a:t>подается </a:t>
            </a:r>
            <a:r>
              <a:rPr lang="ru-RU" dirty="0"/>
              <a:t>сначала в балансировочный </a:t>
            </a:r>
            <a:r>
              <a:rPr lang="ru-RU" dirty="0" smtClean="0"/>
              <a:t>бачок, </a:t>
            </a:r>
            <a:r>
              <a:rPr lang="ru-RU" dirty="0"/>
              <a:t>а затем насосом </a:t>
            </a:r>
            <a:r>
              <a:rPr lang="ru-RU" dirty="0" smtClean="0"/>
              <a:t> </a:t>
            </a:r>
            <a:r>
              <a:rPr lang="ru-RU" dirty="0"/>
              <a:t>в секцию рекуперации </a:t>
            </a:r>
            <a:r>
              <a:rPr lang="ru-RU" dirty="0" err="1"/>
              <a:t>пастеризационно</a:t>
            </a:r>
            <a:r>
              <a:rPr lang="ru-RU" dirty="0"/>
              <a:t>-охладительной </a:t>
            </a:r>
            <a:r>
              <a:rPr lang="ru-RU" dirty="0" smtClean="0"/>
              <a:t>установки, </a:t>
            </a:r>
            <a:r>
              <a:rPr lang="ru-RU" dirty="0"/>
              <a:t>где оно подогревается до температуры 35.. .40 °С и направляется на сепаратор-очиститель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80450"/>
            <a:ext cx="4195192" cy="3146394"/>
          </a:xfrm>
        </p:spPr>
      </p:pic>
    </p:spTree>
    <p:extLst>
      <p:ext uri="{BB962C8B-B14F-4D97-AF65-F5344CB8AC3E}">
        <p14:creationId xmlns:p14="http://schemas.microsoft.com/office/powerpoint/2010/main" val="317078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Нормализация молока по </a:t>
            </a:r>
            <a:r>
              <a:rPr lang="ru-RU" dirty="0" err="1" smtClean="0"/>
              <a:t>м.д.ж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 Существуют два способа производства творога — традиционный (обычный) и раздельный. Раздельный способ производства творога позволяет ускорить процесс отделения сыворотки и значительно снизить при этом потери. Сущность раздельного способа заключается в том, что молоко, предназначенное для выработки творога, предварительно сепарируют. Из полученного обезжиренного молока вырабатывают нежирный творог, к которому затем добавляют необходимое количество сливок, повышающих жирность творога до 9 или 18 </a:t>
            </a:r>
            <a:r>
              <a:rPr lang="ru-RU" dirty="0" smtClean="0"/>
              <a:t>%.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3862296" cy="2896722"/>
          </a:xfrm>
        </p:spPr>
      </p:pic>
    </p:spTree>
    <p:extLst>
      <p:ext uri="{BB962C8B-B14F-4D97-AF65-F5344CB8AC3E}">
        <p14:creationId xmlns:p14="http://schemas.microsoft.com/office/powerpoint/2010/main" val="153111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Нормализация молока по </a:t>
            </a:r>
            <a:r>
              <a:rPr lang="ru-RU" dirty="0" err="1" smtClean="0"/>
              <a:t>м.д.ж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При изготовлении творога жирного, полу­жирного и крестьянского молоко нормализуют по жиру с учетом массовой доли белка в цельном молоке, чтобы получился гото­вый продукт с заданным содержанием жира и влаги.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366169"/>
            <a:ext cx="4038600" cy="2692400"/>
          </a:xfrm>
        </p:spPr>
      </p:pic>
    </p:spTree>
    <p:extLst>
      <p:ext uri="{BB962C8B-B14F-4D97-AF65-F5344CB8AC3E}">
        <p14:creationId xmlns:p14="http://schemas.microsoft.com/office/powerpoint/2010/main" val="292957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Пастеризация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Нормализованное и очищенное молоко </a:t>
            </a:r>
            <a:r>
              <a:rPr lang="ru-RU" dirty="0" smtClean="0"/>
              <a:t>подаётся на </a:t>
            </a:r>
            <a:r>
              <a:rPr lang="ru-RU" dirty="0"/>
              <a:t>пастеризацию при </a:t>
            </a:r>
            <a:r>
              <a:rPr lang="ru-RU" dirty="0" smtClean="0"/>
              <a:t>78-80 </a:t>
            </a:r>
            <a:r>
              <a:rPr lang="ru-RU" dirty="0"/>
              <a:t>°С </a:t>
            </a:r>
            <a:r>
              <a:rPr lang="ru-RU" dirty="0" err="1"/>
              <a:t>с</a:t>
            </a:r>
            <a:r>
              <a:rPr lang="ru-RU" dirty="0"/>
              <a:t> выдержкой </a:t>
            </a:r>
            <a:r>
              <a:rPr lang="ru-RU" dirty="0" smtClean="0"/>
              <a:t>20-30 </a:t>
            </a:r>
            <a:r>
              <a:rPr lang="ru-RU" dirty="0"/>
              <a:t>с. Температура пастеризации влияет на физико-химические свойства сгустка, что, в свою очередь, отражается на качестве и выходе готового продукта. Так, при низких температурах пастеризации сгусток получается недостаточно плотным, так как сывороточные белки практически полностью отходят в сыворотку, и выход творога снижается. С повышением температуры пастеризации увеличивается денатурация сывороточных белков, которые участвуют в образовании сгустка, повышая его прочность и усиливая </a:t>
            </a:r>
            <a:r>
              <a:rPr lang="ru-RU" dirty="0" err="1"/>
              <a:t>влагоудерживающую</a:t>
            </a:r>
            <a:r>
              <a:rPr lang="ru-RU" dirty="0"/>
              <a:t> способность. Это снижает интенсивность отделения сыворотки и увеличивает выход продукта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56792"/>
            <a:ext cx="3119806" cy="4681538"/>
          </a:xfrm>
        </p:spPr>
      </p:pic>
    </p:spTree>
    <p:extLst>
      <p:ext uri="{BB962C8B-B14F-4D97-AF65-F5344CB8AC3E}">
        <p14:creationId xmlns:p14="http://schemas.microsoft.com/office/powerpoint/2010/main" val="36361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112</TotalTime>
  <Words>1450</Words>
  <Application>Microsoft Office PowerPoint</Application>
  <PresentationFormat>Экран (4:3)</PresentationFormat>
  <Paragraphs>67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Производство творога традиционным способом</vt:lpstr>
      <vt:lpstr>Творог</vt:lpstr>
      <vt:lpstr>Сырьё для творога</vt:lpstr>
      <vt:lpstr>Стадии технологического процесса</vt:lpstr>
      <vt:lpstr>Характеристика комплексов оборудования</vt:lpstr>
      <vt:lpstr>Подогрев и очистка молока</vt:lpstr>
      <vt:lpstr>Нормализация молока по м.д.ж.</vt:lpstr>
      <vt:lpstr>Нормализация молока по м.д.ж.</vt:lpstr>
      <vt:lpstr>Пастеризация </vt:lpstr>
      <vt:lpstr>Охлаждение </vt:lpstr>
      <vt:lpstr>Внесение закваски</vt:lpstr>
      <vt:lpstr>Сквашивание</vt:lpstr>
      <vt:lpstr>Сквашивание</vt:lpstr>
      <vt:lpstr>Разрезка сгустка</vt:lpstr>
      <vt:lpstr>Самопрессование творожного сгустка</vt:lpstr>
      <vt:lpstr>Самопрессование творожного сгустка</vt:lpstr>
      <vt:lpstr>Самопрессование творожного сгустка</vt:lpstr>
      <vt:lpstr>Прессование и охлаждение</vt:lpstr>
      <vt:lpstr>Фасовка</vt:lpstr>
      <vt:lpstr>Пороки творога и причины их возникновения</vt:lpstr>
      <vt:lpstr>Полезные свойства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Оборудование для производства творога традиционным способом</dc:title>
  <dc:creator>Анюта</dc:creator>
  <cp:lastModifiedBy>Анюта</cp:lastModifiedBy>
  <cp:revision>13</cp:revision>
  <dcterms:created xsi:type="dcterms:W3CDTF">2017-02-05T18:46:50Z</dcterms:created>
  <dcterms:modified xsi:type="dcterms:W3CDTF">2017-02-05T18:13:56Z</dcterms:modified>
</cp:coreProperties>
</file>