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98614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4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FC82738F-A6D7-43D1-A3FA-ABF451E1958E}" type="datetimeFigureOut">
              <a:rPr lang="ru-RU" smtClean="0"/>
              <a:pPr/>
              <a:t>14.02.2017</a:t>
            </a:fld>
            <a:endParaRPr lang="ru-RU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882CD766-15A3-4977-9F64-83AF3E0B801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82738F-A6D7-43D1-A3FA-ABF451E1958E}" type="datetimeFigureOut">
              <a:rPr lang="ru-RU" smtClean="0"/>
              <a:pPr/>
              <a:t>14.02.2017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2CD766-15A3-4977-9F64-83AF3E0B801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82738F-A6D7-43D1-A3FA-ABF451E1958E}" type="datetimeFigureOut">
              <a:rPr lang="ru-RU" smtClean="0"/>
              <a:pPr/>
              <a:t>14.02.2017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2CD766-15A3-4977-9F64-83AF3E0B801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82738F-A6D7-43D1-A3FA-ABF451E1958E}" type="datetimeFigureOut">
              <a:rPr lang="ru-RU" smtClean="0"/>
              <a:pPr/>
              <a:t>14.02.2017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2CD766-15A3-4977-9F64-83AF3E0B801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82738F-A6D7-43D1-A3FA-ABF451E1958E}" type="datetimeFigureOut">
              <a:rPr lang="ru-RU" smtClean="0"/>
              <a:pPr/>
              <a:t>14.02.2017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2CD766-15A3-4977-9F64-83AF3E0B801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82738F-A6D7-43D1-A3FA-ABF451E1958E}" type="datetimeFigureOut">
              <a:rPr lang="ru-RU" smtClean="0"/>
              <a:pPr/>
              <a:t>14.02.2017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2CD766-15A3-4977-9F64-83AF3E0B801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82738F-A6D7-43D1-A3FA-ABF451E1958E}" type="datetimeFigureOut">
              <a:rPr lang="ru-RU" smtClean="0"/>
              <a:pPr/>
              <a:t>14.02.2017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2CD766-15A3-4977-9F64-83AF3E0B801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82738F-A6D7-43D1-A3FA-ABF451E1958E}" type="datetimeFigureOut">
              <a:rPr lang="ru-RU" smtClean="0"/>
              <a:pPr/>
              <a:t>14.02.2017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2CD766-15A3-4977-9F64-83AF3E0B801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82738F-A6D7-43D1-A3FA-ABF451E1958E}" type="datetimeFigureOut">
              <a:rPr lang="ru-RU" smtClean="0"/>
              <a:pPr/>
              <a:t>14.02.2017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2CD766-15A3-4977-9F64-83AF3E0B801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82738F-A6D7-43D1-A3FA-ABF451E1958E}" type="datetimeFigureOut">
              <a:rPr lang="ru-RU" smtClean="0"/>
              <a:pPr/>
              <a:t>14.02.2017</a:t>
            </a:fld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2CD766-15A3-4977-9F64-83AF3E0B801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82738F-A6D7-43D1-A3FA-ABF451E1958E}" type="datetimeFigureOut">
              <a:rPr lang="ru-RU" smtClean="0"/>
              <a:pPr/>
              <a:t>14.02.2017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2CD766-15A3-4977-9F64-83AF3E0B801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FC82738F-A6D7-43D1-A3FA-ABF451E1958E}" type="datetimeFigureOut">
              <a:rPr lang="ru-RU" smtClean="0"/>
              <a:pPr/>
              <a:t>14.02.2017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882CD766-15A3-4977-9F64-83AF3E0B801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ransition spd="slow">
    <p:wipe/>
  </p:transition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836712"/>
            <a:ext cx="7175351" cy="3744416"/>
          </a:xfrm>
        </p:spPr>
        <p:txBody>
          <a:bodyPr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lvl="1" algn="ctr"/>
            <a:r>
              <a:rPr lang="ru-RU" sz="6600" b="1" cap="all" dirty="0" smtClean="0">
                <a:ln w="0"/>
                <a:solidFill>
                  <a:srgbClr val="198614"/>
                </a:solidFill>
                <a:effectLst>
                  <a:reflection blurRad="12700" stA="50000" endPos="50000" dist="5000" dir="5400000" sy="-100000" rotWithShape="0"/>
                </a:effectLst>
                <a:latin typeface="Comic Sans MS" pitchFamily="66" charset="0"/>
              </a:rPr>
              <a:t>Органические вещества на кухне</a:t>
            </a:r>
            <a:endParaRPr lang="ru-RU" sz="6600" b="1" cap="all" dirty="0">
              <a:ln w="0"/>
              <a:solidFill>
                <a:srgbClr val="198614"/>
              </a:solidFill>
              <a:effectLst>
                <a:reflection blurRad="12700" stA="50000" endPos="50000" dist="5000" dir="5400000" sy="-100000" rotWithShape="0"/>
              </a:effectLst>
              <a:latin typeface="Comic Sans MS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97242" y="5953551"/>
            <a:ext cx="4046758" cy="882119"/>
          </a:xfrm>
        </p:spPr>
        <p:txBody>
          <a:bodyPr>
            <a:normAutofit lnSpcReduction="10000"/>
          </a:bodyPr>
          <a:lstStyle/>
          <a:p>
            <a:pPr algn="ctr"/>
            <a:r>
              <a:rPr lang="ru-RU" sz="1800" dirty="0" smtClean="0">
                <a:solidFill>
                  <a:srgbClr val="7030A0"/>
                </a:solidFill>
                <a:latin typeface="Comic Sans MS" pitchFamily="66" charset="0"/>
              </a:rPr>
              <a:t>Подготовила ученица 9 </a:t>
            </a:r>
            <a:r>
              <a:rPr lang="ru-RU" sz="1800" dirty="0" smtClean="0">
                <a:solidFill>
                  <a:srgbClr val="7030A0"/>
                </a:solidFill>
                <a:latin typeface="Comic Sans MS" pitchFamily="66" charset="0"/>
              </a:rPr>
              <a:t>класса МБОУ Весеннинской ООШ </a:t>
            </a:r>
            <a:r>
              <a:rPr lang="ru-RU" sz="1800" dirty="0" smtClean="0">
                <a:solidFill>
                  <a:srgbClr val="7030A0"/>
                </a:solidFill>
                <a:latin typeface="Comic Sans MS" pitchFamily="66" charset="0"/>
              </a:rPr>
              <a:t>Пилипенко Екатерина</a:t>
            </a:r>
            <a:endParaRPr lang="ru-RU" sz="1800" dirty="0">
              <a:solidFill>
                <a:srgbClr val="7030A0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5938809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3501008"/>
            <a:ext cx="8568952" cy="3168352"/>
          </a:xfrm>
        </p:spPr>
        <p:txBody>
          <a:bodyPr>
            <a:normAutofit/>
          </a:bodyPr>
          <a:lstStyle/>
          <a:p>
            <a:pPr marL="45720" indent="0" algn="ctr">
              <a:buNone/>
            </a:pPr>
            <a:r>
              <a:rPr lang="ru-RU" sz="2400" dirty="0">
                <a:solidFill>
                  <a:srgbClr val="7030A0"/>
                </a:solidFill>
                <a:latin typeface="Comic Sans MS" pitchFamily="66" charset="0"/>
              </a:rPr>
              <a:t>Нам в жизни на каждом шагу встречаются различные вещества, только мы не обращаем на это внимание. Например</a:t>
            </a:r>
            <a:r>
              <a:rPr lang="ru-RU" sz="2400" dirty="0" smtClean="0">
                <a:solidFill>
                  <a:srgbClr val="7030A0"/>
                </a:solidFill>
                <a:latin typeface="Comic Sans MS" pitchFamily="66" charset="0"/>
              </a:rPr>
              <a:t>, проснувшись </a:t>
            </a:r>
            <a:r>
              <a:rPr lang="ru-RU" sz="2400" dirty="0">
                <a:solidFill>
                  <a:srgbClr val="7030A0"/>
                </a:solidFill>
                <a:latin typeface="Comic Sans MS" pitchFamily="66" charset="0"/>
              </a:rPr>
              <a:t>утром, мы заходим на кухню и зажигаем газ, чтобы нагреть чайник, но не задумываемся о том, что этот газ является родоначальником целого класса </a:t>
            </a:r>
            <a:r>
              <a:rPr lang="ru-RU" sz="2400" dirty="0" smtClean="0">
                <a:solidFill>
                  <a:srgbClr val="7030A0"/>
                </a:solidFill>
                <a:latin typeface="Comic Sans MS" pitchFamily="66" charset="0"/>
              </a:rPr>
              <a:t>углеводородов </a:t>
            </a:r>
            <a:r>
              <a:rPr lang="ru-RU" sz="2400" dirty="0">
                <a:solidFill>
                  <a:srgbClr val="7030A0"/>
                </a:solidFill>
                <a:latin typeface="Comic Sans MS" pitchFamily="66" charset="0"/>
              </a:rPr>
              <a:t>— алканов.</a:t>
            </a:r>
          </a:p>
        </p:txBody>
      </p:sp>
      <p:pic>
        <p:nvPicPr>
          <p:cNvPr id="1026" name="Picture 2" descr="газ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267744" y="271510"/>
            <a:ext cx="4090393" cy="23042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горение метана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284543" y="2866170"/>
            <a:ext cx="4073594" cy="3802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8249647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8" y="3501008"/>
            <a:ext cx="8056984" cy="3186688"/>
          </a:xfrm>
        </p:spPr>
        <p:txBody>
          <a:bodyPr>
            <a:normAutofit lnSpcReduction="10000"/>
          </a:bodyPr>
          <a:lstStyle/>
          <a:p>
            <a:pPr marL="45720" indent="0" algn="ctr">
              <a:buNone/>
            </a:pPr>
            <a:r>
              <a:rPr lang="ru-RU" dirty="0">
                <a:solidFill>
                  <a:srgbClr val="7030A0"/>
                </a:solidFill>
                <a:latin typeface="Comic Sans MS" pitchFamily="66" charset="0"/>
              </a:rPr>
              <a:t>Также мы не попьем чай без сахара, который представляет собой сахарозу. Сахароза является весьма распространённым в природе дисахаридом, она встречается во многих фруктах, плодах и ягодах. Особенно велико содержание сахарозы в сахарной свёкле и сахарном тростнике, которые и используются для промышленного производства пищевого сахара. В чистом виде сахар — бесцветные моноклинные </a:t>
            </a:r>
            <a:r>
              <a:rPr lang="ru-RU" dirty="0" smtClean="0">
                <a:solidFill>
                  <a:srgbClr val="7030A0"/>
                </a:solidFill>
                <a:latin typeface="Comic Sans MS" pitchFamily="66" charset="0"/>
              </a:rPr>
              <a:t>кристаллы.</a:t>
            </a:r>
            <a:endParaRPr lang="ru-RU" dirty="0">
              <a:solidFill>
                <a:srgbClr val="7030A0"/>
              </a:solidFill>
              <a:latin typeface="Comic Sans MS" pitchFamily="66" charset="0"/>
            </a:endParaRPr>
          </a:p>
        </p:txBody>
      </p:sp>
      <p:pic>
        <p:nvPicPr>
          <p:cNvPr id="2050" name="Picture 2" descr="сахар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5535" y="476672"/>
            <a:ext cx="3888433" cy="2520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s://upload.wikimedia.org/wikipedia/commons/thumb/b/b3/Sucrose-inkscape.svg/434px-Sucrose-inkscape.svg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16016" y="932857"/>
            <a:ext cx="4133850" cy="1952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81060047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3429000"/>
            <a:ext cx="8417024" cy="3186688"/>
          </a:xfrm>
        </p:spPr>
        <p:txBody>
          <a:bodyPr>
            <a:normAutofit lnSpcReduction="10000"/>
          </a:bodyPr>
          <a:lstStyle/>
          <a:p>
            <a:pPr marL="45720" indent="0" algn="ctr">
              <a:buNone/>
            </a:pPr>
            <a:r>
              <a:rPr lang="ru-RU" dirty="0">
                <a:solidFill>
                  <a:srgbClr val="7030A0"/>
                </a:solidFill>
                <a:latin typeface="Comic Sans MS" pitchFamily="66" charset="0"/>
              </a:rPr>
              <a:t>Всем нам знакомый уксус представляет собой раствор уксусной кислоты. Уксусная кислота представляет собой бесцветную жидкость с характерным резким запахом и кислым вкусом. Это слабая, предельная одноосновная карбоновая кислота с формулой CH</a:t>
            </a:r>
            <a:r>
              <a:rPr lang="ru-RU" baseline="-25000" dirty="0">
                <a:solidFill>
                  <a:srgbClr val="7030A0"/>
                </a:solidFill>
                <a:latin typeface="Comic Sans MS" pitchFamily="66" charset="0"/>
              </a:rPr>
              <a:t>3</a:t>
            </a:r>
            <a:r>
              <a:rPr lang="ru-RU" dirty="0">
                <a:solidFill>
                  <a:srgbClr val="7030A0"/>
                </a:solidFill>
                <a:latin typeface="Comic Sans MS" pitchFamily="66" charset="0"/>
              </a:rPr>
              <a:t>COOH. Соли и сложные эфиры уксусной кислоты называются ацетатами. На самом деле уксус известен человеку с давних времен и является продуктом брожения вина.</a:t>
            </a:r>
          </a:p>
        </p:txBody>
      </p:sp>
      <p:pic>
        <p:nvPicPr>
          <p:cNvPr id="3074" name="Picture 2" descr="уксус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55776" y="332656"/>
            <a:ext cx="3672408" cy="27665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13752952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2996952"/>
            <a:ext cx="8352928" cy="3744416"/>
          </a:xfrm>
        </p:spPr>
        <p:txBody>
          <a:bodyPr>
            <a:noAutofit/>
          </a:bodyPr>
          <a:lstStyle/>
          <a:p>
            <a:pPr marL="45720" indent="0" algn="ctr">
              <a:buNone/>
            </a:pPr>
            <a:r>
              <a:rPr lang="ru-RU" sz="2000" dirty="0">
                <a:solidFill>
                  <a:srgbClr val="7030A0"/>
                </a:solidFill>
                <a:latin typeface="Comic Sans MS" pitchFamily="66" charset="0"/>
              </a:rPr>
              <a:t>Еще одна кислота на нашей кухне — </a:t>
            </a:r>
            <a:r>
              <a:rPr lang="ru-RU" sz="2000" dirty="0" smtClean="0">
                <a:solidFill>
                  <a:srgbClr val="7030A0"/>
                </a:solidFill>
                <a:latin typeface="Comic Sans MS" pitchFamily="66" charset="0"/>
              </a:rPr>
              <a:t>лимонная.</a:t>
            </a:r>
            <a:r>
              <a:rPr lang="ru-RU" sz="2000" dirty="0">
                <a:solidFill>
                  <a:srgbClr val="7030A0"/>
                </a:solidFill>
                <a:latin typeface="Comic Sans MS" pitchFamily="66" charset="0"/>
              </a:rPr>
              <a:t> </a:t>
            </a:r>
            <a:r>
              <a:rPr lang="ru-RU" sz="2000" b="1" dirty="0">
                <a:solidFill>
                  <a:srgbClr val="7030A0"/>
                </a:solidFill>
                <a:latin typeface="Comic Sans MS" pitchFamily="66" charset="0"/>
              </a:rPr>
              <a:t>Лимонная </a:t>
            </a:r>
            <a:r>
              <a:rPr lang="ru-RU" sz="2000" b="1" dirty="0" smtClean="0">
                <a:solidFill>
                  <a:srgbClr val="7030A0"/>
                </a:solidFill>
                <a:latin typeface="Comic Sans MS" pitchFamily="66" charset="0"/>
              </a:rPr>
              <a:t>кислота </a:t>
            </a:r>
            <a:r>
              <a:rPr lang="ru-RU" sz="2000" dirty="0" smtClean="0">
                <a:solidFill>
                  <a:srgbClr val="7030A0"/>
                </a:solidFill>
                <a:latin typeface="Comic Sans MS" pitchFamily="66" charset="0"/>
              </a:rPr>
              <a:t>в сухом виде</a:t>
            </a:r>
            <a:r>
              <a:rPr lang="ru-RU" sz="2000" dirty="0">
                <a:solidFill>
                  <a:srgbClr val="7030A0"/>
                </a:solidFill>
                <a:latin typeface="Comic Sans MS" pitchFamily="66" charset="0"/>
              </a:rPr>
              <a:t> – это кристаллическое вещество, имеющее белый </a:t>
            </a:r>
            <a:r>
              <a:rPr lang="ru-RU" sz="2000" dirty="0" smtClean="0">
                <a:solidFill>
                  <a:srgbClr val="7030A0"/>
                </a:solidFill>
                <a:latin typeface="Comic Sans MS" pitchFamily="66" charset="0"/>
              </a:rPr>
              <a:t>цвет. </a:t>
            </a:r>
            <a:r>
              <a:rPr lang="ru-RU" sz="2000" dirty="0" smtClean="0">
                <a:solidFill>
                  <a:srgbClr val="7030A0"/>
                </a:solidFill>
                <a:latin typeface="Comic Sans MS" pitchFamily="66" charset="0"/>
              </a:rPr>
              <a:t>В виде раствора она</a:t>
            </a:r>
            <a:r>
              <a:rPr lang="ru-RU" sz="2000" dirty="0" smtClean="0">
                <a:solidFill>
                  <a:srgbClr val="7030A0"/>
                </a:solidFill>
                <a:latin typeface="Comic Sans MS" pitchFamily="66" charset="0"/>
              </a:rPr>
              <a:t> </a:t>
            </a:r>
            <a:r>
              <a:rPr lang="ru-RU" sz="2000" dirty="0">
                <a:solidFill>
                  <a:srgbClr val="7030A0"/>
                </a:solidFill>
                <a:latin typeface="Comic Sans MS" pitchFamily="66" charset="0"/>
              </a:rPr>
              <a:t>содержится в плодах цитрусовых, в ягодах, </a:t>
            </a:r>
            <a:r>
              <a:rPr lang="ru-RU" sz="2000" dirty="0" smtClean="0">
                <a:solidFill>
                  <a:srgbClr val="7030A0"/>
                </a:solidFill>
                <a:latin typeface="Comic Sans MS" pitchFamily="66" charset="0"/>
              </a:rPr>
              <a:t>хвое, </a:t>
            </a:r>
            <a:r>
              <a:rPr lang="ru-RU" sz="2000" dirty="0">
                <a:solidFill>
                  <a:srgbClr val="7030A0"/>
                </a:solidFill>
                <a:latin typeface="Comic Sans MS" pitchFamily="66" charset="0"/>
              </a:rPr>
              <a:t>но особенно его много в китайском </a:t>
            </a:r>
            <a:r>
              <a:rPr lang="ru-RU" sz="2000" dirty="0" smtClean="0">
                <a:solidFill>
                  <a:srgbClr val="7030A0"/>
                </a:solidFill>
                <a:latin typeface="Comic Sans MS" pitchFamily="66" charset="0"/>
              </a:rPr>
              <a:t>лимоннике. Лимонная кислота </a:t>
            </a:r>
            <a:r>
              <a:rPr lang="ru-RU" sz="2000" dirty="0">
                <a:solidFill>
                  <a:srgbClr val="7030A0"/>
                </a:solidFill>
                <a:latin typeface="Comic Sans MS" pitchFamily="66" charset="0"/>
              </a:rPr>
              <a:t>активно применяется в качестве вкусовой добавки, регулятора кислотности и консерванта в пищевой промышленности для добавления в самые разные пищевые продукты. Лимонная </a:t>
            </a:r>
            <a:r>
              <a:rPr lang="ru-RU" sz="2000" dirty="0" smtClean="0">
                <a:solidFill>
                  <a:srgbClr val="7030A0"/>
                </a:solidFill>
                <a:latin typeface="Comic Sans MS" pitchFamily="66" charset="0"/>
              </a:rPr>
              <a:t>кислота </a:t>
            </a:r>
            <a:r>
              <a:rPr lang="ru-RU" sz="2000" dirty="0">
                <a:solidFill>
                  <a:srgbClr val="7030A0"/>
                </a:solidFill>
                <a:latin typeface="Comic Sans MS" pitchFamily="66" charset="0"/>
              </a:rPr>
              <a:t>широко применяется для изготовления самых разных напитков, негазированных и газированных, безалкогольных и алкогольных. </a:t>
            </a:r>
          </a:p>
        </p:txBody>
      </p:sp>
      <p:pic>
        <p:nvPicPr>
          <p:cNvPr id="4098" name="Picture 2" descr="IMG_1563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411760" y="188640"/>
            <a:ext cx="4473866" cy="2520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40869839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620688"/>
            <a:ext cx="4536504" cy="5904656"/>
          </a:xfrm>
        </p:spPr>
        <p:txBody>
          <a:bodyPr>
            <a:normAutofit fontScale="77500" lnSpcReduction="20000"/>
          </a:bodyPr>
          <a:lstStyle/>
          <a:p>
            <a:pPr marL="45720" indent="0" algn="ctr">
              <a:buNone/>
            </a:pPr>
            <a:r>
              <a:rPr lang="ru-RU" dirty="0" smtClean="0">
                <a:solidFill>
                  <a:srgbClr val="7030A0"/>
                </a:solidFill>
                <a:latin typeface="Comic Sans MS" pitchFamily="66" charset="0"/>
              </a:rPr>
              <a:t> К </a:t>
            </a:r>
            <a:r>
              <a:rPr lang="ru-RU" dirty="0">
                <a:solidFill>
                  <a:srgbClr val="7030A0"/>
                </a:solidFill>
                <a:latin typeface="Comic Sans MS" pitchFamily="66" charset="0"/>
              </a:rPr>
              <a:t>чаю мы обязательно возьмем булочку, которая сделана из муки. Но что такое мука? Мука́ — продукт питания, получаемый в результате перемалывания зёрен различных </a:t>
            </a:r>
            <a:r>
              <a:rPr lang="ru-RU" dirty="0" smtClean="0">
                <a:solidFill>
                  <a:srgbClr val="7030A0"/>
                </a:solidFill>
                <a:latin typeface="Comic Sans MS" pitchFamily="66" charset="0"/>
              </a:rPr>
              <a:t>культур. </a:t>
            </a:r>
            <a:r>
              <a:rPr lang="ru-RU" dirty="0">
                <a:solidFill>
                  <a:srgbClr val="7030A0"/>
                </a:solidFill>
                <a:latin typeface="Comic Sans MS" pitchFamily="66" charset="0"/>
              </a:rPr>
              <a:t>Химический </a:t>
            </a:r>
            <a:r>
              <a:rPr lang="ru-RU" dirty="0" smtClean="0">
                <a:solidFill>
                  <a:srgbClr val="7030A0"/>
                </a:solidFill>
                <a:latin typeface="Comic Sans MS" pitchFamily="66" charset="0"/>
              </a:rPr>
              <a:t>состав </a:t>
            </a:r>
            <a:r>
              <a:rPr lang="ru-RU" dirty="0">
                <a:solidFill>
                  <a:srgbClr val="7030A0"/>
                </a:solidFill>
                <a:latin typeface="Comic Sans MS" pitchFamily="66" charset="0"/>
              </a:rPr>
              <a:t>муки следующий:</a:t>
            </a:r>
          </a:p>
          <a:p>
            <a:pPr marL="45720" indent="0" algn="ctr">
              <a:buClr>
                <a:srgbClr val="002060"/>
              </a:buClr>
              <a:buNone/>
            </a:pPr>
            <a:r>
              <a:rPr lang="ru-RU" b="1" dirty="0">
                <a:solidFill>
                  <a:srgbClr val="7030A0"/>
                </a:solidFill>
                <a:latin typeface="Comic Sans MS" pitchFamily="66" charset="0"/>
              </a:rPr>
              <a:t>крахмал — 54 — 90 %</a:t>
            </a:r>
          </a:p>
          <a:p>
            <a:pPr marL="45720" indent="0" algn="ctr">
              <a:buClr>
                <a:srgbClr val="002060"/>
              </a:buClr>
              <a:buNone/>
            </a:pPr>
            <a:r>
              <a:rPr lang="ru-RU" dirty="0">
                <a:solidFill>
                  <a:srgbClr val="7030A0"/>
                </a:solidFill>
                <a:latin typeface="Comic Sans MS" pitchFamily="66" charset="0"/>
              </a:rPr>
              <a:t>декстрины</a:t>
            </a:r>
          </a:p>
          <a:p>
            <a:pPr marL="45720" indent="0" algn="ctr">
              <a:buClr>
                <a:srgbClr val="002060"/>
              </a:buClr>
              <a:buNone/>
            </a:pPr>
            <a:r>
              <a:rPr lang="ru-RU" dirty="0">
                <a:solidFill>
                  <a:srgbClr val="7030A0"/>
                </a:solidFill>
                <a:latin typeface="Comic Sans MS" pitchFamily="66" charset="0"/>
              </a:rPr>
              <a:t>клетчатка</a:t>
            </a:r>
          </a:p>
          <a:p>
            <a:pPr marL="45720" indent="0" algn="ctr">
              <a:buClr>
                <a:srgbClr val="002060"/>
              </a:buClr>
              <a:buNone/>
            </a:pPr>
            <a:r>
              <a:rPr lang="ru-RU" dirty="0">
                <a:solidFill>
                  <a:srgbClr val="7030A0"/>
                </a:solidFill>
                <a:latin typeface="Comic Sans MS" pitchFamily="66" charset="0"/>
              </a:rPr>
              <a:t>белки — 14 (пшеница) — 44 (соя) %</a:t>
            </a:r>
          </a:p>
          <a:p>
            <a:pPr marL="45720" indent="0" algn="ctr">
              <a:buClr>
                <a:srgbClr val="002060"/>
              </a:buClr>
              <a:buNone/>
            </a:pPr>
            <a:r>
              <a:rPr lang="ru-RU" dirty="0">
                <a:solidFill>
                  <a:srgbClr val="7030A0"/>
                </a:solidFill>
                <a:latin typeface="Comic Sans MS" pitchFamily="66" charset="0"/>
              </a:rPr>
              <a:t>жиры — 0,9 — 4 %</a:t>
            </a:r>
          </a:p>
          <a:p>
            <a:pPr marL="45720" indent="0" algn="ctr">
              <a:buClr>
                <a:srgbClr val="002060"/>
              </a:buClr>
              <a:buNone/>
            </a:pPr>
            <a:r>
              <a:rPr lang="ru-RU" dirty="0">
                <a:solidFill>
                  <a:srgbClr val="7030A0"/>
                </a:solidFill>
                <a:latin typeface="Comic Sans MS" pitchFamily="66" charset="0"/>
              </a:rPr>
              <a:t>витамины — В1, В2, В6, РР, А, Е</a:t>
            </a:r>
          </a:p>
          <a:p>
            <a:pPr marL="45720" indent="0" algn="ctr">
              <a:buClr>
                <a:srgbClr val="002060"/>
              </a:buClr>
              <a:buNone/>
            </a:pPr>
            <a:r>
              <a:rPr lang="ru-RU" dirty="0">
                <a:solidFill>
                  <a:srgbClr val="7030A0"/>
                </a:solidFill>
                <a:latin typeface="Comic Sans MS" pitchFamily="66" charset="0"/>
              </a:rPr>
              <a:t>ферменты</a:t>
            </a:r>
          </a:p>
          <a:p>
            <a:pPr marL="45720" indent="0" algn="ctr">
              <a:buClr>
                <a:srgbClr val="002060"/>
              </a:buClr>
              <a:buNone/>
            </a:pPr>
            <a:r>
              <a:rPr lang="ru-RU" dirty="0">
                <a:solidFill>
                  <a:srgbClr val="7030A0"/>
                </a:solidFill>
                <a:latin typeface="Comic Sans MS" pitchFamily="66" charset="0"/>
              </a:rPr>
              <a:t>минеральные вещества — 0,36 — 3,5 %</a:t>
            </a:r>
          </a:p>
          <a:p>
            <a:pPr marL="45720" indent="0" algn="ctr">
              <a:buNone/>
            </a:pPr>
            <a:r>
              <a:rPr lang="ru-RU" dirty="0">
                <a:solidFill>
                  <a:srgbClr val="7030A0"/>
                </a:solidFill>
                <a:latin typeface="Comic Sans MS" pitchFamily="66" charset="0"/>
              </a:rPr>
              <a:t>Как мы видим основной компонент муки — крахмал. </a:t>
            </a:r>
            <a:r>
              <a:rPr lang="ru-RU" dirty="0" smtClean="0">
                <a:solidFill>
                  <a:srgbClr val="7030A0"/>
                </a:solidFill>
                <a:latin typeface="Comic Sans MS" pitchFamily="66" charset="0"/>
              </a:rPr>
              <a:t>Крахмал </a:t>
            </a:r>
            <a:r>
              <a:rPr lang="ru-RU" dirty="0">
                <a:solidFill>
                  <a:srgbClr val="7030A0"/>
                </a:solidFill>
                <a:latin typeface="Comic Sans MS" pitchFamily="66" charset="0"/>
              </a:rPr>
              <a:t>(C</a:t>
            </a:r>
            <a:r>
              <a:rPr lang="ru-RU" baseline="-25000" dirty="0">
                <a:solidFill>
                  <a:srgbClr val="7030A0"/>
                </a:solidFill>
                <a:latin typeface="Comic Sans MS" pitchFamily="66" charset="0"/>
              </a:rPr>
              <a:t>6</a:t>
            </a:r>
            <a:r>
              <a:rPr lang="ru-RU" dirty="0">
                <a:solidFill>
                  <a:srgbClr val="7030A0"/>
                </a:solidFill>
                <a:latin typeface="Comic Sans MS" pitchFamily="66" charset="0"/>
              </a:rPr>
              <a:t>H</a:t>
            </a:r>
            <a:r>
              <a:rPr lang="ru-RU" baseline="-25000" dirty="0">
                <a:solidFill>
                  <a:srgbClr val="7030A0"/>
                </a:solidFill>
                <a:latin typeface="Comic Sans MS" pitchFamily="66" charset="0"/>
              </a:rPr>
              <a:t>10</a:t>
            </a:r>
            <a:r>
              <a:rPr lang="ru-RU" dirty="0">
                <a:solidFill>
                  <a:srgbClr val="7030A0"/>
                </a:solidFill>
                <a:latin typeface="Comic Sans MS" pitchFamily="66" charset="0"/>
              </a:rPr>
              <a:t>O</a:t>
            </a:r>
            <a:r>
              <a:rPr lang="ru-RU" baseline="-25000" dirty="0">
                <a:solidFill>
                  <a:srgbClr val="7030A0"/>
                </a:solidFill>
                <a:latin typeface="Comic Sans MS" pitchFamily="66" charset="0"/>
              </a:rPr>
              <a:t>5</a:t>
            </a:r>
            <a:r>
              <a:rPr lang="ru-RU" dirty="0">
                <a:solidFill>
                  <a:srgbClr val="7030A0"/>
                </a:solidFill>
                <a:latin typeface="Comic Sans MS" pitchFamily="66" charset="0"/>
              </a:rPr>
              <a:t>)</a:t>
            </a:r>
            <a:r>
              <a:rPr lang="ru-RU" baseline="-25000" dirty="0">
                <a:solidFill>
                  <a:srgbClr val="7030A0"/>
                </a:solidFill>
                <a:latin typeface="Comic Sans MS" pitchFamily="66" charset="0"/>
              </a:rPr>
              <a:t>n</a:t>
            </a:r>
            <a:r>
              <a:rPr lang="ru-RU" dirty="0" smtClean="0">
                <a:solidFill>
                  <a:srgbClr val="7030A0"/>
                </a:solidFill>
                <a:latin typeface="Comic Sans MS" pitchFamily="66" charset="0"/>
              </a:rPr>
              <a:t> </a:t>
            </a:r>
            <a:r>
              <a:rPr lang="ru-RU" dirty="0">
                <a:solidFill>
                  <a:srgbClr val="7030A0"/>
                </a:solidFill>
                <a:latin typeface="Comic Sans MS" pitchFamily="66" charset="0"/>
              </a:rPr>
              <a:t>— самый распространённый углевод на </a:t>
            </a:r>
            <a:r>
              <a:rPr lang="ru-RU" dirty="0" smtClean="0">
                <a:solidFill>
                  <a:srgbClr val="7030A0"/>
                </a:solidFill>
                <a:latin typeface="Comic Sans MS" pitchFamily="66" charset="0"/>
              </a:rPr>
              <a:t>свете (является полисахаридом). </a:t>
            </a:r>
            <a:endParaRPr lang="ru-RU" dirty="0">
              <a:solidFill>
                <a:srgbClr val="7030A0"/>
              </a:solidFill>
              <a:latin typeface="Comic Sans MS" pitchFamily="66" charset="0"/>
            </a:endParaRPr>
          </a:p>
        </p:txBody>
      </p:sp>
      <p:pic>
        <p:nvPicPr>
          <p:cNvPr id="5122" name="Picture 2" descr="мук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932040" y="620688"/>
            <a:ext cx="3706918" cy="2088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https://upload.wikimedia.org/wikipedia/commons/thumb/8/80/Amylopektin_Sessel.svg/300px-Amylopektin_Sessel.svg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498759" y="3501008"/>
            <a:ext cx="3344305" cy="2664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77689127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2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5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8" dur="5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971600" y="1196752"/>
            <a:ext cx="7344816" cy="424731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dirty="0" smtClean="0">
                <a:solidFill>
                  <a:srgbClr val="7030A0"/>
                </a:solidFill>
                <a:latin typeface="Comic Sans MS" pitchFamily="66" charset="0"/>
              </a:rPr>
              <a:t>Органические вещества окружают нас повсюду, но мы часто не замечаем их.</a:t>
            </a:r>
            <a:endParaRPr lang="ru-RU" sz="5400" dirty="0">
              <a:solidFill>
                <a:srgbClr val="7030A0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2969872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стин">
  <a:themeElements>
    <a:clrScheme name="Остин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Остин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Остин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47</TotalTime>
  <Words>128</Words>
  <Application>Microsoft Office PowerPoint</Application>
  <PresentationFormat>Экран (4:3)</PresentationFormat>
  <Paragraphs>17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Остин</vt:lpstr>
      <vt:lpstr>Органические вещества на кухне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Company>Romeo1994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Органические вещества на кухне</dc:title>
  <dc:creator>Тёма</dc:creator>
  <cp:lastModifiedBy>Весенний</cp:lastModifiedBy>
  <cp:revision>5</cp:revision>
  <dcterms:created xsi:type="dcterms:W3CDTF">2017-02-08T16:16:29Z</dcterms:created>
  <dcterms:modified xsi:type="dcterms:W3CDTF">2017-02-14T04:11:15Z</dcterms:modified>
</cp:coreProperties>
</file>