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4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46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9D4FB6B-5A77-4A58-8094-8E23FD3C854B}" type="datetimeFigureOut">
              <a:rPr lang="ru-RU" smtClean="0"/>
              <a:pPr/>
              <a:t>14.12.2016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653D3E-E314-46E5-8E10-3D99F92B2C96}"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9D4FB6B-5A77-4A58-8094-8E23FD3C854B}" type="datetimeFigureOut">
              <a:rPr lang="ru-RU" smtClean="0"/>
              <a:pPr/>
              <a:t>14.12.2016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653D3E-E314-46E5-8E10-3D99F92B2C9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9D4FB6B-5A77-4A58-8094-8E23FD3C854B}" type="datetimeFigureOut">
              <a:rPr lang="ru-RU" smtClean="0"/>
              <a:pPr/>
              <a:t>14.12.2016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653D3E-E314-46E5-8E10-3D99F92B2C9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9D4FB6B-5A77-4A58-8094-8E23FD3C854B}" type="datetimeFigureOut">
              <a:rPr lang="ru-RU" smtClean="0"/>
              <a:pPr/>
              <a:t>14.12.2016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653D3E-E314-46E5-8E10-3D99F92B2C96}"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9D4FB6B-5A77-4A58-8094-8E23FD3C854B}" type="datetimeFigureOut">
              <a:rPr lang="ru-RU" smtClean="0"/>
              <a:pPr/>
              <a:t>14.12.2016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653D3E-E314-46E5-8E10-3D99F92B2C96}"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9D4FB6B-5A77-4A58-8094-8E23FD3C854B}" type="datetimeFigureOut">
              <a:rPr lang="ru-RU" smtClean="0"/>
              <a:pPr/>
              <a:t>14.12.2016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3653D3E-E314-46E5-8E10-3D99F92B2C96}"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9D4FB6B-5A77-4A58-8094-8E23FD3C854B}" type="datetimeFigureOut">
              <a:rPr lang="ru-RU" smtClean="0"/>
              <a:pPr/>
              <a:t>14.12.2016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3653D3E-E314-46E5-8E10-3D99F92B2C96}"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9D4FB6B-5A77-4A58-8094-8E23FD3C854B}" type="datetimeFigureOut">
              <a:rPr lang="ru-RU" smtClean="0"/>
              <a:pPr/>
              <a:t>14.12.2016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3653D3E-E314-46E5-8E10-3D99F92B2C96}"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9D4FB6B-5A77-4A58-8094-8E23FD3C854B}" type="datetimeFigureOut">
              <a:rPr lang="ru-RU" smtClean="0"/>
              <a:pPr/>
              <a:t>14.12.2016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3653D3E-E314-46E5-8E10-3D99F92B2C9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9D4FB6B-5A77-4A58-8094-8E23FD3C854B}" type="datetimeFigureOut">
              <a:rPr lang="ru-RU" smtClean="0"/>
              <a:pPr/>
              <a:t>14.12.2016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3653D3E-E314-46E5-8E10-3D99F92B2C96}"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9D4FB6B-5A77-4A58-8094-8E23FD3C854B}" type="datetimeFigureOut">
              <a:rPr lang="ru-RU" smtClean="0"/>
              <a:pPr/>
              <a:t>14.12.2016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3653D3E-E314-46E5-8E10-3D99F92B2C96}"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D4FB6B-5A77-4A58-8094-8E23FD3C854B}" type="datetimeFigureOut">
              <a:rPr lang="ru-RU" smtClean="0"/>
              <a:pPr/>
              <a:t>14.12.2016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653D3E-E314-46E5-8E10-3D99F92B2C9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2428868"/>
            <a:ext cx="7772400" cy="1470025"/>
          </a:xfrm>
        </p:spPr>
        <p:txBody>
          <a:bodyPr>
            <a:normAutofit fontScale="90000"/>
          </a:bodyPr>
          <a:lstStyle/>
          <a:p>
            <a:r>
              <a:rPr lang="ru-RU" dirty="0" smtClean="0"/>
              <a:t>Особенности создания развивающей предметно пространственной среды детского дошкольного учреждения</a:t>
            </a:r>
            <a:br>
              <a:rPr lang="ru-RU" dirty="0" smtClean="0"/>
            </a:br>
            <a:r>
              <a:rPr lang="ru-RU" dirty="0" smtClean="0"/>
              <a:t>                               </a:t>
            </a:r>
            <a:r>
              <a:rPr lang="ru-RU" sz="3100" dirty="0" smtClean="0"/>
              <a:t>Автор: </a:t>
            </a:r>
            <a:br>
              <a:rPr lang="ru-RU" sz="3100" dirty="0" smtClean="0"/>
            </a:br>
            <a:r>
              <a:rPr lang="ru-RU" sz="3100" dirty="0" smtClean="0"/>
              <a:t>                                                               Хлебникова П.В.</a:t>
            </a:r>
            <a:endParaRPr lang="ru-RU" sz="31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85786" y="357166"/>
            <a:ext cx="7772400" cy="5143536"/>
          </a:xfrm>
        </p:spPr>
        <p:txBody>
          <a:bodyPr>
            <a:normAutofit fontScale="90000"/>
          </a:bodyPr>
          <a:lstStyle/>
          <a:p>
            <a:r>
              <a:rPr lang="ru-RU" sz="1600" dirty="0"/>
              <a:t>Рассмотрим следующую проблему проектирования: перенасыщение предметно-пространственной среды информацией. Важно дать ребенку такой объем информации, который он способен воспринять. Излишнее предметное наполнение среды, агрессивное разделение пространства замедляют процесс психического развития ребенка, познание мира становится односторонним. Правильно организованное жизненное пространство дает возможность не пересекаться разнообразным сферам деятельности ребенка. Данная проблема решается не только использованием перегородок, но и предметным наполнением, оборудованием, активизирующими познавательную деятельность: развивающие игры, модули, сенсорные коврики, стена творчества, мастерские, ширмы. Неотъемлемыми средствами зонирования являются декоративные элементы, освещение,  цветовое решение</a:t>
            </a:r>
            <a:r>
              <a:rPr lang="ru-RU" sz="1600" dirty="0" smtClean="0"/>
              <a:t>.</a:t>
            </a:r>
            <a:br>
              <a:rPr lang="ru-RU" sz="1600" dirty="0" smtClean="0"/>
            </a:br>
            <a:r>
              <a:rPr lang="ru-RU" sz="1600" dirty="0" smtClean="0"/>
              <a:t> </a:t>
            </a:r>
            <a:r>
              <a:rPr lang="ru-RU" sz="1600" dirty="0"/>
              <a:t>Так в проекте детского сада от компании 70°N </a:t>
            </a:r>
            <a:r>
              <a:rPr lang="ru-RU" sz="1600" dirty="0" err="1"/>
              <a:t>arkitekturas</a:t>
            </a:r>
            <a:r>
              <a:rPr lang="ru-RU" sz="1600" dirty="0"/>
              <a:t> (Норвегия) создано трансформируемое пространство, за счет его разделения на 4 блока, предназначенные для детей разного возраста. В каждом помещении есть большие раздвижные двери, ведущие к общей крытой площадке</a:t>
            </a:r>
            <a:r>
              <a:rPr lang="ru-RU" sz="1600" dirty="0" smtClean="0"/>
              <a:t>.</a:t>
            </a:r>
            <a:br>
              <a:rPr lang="ru-RU" sz="1600" dirty="0" smtClean="0"/>
            </a:br>
            <a:r>
              <a:rPr lang="ru-RU" sz="1300" dirty="0"/>
              <a:t>. 8 Детский сад от компании                                              Рис. 9 Детский  образовательный центр </a:t>
            </a:r>
            <a:br>
              <a:rPr lang="ru-RU" sz="1300" dirty="0"/>
            </a:br>
            <a:r>
              <a:rPr lang="ru-RU" sz="1300" dirty="0"/>
              <a:t>70°N </a:t>
            </a:r>
            <a:r>
              <a:rPr lang="ru-RU" sz="1300" dirty="0" err="1"/>
              <a:t>arkitekturas</a:t>
            </a:r>
            <a:r>
              <a:rPr lang="ru-RU" sz="1300" dirty="0"/>
              <a:t> (Норвегия)                                                     </a:t>
            </a:r>
            <a:r>
              <a:rPr lang="ru-RU" sz="1300" dirty="0" err="1"/>
              <a:t>Spring</a:t>
            </a:r>
            <a:r>
              <a:rPr lang="ru-RU" sz="1300" dirty="0"/>
              <a:t> от студии </a:t>
            </a:r>
            <a:r>
              <a:rPr lang="ru-RU" sz="1300" dirty="0" err="1"/>
              <a:t>JoeyHoDesign</a:t>
            </a:r>
            <a:r>
              <a:rPr lang="ru-RU" sz="1300" dirty="0"/>
              <a:t> (Гонконг)</a:t>
            </a:r>
            <a:r>
              <a:rPr lang="ru-RU" sz="1300" dirty="0" smtClean="0"/>
              <a:t/>
            </a:r>
            <a:br>
              <a:rPr lang="ru-RU" sz="1300" dirty="0" smtClean="0"/>
            </a:br>
            <a:r>
              <a:rPr lang="ru-RU" dirty="0"/>
              <a:t/>
            </a:r>
            <a:br>
              <a:rPr lang="ru-RU" dirty="0"/>
            </a:br>
            <a:endParaRPr lang="ru-RU" dirty="0"/>
          </a:p>
        </p:txBody>
      </p:sp>
      <p:pic>
        <p:nvPicPr>
          <p:cNvPr id="3" name="Рисунок 2" descr="http://storage1.static.itmages.ru/i/16/0516/h_1463416023_7906136_8523946465.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14876" y="4000504"/>
            <a:ext cx="3957647" cy="2571744"/>
          </a:xfrm>
          <a:prstGeom prst="rect">
            <a:avLst/>
          </a:prstGeom>
          <a:noFill/>
          <a:ln>
            <a:noFill/>
          </a:ln>
        </p:spPr>
      </p:pic>
      <p:pic>
        <p:nvPicPr>
          <p:cNvPr id="4" name="Рисунок 3" descr="http://storage6.static.itmages.ru/i/16/0516/h_1463416045_6468887_908b687c33.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4348" y="4000504"/>
            <a:ext cx="3643338" cy="2549283"/>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2857496"/>
            <a:ext cx="7772400" cy="1470025"/>
          </a:xfrm>
        </p:spPr>
        <p:txBody>
          <a:bodyPr>
            <a:normAutofit fontScale="90000"/>
          </a:bodyPr>
          <a:lstStyle/>
          <a:p>
            <a:r>
              <a:rPr lang="ru-RU" sz="2000" dirty="0"/>
              <a:t>Проблемы создания развивающей предметно-пространственной среды  требуют повышенного внимания, так как именно она определяет социально-бытовые, общественные, материальные, духовные условия существования ребенка.  Формирование у детей чувства эмоционального комфорта и психологической защищенности возможно только в развивающей предметно-пространственной среде. Задача специалистов, работающих в детском саду – создать специально организованное многофункциональное пространство, с использованием материалов, оборудования, предметов в соответствии со спецификой каждого возрастного этапа, охраны и укрепления  здоровья детей, </a:t>
            </a:r>
            <a:r>
              <a:rPr lang="ru-RU" sz="2000" dirty="0" err="1"/>
              <a:t>учѐта </a:t>
            </a:r>
            <a:r>
              <a:rPr lang="ru-RU" sz="2000" dirty="0"/>
              <a:t>особенностей и коррекции недостатков их развития.</a:t>
            </a:r>
            <a:br>
              <a:rPr lang="ru-RU" sz="2000" dirty="0"/>
            </a:br>
            <a:r>
              <a:rPr lang="ru-RU" sz="2000" dirty="0" smtClean="0"/>
              <a:t>Каждый – и ребенок, и воспитатель – обучает себя и друг друга, и именно это позволяет развивать такие качества, как любознательность, инициативность, самостоятельность, способность к творческому самовыражению.  </a:t>
            </a:r>
            <a:r>
              <a:rPr lang="ru-RU" sz="2000" dirty="0"/>
              <a:t>Правильно организованная развивающая среда позволит каждому малышу найти занятие по душе, поверить в свои силы и способности. Научиться взаимодействовать с педагогами и сверстниками, понимать и оценивать их чувства и поступки, а ведь именно это и лежит в основе развивающего обучения. </a:t>
            </a:r>
            <a:r>
              <a:rPr lang="ru-RU" dirty="0"/>
              <a:t/>
            </a:r>
            <a:br>
              <a:rPr lang="ru-RU" dirty="0"/>
            </a:b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2428868"/>
            <a:ext cx="7772400" cy="1470025"/>
          </a:xfrm>
        </p:spPr>
        <p:txBody>
          <a:bodyPr>
            <a:normAutofit/>
          </a:bodyPr>
          <a:lstStyle/>
          <a:p>
            <a:r>
              <a:rPr lang="ru-RU" dirty="0" smtClean="0"/>
              <a:t>Спасибо за внимание!</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642918"/>
            <a:ext cx="7772400" cy="5715040"/>
          </a:xfrm>
        </p:spPr>
        <p:txBody>
          <a:bodyPr>
            <a:normAutofit/>
          </a:bodyPr>
          <a:lstStyle/>
          <a:p>
            <a:r>
              <a:rPr lang="ru-RU" sz="2000" dirty="0"/>
              <a:t>Нет такой стороны воспитания, на которую обстановка не оказывала бы влияние, нет способности, которая не находилась бы в прямой зависимости от непосредственно окружающего ребенка конкретного мира… Тот, кому удастся создать такую обстановку, облегчит свой труд в высшей степени. Среди нее ребенок будет жить – развиваться собственно самодовлеющей жизнью, его духовный рост будет совершенствоваться из самого себя, от природы… </a:t>
            </a:r>
            <a:br>
              <a:rPr lang="ru-RU" sz="2000" dirty="0"/>
            </a:br>
            <a:r>
              <a:rPr lang="ru-RU" sz="2000" dirty="0"/>
              <a:t>                         Е.И.Тихеева</a:t>
            </a:r>
            <a:r>
              <a:rPr lang="ru-RU" dirty="0"/>
              <a:t/>
            </a:r>
            <a:br>
              <a:rPr lang="ru-RU" dirty="0"/>
            </a:b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357166"/>
            <a:ext cx="7772400" cy="6286544"/>
          </a:xfrm>
        </p:spPr>
        <p:txBody>
          <a:bodyPr>
            <a:normAutofit fontScale="90000"/>
          </a:bodyPr>
          <a:lstStyle/>
          <a:p>
            <a:r>
              <a:rPr lang="ru-RU" sz="2000" dirty="0"/>
              <a:t>В самом общем смысле,  </a:t>
            </a:r>
            <a:r>
              <a:rPr lang="ru-RU" sz="2000" b="1" dirty="0">
                <a:solidFill>
                  <a:srgbClr val="7030A0"/>
                </a:solidFill>
              </a:rPr>
              <a:t>«среда» </a:t>
            </a:r>
            <a:r>
              <a:rPr lang="ru-RU" sz="2000" dirty="0"/>
              <a:t>понимается как </a:t>
            </a:r>
            <a:r>
              <a:rPr lang="ru-RU" sz="2000" i="1" dirty="0"/>
              <a:t>окружение. </a:t>
            </a:r>
            <a:r>
              <a:rPr lang="ru-RU" sz="2000" dirty="0"/>
              <a:t>Наряду с термином «среда»,  активно используется еще целый ряд терминов, таких как «среда человека», «среда людей», «человеческая среда», «окружающая среда», «жизненная среда», «человеческое окружение» и другие. Чаще всего под окружающей человека средой подразумевается та или иная совокупность условий </a:t>
            </a:r>
            <a:r>
              <a:rPr lang="ru-RU" sz="2000" dirty="0" smtClean="0"/>
              <a:t>и влияний</a:t>
            </a:r>
            <a:r>
              <a:rPr lang="ru-RU" sz="2000" dirty="0"/>
              <a:t>, окружающих человека. </a:t>
            </a:r>
            <a:br>
              <a:rPr lang="ru-RU" sz="2000" dirty="0"/>
            </a:br>
            <a:r>
              <a:rPr lang="ru-RU" sz="2000" b="1" dirty="0">
                <a:solidFill>
                  <a:srgbClr val="7030A0"/>
                </a:solidFill>
              </a:rPr>
              <a:t>Под образовательной средой </a:t>
            </a:r>
            <a:r>
              <a:rPr lang="ru-RU" sz="2000" dirty="0"/>
              <a:t>(или средой образования) мы будем понимать систему влияний и условий формирования личности по заданному образцу, а также возможностей для ее развития, содержащихся в социальном и пространственно-предметном окружении. Понятие «образовательная среда» выступает как родовое для таких понятий как «семейная среда», «школьная среда</a:t>
            </a:r>
            <a:r>
              <a:rPr lang="ru-RU" sz="2000" dirty="0" smtClean="0"/>
              <a:t>».</a:t>
            </a:r>
            <a:br>
              <a:rPr lang="ru-RU" sz="2000" dirty="0" smtClean="0"/>
            </a:br>
            <a:r>
              <a:rPr lang="ru-RU" sz="2000" b="1" dirty="0" smtClean="0">
                <a:solidFill>
                  <a:srgbClr val="7030A0"/>
                </a:solidFill>
              </a:rPr>
              <a:t>Понятие </a:t>
            </a:r>
            <a:r>
              <a:rPr lang="ru-RU" sz="2000" b="1" dirty="0">
                <a:solidFill>
                  <a:srgbClr val="7030A0"/>
                </a:solidFill>
              </a:rPr>
              <a:t>предметно-развивающая среда </a:t>
            </a:r>
            <a:r>
              <a:rPr lang="ru-RU" sz="2000" dirty="0"/>
              <a:t>определяется как «система материальных объектов деятельности ребенка, функционально моделирующая содержание его духовного и физического развития» (С. Л. Новоселова). А также под термином «развивающая среда» понимается «комплекс материально-технических, санитарно-гигиенических, эргономических, эстетических, психолого-педагогических условий, обеспечивающих организацию жизни детей и взрослых».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571480"/>
            <a:ext cx="7772400" cy="6072230"/>
          </a:xfrm>
        </p:spPr>
        <p:txBody>
          <a:bodyPr>
            <a:normAutofit fontScale="90000"/>
          </a:bodyPr>
          <a:lstStyle/>
          <a:p>
            <a:r>
              <a:rPr lang="ru-RU" sz="2000" b="1" dirty="0">
                <a:solidFill>
                  <a:srgbClr val="7030A0"/>
                </a:solidFill>
              </a:rPr>
              <a:t>Жан Жак </a:t>
            </a:r>
            <a:r>
              <a:rPr lang="ru-RU" sz="2000" b="1" dirty="0" smtClean="0">
                <a:solidFill>
                  <a:srgbClr val="7030A0"/>
                </a:solidFill>
              </a:rPr>
              <a:t>Руссо </a:t>
            </a:r>
            <a:r>
              <a:rPr lang="ru-RU" sz="2000" dirty="0" smtClean="0"/>
              <a:t>- </a:t>
            </a:r>
            <a:r>
              <a:rPr lang="ru-RU" sz="2000" b="1" dirty="0"/>
              <a:t>воспитатель должен подстраиваться к </a:t>
            </a:r>
            <a:r>
              <a:rPr lang="ru-RU" sz="2000" b="1" dirty="0" smtClean="0"/>
              <a:t>воспитаннику</a:t>
            </a:r>
            <a:br>
              <a:rPr lang="ru-RU" sz="2000" b="1" dirty="0" smtClean="0"/>
            </a:br>
            <a:r>
              <a:rPr lang="ru-RU" sz="2000" b="1" dirty="0"/>
              <a:t> акцент делается скорее </a:t>
            </a:r>
            <a:r>
              <a:rPr lang="ru-RU" sz="2000" b="1" dirty="0" err="1"/>
              <a:t>напрактическую</a:t>
            </a:r>
            <a:r>
              <a:rPr lang="ru-RU" sz="2000" b="1" dirty="0"/>
              <a:t> сторону воспитания человека, нежели на творческую.</a:t>
            </a:r>
            <a:r>
              <a:rPr lang="ru-RU" sz="2000" dirty="0"/>
              <a:t/>
            </a:r>
            <a:br>
              <a:rPr lang="ru-RU" sz="2000" dirty="0"/>
            </a:br>
            <a:r>
              <a:rPr lang="ru-RU" sz="2000" b="1" dirty="0"/>
              <a:t> </a:t>
            </a:r>
            <a:r>
              <a:rPr lang="ru-RU" sz="2000" b="1" dirty="0">
                <a:solidFill>
                  <a:srgbClr val="7030A0"/>
                </a:solidFill>
              </a:rPr>
              <a:t>Мария </a:t>
            </a:r>
            <a:r>
              <a:rPr lang="ru-RU" sz="2000" b="1" dirty="0" err="1" smtClean="0">
                <a:solidFill>
                  <a:srgbClr val="7030A0"/>
                </a:solidFill>
              </a:rPr>
              <a:t>Монтессори</a:t>
            </a:r>
            <a:r>
              <a:rPr lang="ru-RU" sz="2000" b="1" dirty="0" smtClean="0">
                <a:solidFill>
                  <a:srgbClr val="7030A0"/>
                </a:solidFill>
              </a:rPr>
              <a:t>- </a:t>
            </a:r>
            <a:r>
              <a:rPr lang="ru-RU" sz="2000" dirty="0"/>
              <a:t>—направляют стремление детей действовать в разум ном русле;</a:t>
            </a:r>
            <a:br>
              <a:rPr lang="ru-RU" sz="2000" dirty="0"/>
            </a:br>
            <a:r>
              <a:rPr lang="ru-RU" sz="2000" dirty="0"/>
              <a:t>—координируют, совершенствуют и гармонизируют по ведение в целом;</a:t>
            </a:r>
            <a:br>
              <a:rPr lang="ru-RU" sz="2000" dirty="0"/>
            </a:br>
            <a:r>
              <a:rPr lang="ru-RU" sz="2000" dirty="0"/>
              <a:t>—способствуют независимости ребенка от взрослых, его самостоятельности и тем самым укрепляют чувство собственного достоинства и </a:t>
            </a:r>
            <a:r>
              <a:rPr lang="ru-RU" sz="2000" dirty="0" err="1"/>
              <a:t>самоценности</a:t>
            </a:r>
            <a:r>
              <a:rPr lang="ru-RU" sz="2000" dirty="0"/>
              <a:t>;</a:t>
            </a:r>
            <a:br>
              <a:rPr lang="ru-RU" sz="2000" dirty="0"/>
            </a:br>
            <a:r>
              <a:rPr lang="ru-RU" sz="2000" dirty="0"/>
              <a:t>—развивают чувство ответственности перед окружающими. </a:t>
            </a:r>
            <a:r>
              <a:rPr lang="ru-RU" sz="2000" dirty="0" smtClean="0"/>
              <a:t/>
            </a:r>
            <a:br>
              <a:rPr lang="ru-RU" sz="2000" dirty="0" smtClean="0"/>
            </a:br>
            <a:r>
              <a:rPr lang="ru-RU" sz="2000" dirty="0"/>
              <a:t> </a:t>
            </a:r>
            <a:r>
              <a:rPr lang="ru-RU" sz="2000" b="1" smtClean="0">
                <a:solidFill>
                  <a:srgbClr val="7030A0"/>
                </a:solidFill>
              </a:rPr>
              <a:t>Януш </a:t>
            </a:r>
            <a:r>
              <a:rPr lang="ru-RU" sz="2000" b="1" dirty="0" smtClean="0">
                <a:solidFill>
                  <a:srgbClr val="7030A0"/>
                </a:solidFill>
              </a:rPr>
              <a:t>Корчак </a:t>
            </a:r>
            <a:r>
              <a:rPr lang="ru-RU" sz="2000" dirty="0" smtClean="0"/>
              <a:t> дает </a:t>
            </a:r>
            <a:r>
              <a:rPr lang="ru-RU" sz="2000" dirty="0"/>
              <a:t>характеристику четырех типов «воспитывающей среды»: «догматической», «идейной», «безмятежного потребления» и «внешнего лоска и карьеры</a:t>
            </a:r>
            <a:r>
              <a:rPr lang="ru-RU" sz="2000" dirty="0" smtClean="0"/>
              <a:t>».</a:t>
            </a:r>
            <a:br>
              <a:rPr lang="ru-RU" sz="2000" dirty="0" smtClean="0"/>
            </a:br>
            <a:r>
              <a:rPr lang="ru-RU" sz="2000" dirty="0"/>
              <a:t> Таким образом, согласно типологии Корчака, </a:t>
            </a:r>
            <a:r>
              <a:rPr lang="ru-RU" sz="2000" b="1" dirty="0"/>
              <a:t>догматическая </a:t>
            </a:r>
            <a:r>
              <a:rPr lang="ru-RU" sz="2000" dirty="0"/>
              <a:t>среда способствует формированию зависимого и пассивного ребенка; </a:t>
            </a:r>
            <a:r>
              <a:rPr lang="ru-RU" sz="2000" b="1" dirty="0"/>
              <a:t>идейная </a:t>
            </a:r>
            <a:r>
              <a:rPr lang="ru-RU" sz="2000" dirty="0"/>
              <a:t>— свободного и активного; </a:t>
            </a:r>
            <a:r>
              <a:rPr lang="ru-RU" sz="2000" b="1" dirty="0"/>
              <a:t>безмятежного потребления</a:t>
            </a:r>
            <a:r>
              <a:rPr lang="ru-RU" sz="2000" dirty="0"/>
              <a:t>— свободного, однако, пассивного, </a:t>
            </a:r>
            <a:r>
              <a:rPr lang="ru-RU" sz="2000" b="1" dirty="0"/>
              <a:t>карьерная </a:t>
            </a:r>
            <a:r>
              <a:rPr lang="ru-RU" sz="2000" dirty="0"/>
              <a:t>среда— активного, но зависимого. Все эти исследования еще раз доказывают, насколько огромную роль играет среда в становлении личности ребенка.</a:t>
            </a:r>
            <a:br>
              <a:rPr lang="ru-RU" sz="2000" dirty="0"/>
            </a:br>
            <a:endParaRPr lang="ru-RU"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285728"/>
            <a:ext cx="7772400" cy="6143668"/>
          </a:xfrm>
        </p:spPr>
        <p:txBody>
          <a:bodyPr>
            <a:normAutofit fontScale="90000"/>
          </a:bodyPr>
          <a:lstStyle/>
          <a:p>
            <a:r>
              <a:rPr lang="ru-RU" sz="1700" dirty="0" smtClean="0"/>
              <a:t/>
            </a:r>
            <a:br>
              <a:rPr lang="ru-RU" sz="1700" dirty="0" smtClean="0"/>
            </a:br>
            <a:r>
              <a:rPr lang="ru-RU" sz="1700" dirty="0"/>
              <a:t/>
            </a:r>
            <a:br>
              <a:rPr lang="ru-RU" sz="1700" dirty="0"/>
            </a:br>
            <a:r>
              <a:rPr lang="ru-RU" sz="1700" dirty="0" smtClean="0"/>
              <a:t/>
            </a:r>
            <a:br>
              <a:rPr lang="ru-RU" sz="1700" dirty="0" smtClean="0"/>
            </a:br>
            <a:r>
              <a:rPr lang="ru-RU" sz="1700" b="1" dirty="0" smtClean="0">
                <a:solidFill>
                  <a:srgbClr val="7030A0"/>
                </a:solidFill>
              </a:rPr>
              <a:t>ПРИНЦИПЫ развивающей предметно-пространственной среды:</a:t>
            </a:r>
            <a:r>
              <a:rPr lang="ru-RU" sz="1700" dirty="0"/>
              <a:t/>
            </a:r>
            <a:br>
              <a:rPr lang="ru-RU" sz="1700" dirty="0"/>
            </a:br>
            <a:r>
              <a:rPr lang="ru-RU" sz="1700" dirty="0"/>
              <a:t>1. Принцип дистанции, позиции при взаимодействии;</a:t>
            </a:r>
            <a:br>
              <a:rPr lang="ru-RU" sz="1700" dirty="0"/>
            </a:br>
            <a:r>
              <a:rPr lang="ru-RU" sz="1700" dirty="0"/>
              <a:t>2. Принцип активности, самостоятельности, творчества;</a:t>
            </a:r>
            <a:br>
              <a:rPr lang="ru-RU" sz="1700" dirty="0"/>
            </a:br>
            <a:r>
              <a:rPr lang="ru-RU" sz="1700" dirty="0"/>
              <a:t>3. Принцип стабильности, динамичности;</a:t>
            </a:r>
            <a:br>
              <a:rPr lang="ru-RU" sz="1700" dirty="0"/>
            </a:br>
            <a:r>
              <a:rPr lang="ru-RU" sz="1700" dirty="0"/>
              <a:t>4. Принцип комплексирования и гибкого зонирования;</a:t>
            </a:r>
            <a:br>
              <a:rPr lang="ru-RU" sz="1700" dirty="0"/>
            </a:br>
            <a:r>
              <a:rPr lang="ru-RU" sz="1700" dirty="0"/>
              <a:t>5. Принцип </a:t>
            </a:r>
            <a:r>
              <a:rPr lang="ru-RU" sz="1700" dirty="0" err="1"/>
              <a:t>эмоциогенности</a:t>
            </a:r>
            <a:r>
              <a:rPr lang="ru-RU" sz="1700" dirty="0"/>
              <a:t> среды, индивидуальной комфортности и эмоционального благополучия каждого ребёнка и взрослого;</a:t>
            </a:r>
            <a:br>
              <a:rPr lang="ru-RU" sz="1700" dirty="0"/>
            </a:br>
            <a:r>
              <a:rPr lang="ru-RU" sz="1700" dirty="0"/>
              <a:t>6. Принцип сочетания привычных и неординарных элементов в эстетической организации среды;</a:t>
            </a:r>
            <a:br>
              <a:rPr lang="ru-RU" sz="1700" dirty="0"/>
            </a:br>
            <a:r>
              <a:rPr lang="ru-RU" sz="1700" dirty="0"/>
              <a:t>7. Принцип открытости – закрытости;</a:t>
            </a:r>
            <a:br>
              <a:rPr lang="ru-RU" sz="1700" dirty="0"/>
            </a:br>
            <a:r>
              <a:rPr lang="ru-RU" sz="1700" dirty="0"/>
              <a:t>8. Принцип учёта половых и возрастных различий детей.</a:t>
            </a:r>
            <a:br>
              <a:rPr lang="ru-RU" sz="1700" dirty="0"/>
            </a:br>
            <a:r>
              <a:rPr lang="ru-RU" sz="1700" b="1" dirty="0" smtClean="0">
                <a:solidFill>
                  <a:srgbClr val="7030A0"/>
                </a:solidFill>
              </a:rPr>
              <a:t>Образовательные области развития :</a:t>
            </a:r>
            <a:r>
              <a:rPr lang="ru-RU" sz="1700" dirty="0"/>
              <a:t/>
            </a:r>
            <a:br>
              <a:rPr lang="ru-RU" sz="1700" dirty="0"/>
            </a:br>
            <a:r>
              <a:rPr lang="ru-RU" sz="1700" dirty="0"/>
              <a:t>1. Социально-коммуникативное развитие</a:t>
            </a:r>
            <a:br>
              <a:rPr lang="ru-RU" sz="1700" dirty="0"/>
            </a:br>
            <a:r>
              <a:rPr lang="ru-RU" sz="1700" dirty="0"/>
              <a:t>2. Познавательное развитие</a:t>
            </a:r>
            <a:br>
              <a:rPr lang="ru-RU" sz="1700" dirty="0"/>
            </a:br>
            <a:r>
              <a:rPr lang="ru-RU" sz="1700" dirty="0"/>
              <a:t>3. Речевое развитие</a:t>
            </a:r>
            <a:br>
              <a:rPr lang="ru-RU" sz="1700" dirty="0"/>
            </a:br>
            <a:r>
              <a:rPr lang="ru-RU" sz="1700" dirty="0"/>
              <a:t>4. Художественно-эстетическое развитие</a:t>
            </a:r>
            <a:br>
              <a:rPr lang="ru-RU" sz="1700" dirty="0"/>
            </a:br>
            <a:r>
              <a:rPr lang="ru-RU" sz="1700" b="1" dirty="0" smtClean="0">
                <a:solidFill>
                  <a:srgbClr val="7030A0"/>
                </a:solidFill>
              </a:rPr>
              <a:t>Базовых </a:t>
            </a:r>
            <a:r>
              <a:rPr lang="ru-RU" sz="1700" b="1" dirty="0">
                <a:solidFill>
                  <a:srgbClr val="7030A0"/>
                </a:solidFill>
              </a:rPr>
              <a:t>характеристиках образовательной среды, предложенные </a:t>
            </a:r>
            <a:r>
              <a:rPr lang="ru-RU" sz="1700" b="1" dirty="0" err="1">
                <a:solidFill>
                  <a:srgbClr val="7030A0"/>
                </a:solidFill>
              </a:rPr>
              <a:t>В.А.Ясвиным</a:t>
            </a:r>
            <a:r>
              <a:rPr lang="ru-RU" sz="1700" b="1" dirty="0">
                <a:solidFill>
                  <a:srgbClr val="7030A0"/>
                </a:solidFill>
              </a:rPr>
              <a:t>:</a:t>
            </a:r>
            <a:r>
              <a:rPr lang="ru-RU" sz="1700" dirty="0"/>
              <a:t/>
            </a:r>
            <a:br>
              <a:rPr lang="ru-RU" sz="1700" dirty="0"/>
            </a:br>
            <a:r>
              <a:rPr lang="ru-RU" sz="1700" dirty="0" smtClean="0"/>
              <a:t>*  Каждый  </a:t>
            </a:r>
            <a:r>
              <a:rPr lang="ru-RU" sz="1700" dirty="0"/>
              <a:t>элемент образовательной среды, наряду с физическими характеристиками, обладает также и социальным значением;</a:t>
            </a:r>
            <a:br>
              <a:rPr lang="ru-RU" sz="1700" dirty="0"/>
            </a:br>
            <a:r>
              <a:rPr lang="ru-RU" sz="1700" dirty="0" smtClean="0"/>
              <a:t>*  В </a:t>
            </a:r>
            <a:r>
              <a:rPr lang="ru-RU" sz="1700" dirty="0"/>
              <a:t>восприятии образовательной среды </a:t>
            </a:r>
            <a:r>
              <a:rPr lang="ru-RU" sz="1700" dirty="0" err="1"/>
              <a:t>определеннуюроль</a:t>
            </a:r>
            <a:r>
              <a:rPr lang="ru-RU" sz="1700" dirty="0"/>
              <a:t> играет противопоставление «центр —периферия» (Центр» среды и все, что находится в </a:t>
            </a:r>
            <a:r>
              <a:rPr lang="ru-RU" sz="1700" dirty="0" err="1"/>
              <a:t>нем,психологически</a:t>
            </a:r>
            <a:r>
              <a:rPr lang="ru-RU" sz="1700" dirty="0"/>
              <a:t> имеет большую ценность, чем«периферия»);</a:t>
            </a:r>
            <a:br>
              <a:rPr lang="ru-RU" sz="1700" dirty="0"/>
            </a:br>
            <a:r>
              <a:rPr lang="ru-RU" sz="1700" dirty="0" smtClean="0"/>
              <a:t>*   Восприятие </a:t>
            </a:r>
            <a:r>
              <a:rPr lang="ru-RU" sz="1700" dirty="0"/>
              <a:t>образовательной среды характеризуется целостностью.</a:t>
            </a:r>
            <a:r>
              <a:rPr lang="ru-RU" dirty="0"/>
              <a:t/>
            </a:r>
            <a:br>
              <a:rPr lang="ru-RU" dirty="0"/>
            </a:b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357166"/>
            <a:ext cx="7772400" cy="6286544"/>
          </a:xfrm>
        </p:spPr>
        <p:txBody>
          <a:bodyPr>
            <a:normAutofit/>
          </a:bodyPr>
          <a:lstStyle/>
          <a:p>
            <a:pPr lvl="0"/>
            <a:r>
              <a:rPr lang="ru-RU" sz="2000" dirty="0"/>
              <a:t>К сожалению, создаваемая предметно-пространственная среда не всегда соответствует предъявляемым к ней требованиям. </a:t>
            </a:r>
            <a:br>
              <a:rPr lang="ru-RU" sz="2000" dirty="0"/>
            </a:br>
            <a:r>
              <a:rPr lang="ru-RU" sz="2000" dirty="0"/>
              <a:t>Современный дизайн образовательной среды, без сомнения, имеет важнейшее значение в личностном развитии не только дошкольников, но и самих воспитателей. Соответствующий эстетический уровень образовательной среды — важнейший фактор, обусловливающий характер поведения всех субъектов образовательного процесса в этой среде.</a:t>
            </a:r>
            <a:br>
              <a:rPr lang="ru-RU" sz="2000" dirty="0"/>
            </a:br>
            <a:r>
              <a:rPr lang="ru-RU" sz="2000" dirty="0"/>
              <a:t>На основе анализа научных исследований можно выделить ряд проблем проектирования развивающей предметно-пространственной среды</a:t>
            </a:r>
            <a:r>
              <a:rPr lang="ru-RU" sz="2000" dirty="0" smtClean="0"/>
              <a:t>:</a:t>
            </a:r>
            <a:br>
              <a:rPr lang="ru-RU" sz="2000" dirty="0" smtClean="0"/>
            </a:br>
            <a:r>
              <a:rPr lang="ru-RU" sz="2000" dirty="0" smtClean="0"/>
              <a:t>1. Недостаток инноваций проектирования;</a:t>
            </a:r>
            <a:br>
              <a:rPr lang="ru-RU" sz="2000" dirty="0" smtClean="0"/>
            </a:br>
            <a:r>
              <a:rPr lang="ru-RU" sz="2000" dirty="0" smtClean="0"/>
              <a:t>2. Создание РППС без учета эргономических требований;</a:t>
            </a:r>
            <a:br>
              <a:rPr lang="ru-RU" sz="2000" dirty="0" smtClean="0"/>
            </a:br>
            <a:r>
              <a:rPr lang="ru-RU" sz="2000" dirty="0" smtClean="0"/>
              <a:t>3. Особенности </a:t>
            </a:r>
            <a:r>
              <a:rPr lang="ru-RU" sz="2000" dirty="0" err="1" smtClean="0"/>
              <a:t>свето-цветового</a:t>
            </a:r>
            <a:r>
              <a:rPr lang="ru-RU" sz="2000" dirty="0" smtClean="0"/>
              <a:t> дизайна;</a:t>
            </a:r>
            <a:br>
              <a:rPr lang="ru-RU" sz="2000" dirty="0" smtClean="0"/>
            </a:br>
            <a:r>
              <a:rPr lang="ru-RU" sz="2000" dirty="0" smtClean="0"/>
              <a:t>4. Перенасыщение предметно-пространственной среды информацией.</a:t>
            </a:r>
            <a:br>
              <a:rPr lang="ru-RU" sz="2000" dirty="0" smtClean="0"/>
            </a:br>
            <a:r>
              <a:rPr lang="ru-RU" sz="2000" dirty="0"/>
              <a:t/>
            </a:r>
            <a:br>
              <a:rPr lang="ru-RU" sz="2000" dirty="0"/>
            </a:br>
            <a:endParaRPr lang="ru-RU"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1000108"/>
            <a:ext cx="7772400" cy="5286412"/>
          </a:xfrm>
        </p:spPr>
        <p:txBody>
          <a:bodyPr>
            <a:normAutofit fontScale="90000"/>
          </a:bodyPr>
          <a:lstStyle/>
          <a:p>
            <a:pPr algn="r"/>
            <a:r>
              <a:rPr lang="ru-RU" sz="2000" dirty="0" smtClean="0"/>
              <a:t>Первое - недостаток инноваций проектирования в области детской предметно-пространственной среды. Безусловно, дизайн должен выступать как некий проводник человека к современному инновационному миру. Для полной реализации принципов организации детской предметно-пространственной среды не обойтись без применения новых технологий, материалов, методов архитектурного проектирования.</a:t>
            </a:r>
            <a:br>
              <a:rPr lang="ru-RU" sz="2000" dirty="0" smtClean="0"/>
            </a:br>
            <a:r>
              <a:rPr lang="ru-RU" sz="2000" dirty="0" smtClean="0"/>
              <a:t/>
            </a:r>
            <a:br>
              <a:rPr lang="ru-RU" sz="2000" dirty="0" smtClean="0"/>
            </a:br>
            <a:r>
              <a:rPr lang="ru-RU" sz="2000" dirty="0" smtClean="0"/>
              <a:t> </a:t>
            </a:r>
            <a:br>
              <a:rPr lang="ru-RU" sz="2000" dirty="0" smtClean="0"/>
            </a:br>
            <a:r>
              <a:rPr lang="ru-RU" sz="2000" dirty="0"/>
              <a:t/>
            </a:r>
            <a:br>
              <a:rPr lang="ru-RU" sz="2000" dirty="0"/>
            </a:br>
            <a:r>
              <a:rPr lang="ru-RU" sz="1600" dirty="0" smtClean="0"/>
              <a:t>Рис</a:t>
            </a:r>
            <a:r>
              <a:rPr lang="ru-RU" sz="1600" dirty="0"/>
              <a:t>. 1 Детский образовательный центр "А-проект"  </a:t>
            </a:r>
            <a:r>
              <a:rPr lang="ru-RU" sz="1600" dirty="0" smtClean="0"/>
              <a:t/>
            </a:r>
            <a:br>
              <a:rPr lang="ru-RU" sz="1600" dirty="0" smtClean="0"/>
            </a:br>
            <a:r>
              <a:rPr lang="ru-RU" sz="1600" dirty="0" smtClean="0"/>
              <a:t>            </a:t>
            </a:r>
            <a:r>
              <a:rPr lang="ru-RU" sz="1600" dirty="0"/>
              <a:t/>
            </a:r>
            <a:br>
              <a:rPr lang="ru-RU" sz="1600" dirty="0"/>
            </a:br>
            <a:r>
              <a:rPr lang="ru-RU" sz="2000" dirty="0"/>
              <a:t> </a:t>
            </a:r>
            <a:r>
              <a:rPr lang="ru-RU" sz="2000" dirty="0" smtClean="0"/>
              <a:t>                                                                Планировочное </a:t>
            </a:r>
            <a:r>
              <a:rPr lang="ru-RU" sz="2000" dirty="0"/>
              <a:t>решение здание </a:t>
            </a:r>
            <a:r>
              <a:rPr lang="ru-RU" sz="2000" dirty="0" smtClean="0"/>
              <a:t/>
            </a:r>
            <a:br>
              <a:rPr lang="ru-RU" sz="2000" dirty="0" smtClean="0"/>
            </a:br>
            <a:r>
              <a:rPr lang="ru-RU" sz="2000" dirty="0"/>
              <a:t> </a:t>
            </a:r>
            <a:r>
              <a:rPr lang="ru-RU" sz="2000" dirty="0" smtClean="0"/>
              <a:t>                                                                 представляет </a:t>
            </a:r>
            <a:r>
              <a:rPr lang="ru-RU" sz="2000" dirty="0"/>
              <a:t>собой систему из </a:t>
            </a:r>
            <a:r>
              <a:rPr lang="ru-RU" sz="2000" dirty="0" smtClean="0"/>
              <a:t/>
            </a:r>
            <a:br>
              <a:rPr lang="ru-RU" sz="2000" dirty="0" smtClean="0"/>
            </a:br>
            <a:r>
              <a:rPr lang="ru-RU" sz="2000" dirty="0"/>
              <a:t> </a:t>
            </a:r>
            <a:r>
              <a:rPr lang="ru-RU" sz="2000" dirty="0" smtClean="0"/>
              <a:t>                                                        нескольких </a:t>
            </a:r>
            <a:r>
              <a:rPr lang="ru-RU" sz="2000" dirty="0"/>
              <a:t>функциональных блоков</a:t>
            </a:r>
            <a:r>
              <a:rPr lang="ru-RU" sz="2000" dirty="0" smtClean="0"/>
              <a:t>,</a:t>
            </a:r>
            <a:br>
              <a:rPr lang="ru-RU" sz="2000" dirty="0" smtClean="0"/>
            </a:br>
            <a:r>
              <a:rPr lang="ru-RU" sz="2000" dirty="0"/>
              <a:t> </a:t>
            </a:r>
            <a:r>
              <a:rPr lang="ru-RU" sz="2000" dirty="0" smtClean="0"/>
              <a:t>                                                               сгруппированных </a:t>
            </a:r>
            <a:r>
              <a:rPr lang="ru-RU" sz="2000" dirty="0"/>
              <a:t>вокруг внутреннего </a:t>
            </a:r>
            <a:r>
              <a:rPr lang="ru-RU" sz="2000" dirty="0" smtClean="0"/>
              <a:t>двора                                                            – </a:t>
            </a:r>
            <a:r>
              <a:rPr lang="ru-RU" sz="2000" dirty="0"/>
              <a:t>атриума и еще одного блока </a:t>
            </a:r>
            <a:r>
              <a:rPr lang="ru-RU" sz="2000" dirty="0" smtClean="0"/>
              <a:t>детского</a:t>
            </a:r>
            <a:br>
              <a:rPr lang="ru-RU" sz="2000" dirty="0" smtClean="0"/>
            </a:br>
            <a:r>
              <a:rPr lang="ru-RU" sz="2000" dirty="0"/>
              <a:t> </a:t>
            </a:r>
            <a:r>
              <a:rPr lang="ru-RU" sz="2000" dirty="0" smtClean="0"/>
              <a:t>                                                        </a:t>
            </a:r>
            <a:r>
              <a:rPr lang="ru-RU" sz="2000" dirty="0"/>
              <a:t>сада с отдельным входом, несколько </a:t>
            </a:r>
            <a:r>
              <a:rPr lang="ru-RU" sz="2000" dirty="0" smtClean="0"/>
              <a:t/>
            </a:r>
            <a:br>
              <a:rPr lang="ru-RU" sz="2000" dirty="0" smtClean="0"/>
            </a:br>
            <a:r>
              <a:rPr lang="ru-RU" sz="2000" dirty="0"/>
              <a:t> </a:t>
            </a:r>
            <a:r>
              <a:rPr lang="ru-RU" sz="2000" dirty="0" smtClean="0"/>
              <a:t>                                                                         отстоящего </a:t>
            </a:r>
            <a:r>
              <a:rPr lang="ru-RU" sz="2000" dirty="0"/>
              <a:t>от основного объема. </a:t>
            </a:r>
            <a:r>
              <a:rPr lang="ru-RU" sz="2000" dirty="0" smtClean="0"/>
              <a:t/>
            </a:r>
            <a:br>
              <a:rPr lang="ru-RU" sz="2000" dirty="0" smtClean="0"/>
            </a:br>
            <a:r>
              <a:rPr lang="ru-RU" sz="2000" dirty="0"/>
              <a:t> </a:t>
            </a:r>
            <a:r>
              <a:rPr lang="ru-RU" sz="2000" dirty="0" smtClean="0"/>
              <a:t>                                                           Благодаря </a:t>
            </a:r>
            <a:r>
              <a:rPr lang="ru-RU" sz="2000" dirty="0"/>
              <a:t>такой компоновке, малыши </a:t>
            </a:r>
            <a:r>
              <a:rPr lang="ru-RU" sz="2000" dirty="0" smtClean="0"/>
              <a:t>и</a:t>
            </a:r>
            <a:br>
              <a:rPr lang="ru-RU" sz="2000" dirty="0" smtClean="0"/>
            </a:br>
            <a:r>
              <a:rPr lang="ru-RU" sz="2000" dirty="0"/>
              <a:t> </a:t>
            </a:r>
            <a:r>
              <a:rPr lang="ru-RU" sz="2000" dirty="0" smtClean="0"/>
              <a:t>                                                              </a:t>
            </a:r>
            <a:r>
              <a:rPr lang="ru-RU" sz="2000" dirty="0"/>
              <a:t>школьники практически не пересекаются</a:t>
            </a:r>
            <a:r>
              <a:rPr lang="ru-RU" sz="2000" dirty="0" smtClean="0"/>
              <a:t>,</a:t>
            </a:r>
            <a:br>
              <a:rPr lang="ru-RU" sz="2000" dirty="0" smtClean="0"/>
            </a:br>
            <a:r>
              <a:rPr lang="ru-RU" sz="2000" dirty="0"/>
              <a:t> </a:t>
            </a:r>
            <a:r>
              <a:rPr lang="ru-RU" sz="2000" dirty="0" smtClean="0"/>
              <a:t>                                                                 </a:t>
            </a:r>
            <a:r>
              <a:rPr lang="ru-RU" sz="2000" dirty="0"/>
              <a:t>за исключением общешкольных мероприятий. </a:t>
            </a:r>
            <a:r>
              <a:rPr lang="ru-RU" sz="2000" dirty="0" smtClean="0"/>
              <a:t/>
            </a:r>
            <a:br>
              <a:rPr lang="ru-RU" sz="2000" dirty="0" smtClean="0"/>
            </a:br>
            <a:endParaRPr lang="ru-RU" sz="2000" dirty="0"/>
          </a:p>
        </p:txBody>
      </p:sp>
      <p:pic>
        <p:nvPicPr>
          <p:cNvPr id="3" name="Рисунок 2" descr="http://storage1.static.itmages.ru/i/16/0516/h_1463415642_7611923_9e07a1f5ef.jpg"/>
          <p:cNvPicPr/>
          <p:nvPr/>
        </p:nvPicPr>
        <p:blipFill>
          <a:blip r:embed="rId2">
            <a:extLst>
              <a:ext uri="{28A0092B-C50C-407E-A947-70E740481C1C}">
                <a14:useLocalDpi xmlns:a14="http://schemas.microsoft.com/office/drawing/2010/main" val="0"/>
              </a:ext>
            </a:extLst>
          </a:blip>
          <a:srcRect/>
          <a:stretch>
            <a:fillRect/>
          </a:stretch>
        </p:blipFill>
        <p:spPr bwMode="auto">
          <a:xfrm>
            <a:off x="285720" y="2500306"/>
            <a:ext cx="3929090" cy="287273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642894"/>
            <a:ext cx="8215370" cy="6215106"/>
          </a:xfrm>
        </p:spPr>
        <p:txBody>
          <a:bodyPr>
            <a:normAutofit fontScale="90000"/>
          </a:bodyPr>
          <a:lstStyle/>
          <a:p>
            <a:r>
              <a:rPr lang="ru-RU" sz="2000" dirty="0"/>
              <a:t>Следующей значительной проблемой проектирования является создание предметно пространственной среды без учета эргономических требований.</a:t>
            </a:r>
            <a:br>
              <a:rPr lang="ru-RU" sz="2000" dirty="0"/>
            </a:br>
            <a:r>
              <a:rPr lang="ru-RU" sz="2000" dirty="0"/>
              <a:t>Эргономика - наука, комплексно изучающая функциональные возможности человека для создания оптимальных условий его жизнедеятельности в предметно-пространственной среде. Главные задачи эргономики детской среды – это сохранение здоровья, развитие личности, повышение эффективности деятельности. В процессе проектирования необходимо учитывать важнейшие эргономические характеристики: антропометрические данные, возраст, </a:t>
            </a:r>
            <a:r>
              <a:rPr lang="ru-RU" sz="2000" dirty="0" err="1"/>
              <a:t>психо-физиологические</a:t>
            </a:r>
            <a:r>
              <a:rPr lang="ru-RU" sz="2000" dirty="0"/>
              <a:t> факторы, факторы окружающей </a:t>
            </a:r>
            <a:r>
              <a:rPr lang="ru-RU" sz="2000" dirty="0" smtClean="0"/>
              <a:t>среды.</a:t>
            </a:r>
            <a:r>
              <a:rPr lang="ru-RU" sz="2000" dirty="0"/>
              <a:t/>
            </a:r>
            <a:br>
              <a:rPr lang="ru-RU" sz="2000" dirty="0"/>
            </a:br>
            <a:r>
              <a:rPr lang="ru-RU" sz="1600" dirty="0" smtClean="0"/>
              <a:t>Школа-интернат </a:t>
            </a:r>
            <a:r>
              <a:rPr lang="ru-RU" sz="1600" dirty="0"/>
              <a:t>в </a:t>
            </a:r>
            <a:r>
              <a:rPr lang="ru-RU" sz="1600" dirty="0" err="1"/>
              <a:t>Кожухово</a:t>
            </a:r>
            <a:r>
              <a:rPr lang="ru-RU" sz="1600" dirty="0"/>
              <a:t> (Рис.2</a:t>
            </a:r>
            <a:r>
              <a:rPr lang="ru-RU" sz="1600" dirty="0" smtClean="0"/>
              <a:t>.)</a:t>
            </a:r>
            <a:r>
              <a:rPr lang="ru-RU" sz="2000" dirty="0" smtClean="0"/>
              <a:t/>
            </a:r>
            <a:br>
              <a:rPr lang="ru-RU" sz="2000" dirty="0" smtClean="0"/>
            </a:br>
            <a:r>
              <a:rPr lang="ru-RU" sz="2000" dirty="0"/>
              <a:t> </a:t>
            </a:r>
            <a:r>
              <a:rPr lang="ru-RU" sz="2000" dirty="0" smtClean="0"/>
              <a:t>                                                        </a:t>
            </a:r>
            <a:r>
              <a:rPr lang="ru-RU" sz="2000" dirty="0"/>
              <a:t>целью этого проекта было </a:t>
            </a:r>
            <a:r>
              <a:rPr lang="ru-RU" sz="2000" dirty="0" smtClean="0"/>
              <a:t/>
            </a:r>
            <a:br>
              <a:rPr lang="ru-RU" sz="2000" dirty="0" smtClean="0"/>
            </a:br>
            <a:r>
              <a:rPr lang="ru-RU" sz="2000" dirty="0"/>
              <a:t> </a:t>
            </a:r>
            <a:r>
              <a:rPr lang="ru-RU" sz="2000" dirty="0" smtClean="0"/>
              <a:t>                                                                      создание </a:t>
            </a:r>
            <a:r>
              <a:rPr lang="ru-RU" sz="2000" dirty="0"/>
              <a:t>интересного и необычного </a:t>
            </a:r>
            <a:r>
              <a:rPr lang="ru-RU" sz="2000" dirty="0" smtClean="0"/>
              <a:t/>
            </a:r>
            <a:br>
              <a:rPr lang="ru-RU" sz="2000" dirty="0" smtClean="0"/>
            </a:br>
            <a:r>
              <a:rPr lang="ru-RU" sz="2000" dirty="0"/>
              <a:t> </a:t>
            </a:r>
            <a:r>
              <a:rPr lang="ru-RU" sz="2000" dirty="0" smtClean="0"/>
              <a:t>                                                                   пространства </a:t>
            </a:r>
            <a:r>
              <a:rPr lang="ru-RU" sz="2000" dirty="0"/>
              <a:t>для воспитанников интерната. </a:t>
            </a:r>
            <a:r>
              <a:rPr lang="ru-RU" sz="2000" dirty="0" smtClean="0"/>
              <a:t/>
            </a:r>
            <a:br>
              <a:rPr lang="ru-RU" sz="2000" dirty="0" smtClean="0"/>
            </a:br>
            <a:r>
              <a:rPr lang="ru-RU" sz="2000" dirty="0"/>
              <a:t> </a:t>
            </a:r>
            <a:r>
              <a:rPr lang="ru-RU" sz="2000" dirty="0" smtClean="0"/>
              <a:t>                                                                     Получилось </a:t>
            </a:r>
            <a:r>
              <a:rPr lang="ru-RU" sz="2000" dirty="0" err="1"/>
              <a:t>разноуровневое</a:t>
            </a:r>
            <a:r>
              <a:rPr lang="ru-RU" sz="2000" dirty="0"/>
              <a:t> </a:t>
            </a:r>
            <a:r>
              <a:rPr lang="ru-RU" sz="2000" dirty="0" smtClean="0"/>
              <a:t/>
            </a:r>
            <a:br>
              <a:rPr lang="ru-RU" sz="2000" dirty="0" smtClean="0"/>
            </a:br>
            <a:r>
              <a:rPr lang="ru-RU" sz="2000" dirty="0"/>
              <a:t> </a:t>
            </a:r>
            <a:r>
              <a:rPr lang="ru-RU" sz="2000" dirty="0" smtClean="0"/>
              <a:t>                                                                  многофункциональное </a:t>
            </a:r>
            <a:r>
              <a:rPr lang="ru-RU" sz="2000" dirty="0"/>
              <a:t>пространство, </a:t>
            </a:r>
            <a:r>
              <a:rPr lang="ru-RU" sz="2000" dirty="0" smtClean="0"/>
              <a:t/>
            </a:r>
            <a:br>
              <a:rPr lang="ru-RU" sz="2000" dirty="0" smtClean="0"/>
            </a:br>
            <a:r>
              <a:rPr lang="ru-RU" sz="2000" dirty="0"/>
              <a:t> </a:t>
            </a:r>
            <a:r>
              <a:rPr lang="ru-RU" sz="2000" dirty="0" smtClean="0"/>
              <a:t>                                                                             состоящее </a:t>
            </a:r>
            <a:r>
              <a:rPr lang="ru-RU" sz="2000" dirty="0"/>
              <a:t>из внутреннего двора и 5 </a:t>
            </a:r>
            <a:r>
              <a:rPr lang="ru-RU" sz="2000" dirty="0" smtClean="0"/>
              <a:t/>
            </a:r>
            <a:br>
              <a:rPr lang="ru-RU" sz="2000" dirty="0" smtClean="0"/>
            </a:br>
            <a:r>
              <a:rPr lang="ru-RU" sz="2000" dirty="0"/>
              <a:t> </a:t>
            </a:r>
            <a:r>
              <a:rPr lang="ru-RU" sz="2000" dirty="0" smtClean="0"/>
              <a:t>                                                                            основных </a:t>
            </a:r>
            <a:r>
              <a:rPr lang="ru-RU" sz="2000" dirty="0"/>
              <a:t>объемов. Двухэтажная </a:t>
            </a:r>
            <a:r>
              <a:rPr lang="ru-RU" sz="2000" dirty="0" smtClean="0"/>
              <a:t/>
            </a:r>
            <a:br>
              <a:rPr lang="ru-RU" sz="2000" dirty="0" smtClean="0"/>
            </a:br>
            <a:r>
              <a:rPr lang="ru-RU" sz="2000" dirty="0"/>
              <a:t> </a:t>
            </a:r>
            <a:r>
              <a:rPr lang="ru-RU" sz="2000" dirty="0" smtClean="0"/>
              <a:t>                                                                            галерея </a:t>
            </a:r>
            <a:r>
              <a:rPr lang="ru-RU" sz="2000" dirty="0"/>
              <a:t>соединяет помещения зданий. </a:t>
            </a:r>
            <a:r>
              <a:rPr lang="ru-RU" sz="2000" dirty="0" smtClean="0"/>
              <a:t/>
            </a:r>
            <a:br>
              <a:rPr lang="ru-RU" sz="2000" dirty="0" smtClean="0"/>
            </a:br>
            <a:r>
              <a:rPr lang="ru-RU" sz="2000" dirty="0"/>
              <a:t> </a:t>
            </a:r>
            <a:r>
              <a:rPr lang="ru-RU" sz="2000" dirty="0" smtClean="0"/>
              <a:t>                                                                      Элементы </a:t>
            </a:r>
            <a:r>
              <a:rPr lang="ru-RU" sz="2000" dirty="0"/>
              <a:t>фасада повторяются в </a:t>
            </a:r>
            <a:r>
              <a:rPr lang="ru-RU" sz="2000" dirty="0" smtClean="0"/>
              <a:t/>
            </a:r>
            <a:br>
              <a:rPr lang="ru-RU" sz="2000" dirty="0" smtClean="0"/>
            </a:br>
            <a:r>
              <a:rPr lang="ru-RU" sz="2000" dirty="0"/>
              <a:t> </a:t>
            </a:r>
            <a:r>
              <a:rPr lang="ru-RU" sz="2000" dirty="0" smtClean="0"/>
              <a:t>                                                                        интерьере</a:t>
            </a:r>
            <a:r>
              <a:rPr lang="ru-RU" sz="2000" dirty="0"/>
              <a:t>, что способствует </a:t>
            </a:r>
            <a:r>
              <a:rPr lang="ru-RU" sz="2000" dirty="0" smtClean="0"/>
              <a:t>объединению</a:t>
            </a:r>
            <a:br>
              <a:rPr lang="ru-RU" sz="2000" dirty="0" smtClean="0"/>
            </a:br>
            <a:r>
              <a:rPr lang="ru-RU" sz="2000" dirty="0"/>
              <a:t> </a:t>
            </a:r>
            <a:r>
              <a:rPr lang="ru-RU" sz="2000" dirty="0" smtClean="0"/>
              <a:t>                                                                             </a:t>
            </a:r>
            <a:r>
              <a:rPr lang="ru-RU" sz="2000" dirty="0"/>
              <a:t>внутреннего и наружного пространств.</a:t>
            </a:r>
            <a:r>
              <a:rPr lang="ru-RU" dirty="0"/>
              <a:t/>
            </a:r>
            <a:br>
              <a:rPr lang="ru-RU" dirty="0"/>
            </a:br>
            <a:r>
              <a:rPr lang="ru-RU" dirty="0"/>
              <a:t/>
            </a:r>
            <a:br>
              <a:rPr lang="ru-RU" dirty="0"/>
            </a:br>
            <a:endParaRPr lang="ru-RU" dirty="0"/>
          </a:p>
        </p:txBody>
      </p:sp>
      <p:pic>
        <p:nvPicPr>
          <p:cNvPr id="3" name="Рисунок 2" descr="http://storage5.static.itmages.ru/i/16/0516/h_1463415790_8726963_12a54e3e56.jpg"/>
          <p:cNvPicPr/>
          <p:nvPr/>
        </p:nvPicPr>
        <p:blipFill>
          <a:blip r:embed="rId2">
            <a:extLst>
              <a:ext uri="{28A0092B-C50C-407E-A947-70E740481C1C}">
                <a14:useLocalDpi xmlns:a14="http://schemas.microsoft.com/office/drawing/2010/main" val="0"/>
              </a:ext>
            </a:extLst>
          </a:blip>
          <a:srcRect/>
          <a:stretch>
            <a:fillRect/>
          </a:stretch>
        </p:blipFill>
        <p:spPr bwMode="auto">
          <a:xfrm>
            <a:off x="214282" y="3000372"/>
            <a:ext cx="4074320" cy="3143272"/>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214290"/>
            <a:ext cx="7772400" cy="3684603"/>
          </a:xfrm>
        </p:spPr>
        <p:txBody>
          <a:bodyPr>
            <a:normAutofit fontScale="90000"/>
          </a:bodyPr>
          <a:lstStyle/>
          <a:p>
            <a:r>
              <a:rPr lang="ru-RU" sz="1800" dirty="0"/>
              <a:t>Важной проблемой проектирования предметно-пространственной среды  является </a:t>
            </a:r>
            <a:r>
              <a:rPr lang="ru-RU" sz="1800" dirty="0" err="1"/>
              <a:t>свето-цветовой</a:t>
            </a:r>
            <a:r>
              <a:rPr lang="ru-RU" sz="1800" dirty="0"/>
              <a:t> дизайн. Предметно-пространственная среда детства - это уникальный  мир, требующий к себе особенного внимания. Наблюдения и практический опыт показывают, что развитие специфической деятельности ребенка (игровой, познавательной, творческой и др.) оптимизируется при включении в образовательный процесс </a:t>
            </a:r>
            <a:r>
              <a:rPr lang="ru-RU" sz="1800" dirty="0" err="1"/>
              <a:t>цвето</a:t>
            </a:r>
            <a:r>
              <a:rPr lang="ru-RU" sz="1800" dirty="0"/>
              <a:t> – и </a:t>
            </a:r>
            <a:r>
              <a:rPr lang="ru-RU" sz="1800" dirty="0" err="1"/>
              <a:t>светотерапии</a:t>
            </a:r>
            <a:r>
              <a:rPr lang="ru-RU" sz="1800" dirty="0"/>
              <a:t> как элемента </a:t>
            </a:r>
            <a:r>
              <a:rPr lang="ru-RU" sz="1800" dirty="0" err="1"/>
              <a:t>психокоррекционной</a:t>
            </a:r>
            <a:r>
              <a:rPr lang="ru-RU" sz="1800" dirty="0"/>
              <a:t> работы. Дозированное использование цвета и света в интерьере благоприятно влияет на эмоциональное состояние детей, способствует проявлению умственной активности, создает гармоничную </a:t>
            </a:r>
            <a:r>
              <a:rPr lang="ru-RU" sz="1800" dirty="0" smtClean="0"/>
              <a:t>среду</a:t>
            </a:r>
            <a:br>
              <a:rPr lang="ru-RU" sz="1800" dirty="0" smtClean="0"/>
            </a:br>
            <a:r>
              <a:rPr lang="ru-RU" sz="1800" dirty="0"/>
              <a:t> </a:t>
            </a:r>
            <a:r>
              <a:rPr lang="ru-RU" sz="1600" dirty="0"/>
              <a:t>Рис.5 Детский сад "</a:t>
            </a:r>
            <a:r>
              <a:rPr lang="ru-RU" sz="1600" dirty="0" err="1"/>
              <a:t>Кекец</a:t>
            </a:r>
            <a:r>
              <a:rPr lang="ru-RU" sz="1600" dirty="0"/>
              <a:t>"  </a:t>
            </a:r>
            <a:r>
              <a:rPr lang="ru-RU" sz="1600" dirty="0" smtClean="0"/>
              <a:t>(Словения)                                                    </a:t>
            </a:r>
            <a:r>
              <a:rPr lang="ru-RU" sz="1600" dirty="0"/>
              <a:t>Рис. 7 Детский сад от компании </a:t>
            </a:r>
            <a:br>
              <a:rPr lang="ru-RU" sz="1600" dirty="0"/>
            </a:br>
            <a:r>
              <a:rPr lang="ru-RU" sz="1600" dirty="0"/>
              <a:t>                                                                                                                      70°N </a:t>
            </a:r>
            <a:r>
              <a:rPr lang="ru-RU" sz="1600" dirty="0" err="1"/>
              <a:t>arkitekturas</a:t>
            </a:r>
            <a:r>
              <a:rPr lang="ru-RU" sz="1600" dirty="0"/>
              <a:t> (Норвегия)</a:t>
            </a:r>
            <a:br>
              <a:rPr lang="ru-RU" sz="1600" dirty="0"/>
            </a:br>
            <a:endParaRPr lang="ru-RU" sz="1600" dirty="0"/>
          </a:p>
        </p:txBody>
      </p:sp>
      <p:pic>
        <p:nvPicPr>
          <p:cNvPr id="3" name="Рисунок 2" descr="http://storage2.static.itmages.ru/i/16/0516/h_1463415966_7344417_cece55adb0.jpg"/>
          <p:cNvPicPr/>
          <p:nvPr/>
        </p:nvPicPr>
        <p:blipFill>
          <a:blip r:embed="rId2">
            <a:extLst>
              <a:ext uri="{28A0092B-C50C-407E-A947-70E740481C1C}">
                <a14:useLocalDpi xmlns:a14="http://schemas.microsoft.com/office/drawing/2010/main" val="0"/>
              </a:ext>
            </a:extLst>
          </a:blip>
          <a:srcRect/>
          <a:stretch>
            <a:fillRect/>
          </a:stretch>
        </p:blipFill>
        <p:spPr bwMode="auto">
          <a:xfrm>
            <a:off x="142844" y="3786190"/>
            <a:ext cx="4214842" cy="2500330"/>
          </a:xfrm>
          <a:prstGeom prst="rect">
            <a:avLst/>
          </a:prstGeom>
          <a:noFill/>
          <a:ln>
            <a:noFill/>
          </a:ln>
        </p:spPr>
      </p:pic>
      <p:pic>
        <p:nvPicPr>
          <p:cNvPr id="4" name="Рисунок 3" descr="http://storage8.static.itmages.ru/i/16/0516/h_1463416010_7030722_755ccc8e54.jpg"/>
          <p:cNvPicPr/>
          <p:nvPr/>
        </p:nvPicPr>
        <p:blipFill>
          <a:blip r:embed="rId3">
            <a:extLst>
              <a:ext uri="{28A0092B-C50C-407E-A947-70E740481C1C}">
                <a14:useLocalDpi xmlns:a14="http://schemas.microsoft.com/office/drawing/2010/main" val="0"/>
              </a:ext>
            </a:extLst>
          </a:blip>
          <a:srcRect/>
          <a:stretch>
            <a:fillRect/>
          </a:stretch>
        </p:blipFill>
        <p:spPr bwMode="auto">
          <a:xfrm>
            <a:off x="4572000" y="3500438"/>
            <a:ext cx="4195350" cy="3038485"/>
          </a:xfrm>
          <a:prstGeom prst="rect">
            <a:avLst/>
          </a:prstGeom>
          <a:noFill/>
          <a:ln>
            <a:noFill/>
          </a:ln>
        </p:spPr>
      </p:pic>
    </p:spTree>
  </p:cSld>
  <p:clrMapOvr>
    <a:masterClrMapping/>
  </p:clrMapOvr>
</p:sld>
</file>

<file path=ppt/theme/theme1.xml><?xml version="1.0" encoding="utf-8"?>
<a:theme xmlns:a="http://schemas.openxmlformats.org/drawingml/2006/main" name="Тема Office">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TotalTime>
  <Words>228</Words>
  <Application>Microsoft Office PowerPoint</Application>
  <PresentationFormat>Экран (4:3)</PresentationFormat>
  <Paragraphs>12</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Особенности создания развивающей предметно пространственной среды детского дошкольного учреждения                                Автор:                                                                 Хлебникова П.В.</vt:lpstr>
      <vt:lpstr>Нет такой стороны воспитания, на которую обстановка не оказывала бы влияние, нет способности, которая не находилась бы в прямой зависимости от непосредственно окружающего ребенка конкретного мира… Тот, кому удастся создать такую обстановку, облегчит свой труд в высшей степени. Среди нее ребенок будет жить – развиваться собственно самодовлеющей жизнью, его духовный рост будет совершенствоваться из самого себя, от природы…                           Е.И.Тихеева </vt:lpstr>
      <vt:lpstr>В самом общем смысле,  «среда» понимается как окружение. Наряду с термином «среда»,  активно используется еще целый ряд терминов, таких как «среда человека», «среда людей», «человеческая среда», «окружающая среда», «жизненная среда», «человеческое окружение» и другие. Чаще всего под окружающей человека средой подразумевается та или иная совокупность условий и влияний, окружающих человека.  Под образовательной средой (или средой образования) мы будем понимать систему влияний и условий формирования личности по заданному образцу, а также возможностей для ее развития, содержащихся в социальном и пространственно-предметном окружении. Понятие «образовательная среда» выступает как родовое для таких понятий как «семейная среда», «школьная среда». Понятие предметно-развивающая среда определяется как «система материальных объектов деятельности ребенка, функционально моделирующая содержание его духовного и физического развития» (С. Л. Новоселова). А также под термином «развивающая среда» понимается «комплекс материально-технических, санитарно-гигиенических, эргономических, эстетических, психолого-педагогических условий, обеспечивающих организацию жизни детей и взрослых».</vt:lpstr>
      <vt:lpstr>Жан Жак Руссо - воспитатель должен подстраиваться к воспитаннику  акцент делается скорее напрактическую сторону воспитания человека, нежели на творческую.  Мария Монтессори- —направляют стремление детей действовать в разум ном русле; —координируют, совершенствуют и гармонизируют по ведение в целом; —способствуют независимости ребенка от взрослых, его самостоятельности и тем самым укрепляют чувство собственного достоинства и самоценности; —развивают чувство ответственности перед окружающими.   Януш Корчак  дает характеристику четырех типов «воспитывающей среды»: «догматической», «идейной», «безмятежного потребления» и «внешнего лоска и карьеры».  Таким образом, согласно типологии Корчака, догматическая среда способствует формированию зависимого и пассивного ребенка; идейная — свободного и активного; безмятежного потребления— свободного, однако, пассивного, карьерная среда— активного, но зависимого. Все эти исследования еще раз доказывают, насколько огромную роль играет среда в становлении личности ребенка. </vt:lpstr>
      <vt:lpstr>   ПРИНЦИПЫ развивающей предметно-пространственной среды: 1. Принцип дистанции, позиции при взаимодействии; 2. Принцип активности, самостоятельности, творчества; 3. Принцип стабильности, динамичности; 4. Принцип комплексирования и гибкого зонирования; 5. Принцип эмоциогенности среды, индивидуальной комфортности и эмоционального благополучия каждого ребёнка и взрослого; 6. Принцип сочетания привычных и неординарных элементов в эстетической организации среды; 7. Принцип открытости – закрытости; 8. Принцип учёта половых и возрастных различий детей. Образовательные области развития : 1. Социально-коммуникативное развитие 2. Познавательное развитие 3. Речевое развитие 4. Художественно-эстетическое развитие Базовых характеристиках образовательной среды, предложенные В.А.Ясвиным: *  Каждый  элемент образовательной среды, наряду с физическими характеристиками, обладает также и социальным значением; *  В восприятии образовательной среды определеннуюроль играет противопоставление «центр —периферия» (Центр» среды и все, что находится в нем,психологически имеет большую ценность, чем«периферия»); *   Восприятие образовательной среды характеризуется целостностью. </vt:lpstr>
      <vt:lpstr>К сожалению, создаваемая предметно-пространственная среда не всегда соответствует предъявляемым к ней требованиям.  Современный дизайн образовательной среды, без сомнения, имеет важнейшее значение в личностном развитии не только дошкольников, но и самих воспитателей. Соответствующий эстетический уровень образовательной среды — важнейший фактор, обусловливающий характер поведения всех субъектов образовательного процесса в этой среде. На основе анализа научных исследований можно выделить ряд проблем проектирования развивающей предметно-пространственной среды: 1. Недостаток инноваций проектирования; 2. Создание РППС без учета эргономических требований; 3. Особенности свето-цветового дизайна; 4. Перенасыщение предметно-пространственной среды информацией.  </vt:lpstr>
      <vt:lpstr>Первое - недостаток инноваций проектирования в области детской предметно-пространственной среды. Безусловно, дизайн должен выступать как некий проводник человека к современному инновационному миру. Для полной реализации принципов организации детской предметно-пространственной среды не обойтись без применения новых технологий, материалов, методов архитектурного проектирования.     Рис. 1 Детский образовательный центр "А-проект"                                                                                 Планировочное решение здание                                                                    представляет собой систему из                                                           нескольких функциональных блоков,                                                                 сгруппированных вокруг внутреннего двора                                                            – атриума и еще одного блока детского                                                          сада с отдельным входом, несколько                                                                            отстоящего от основного объема.                                                              Благодаря такой компоновке, малыши и                                                                школьники практически не пересекаются,                                                                   за исключением общешкольных мероприятий.  </vt:lpstr>
      <vt:lpstr>Следующей значительной проблемой проектирования является создание предметно пространственной среды без учета эргономических требований. Эргономика - наука, комплексно изучающая функциональные возможности человека для создания оптимальных условий его жизнедеятельности в предметно-пространственной среде. Главные задачи эргономики детской среды – это сохранение здоровья, развитие личности, повышение эффективности деятельности. В процессе проектирования необходимо учитывать важнейшие эргономические характеристики: антропометрические данные, возраст, психо-физиологические факторы, факторы окружающей среды. Школа-интернат в Кожухово (Рис.2.)                                                          целью этого проекта было                                                                         создание интересного и необычного                                                                      пространства для воспитанников интерната.                                                                        Получилось разноуровневое                                                                     многофункциональное пространство,                                                                                состоящее из внутреннего двора и 5                                                                               основных объемов. Двухэтажная                                                                               галерея соединяет помещения зданий.                                                                         Элементы фасада повторяются в                                                                           интерьере, что способствует объединению                                                                               внутреннего и наружного пространств.  </vt:lpstr>
      <vt:lpstr>Важной проблемой проектирования предметно-пространственной среды  является свето-цветовой дизайн. Предметно-пространственная среда детства - это уникальный  мир, требующий к себе особенного внимания. Наблюдения и практический опыт показывают, что развитие специфической деятельности ребенка (игровой, познавательной, творческой и др.) оптимизируется при включении в образовательный процесс цвето – и светотерапии как элемента психокоррекционной работы. Дозированное использование цвета и света в интерьере благоприятно влияет на эмоциональное состояние детей, способствует проявлению умственной активности, создает гармоничную среду  Рис.5 Детский сад "Кекец"  (Словения)                                                    Рис. 7 Детский сад от компании                                                                                                                        70°N arkitekturas (Норвегия) </vt:lpstr>
      <vt:lpstr>Рассмотрим следующую проблему проектирования: перенасыщение предметно-пространственной среды информацией. Важно дать ребенку такой объем информации, который он способен воспринять. Излишнее предметное наполнение среды, агрессивное разделение пространства замедляют процесс психического развития ребенка, познание мира становится односторонним. Правильно организованное жизненное пространство дает возможность не пересекаться разнообразным сферам деятельности ребенка. Данная проблема решается не только использованием перегородок, но и предметным наполнением, оборудованием, активизирующими познавательную деятельность: развивающие игры, модули, сенсорные коврики, стена творчества, мастерские, ширмы. Неотъемлемыми средствами зонирования являются декоративные элементы, освещение,  цветовое решение.  Так в проекте детского сада от компании 70°N arkitekturas (Норвегия) создано трансформируемое пространство, за счет его разделения на 4 блока, предназначенные для детей разного возраста. В каждом помещении есть большие раздвижные двери, ведущие к общей крытой площадке. . 8 Детский сад от компании                                              Рис. 9 Детский  образовательный центр  70°N arkitekturas (Норвегия)                                                     Spring от студии JoeyHoDesign (Гонконг)  </vt:lpstr>
      <vt:lpstr>Проблемы создания развивающей предметно-пространственной среды  требуют повышенного внимания, так как именно она определяет социально-бытовые, общественные, материальные, духовные условия существования ребенка.  Формирование у детей чувства эмоционального комфорта и психологической защищенности возможно только в развивающей предметно-пространственной среде. Задача специалистов, работающих в детском саду – создать специально организованное многофункциональное пространство, с использованием материалов, оборудования, предметов в соответствии со спецификой каждого возрастного этапа, охраны и укрепления  здоровья детей, учѐта особенностей и коррекции недостатков их развития. Каждый – и ребенок, и воспитатель – обучает себя и друг друга, и именно это позволяет развивать такие качества, как любознательность, инициативность, самостоятельность, способность к творческому самовыражению.  Правильно организованная развивающая среда позволит каждому малышу найти занятие по душе, поверить в свои силы и способности. Научиться взаимодействовать с педагогами и сверстниками, понимать и оценивать их чувства и поступки, а ведь именно это и лежит в основе развивающего обучения.  </vt:lpstr>
      <vt:lpstr>Спасибо за внимание!</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Особенности создания развивающей предметно пространственной среды детского дошкольного учреждения</dc:title>
  <dc:creator>User</dc:creator>
  <cp:lastModifiedBy>User</cp:lastModifiedBy>
  <cp:revision>7</cp:revision>
  <dcterms:created xsi:type="dcterms:W3CDTF">2016-12-06T11:11:56Z</dcterms:created>
  <dcterms:modified xsi:type="dcterms:W3CDTF">2016-12-14T16:09:20Z</dcterms:modified>
</cp:coreProperties>
</file>