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7" r:id="rId12"/>
    <p:sldId id="270" r:id="rId13"/>
    <p:sldId id="271" r:id="rId14"/>
    <p:sldId id="275" r:id="rId15"/>
    <p:sldId id="273" r:id="rId16"/>
    <p:sldId id="272" r:id="rId17"/>
    <p:sldId id="264" r:id="rId18"/>
    <p:sldId id="265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246C"/>
    <a:srgbClr val="000099"/>
    <a:srgbClr val="0033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42EBA-0F26-4F86-B6AE-642430BC4E88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2CCE3-B52D-473E-9413-B348B788B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69B54-0617-4CE4-A144-CE45745BCF41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25647-D087-4D43-B310-DDAD9DE80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30707-411D-41CE-B501-484679AAED91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FF47C-1F1C-4780-B14D-E7CF106F8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4D2B-1F79-4A08-86DE-1E7C02D8D050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CC0E4-05FD-4146-8686-32473BBA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C9080-F5AF-4E99-B3E8-E0138AD12F3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FA45-8B0B-452E-A0AE-97E903D6B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C0D4F-BE6E-456A-A294-6D6A42A2F71E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8ED0D-C7A8-4DC2-AED0-5408EB3EE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B1CE7-2F41-4880-90A6-24137C311C5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86E2-E992-4A2F-8D33-CF9A855FD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23116-ED2E-4CB0-961A-B953704F620B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6952E-FC40-4097-8362-8E2B8466D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3E5D6-9C88-4517-BBE0-49AC404C7640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A1ED4-8D7F-43D7-A5BB-7C3A10818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93D2D-3A2A-4E8E-A0A2-A0BCD4C0BB60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3EFD2-2D41-425A-A755-1615F9BDE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6F46C-EF87-41D0-A6CF-8D2B22F83655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8ED4-CC02-49D4-8008-561AD2928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0D38F1-DB27-4681-BFAC-F3DCA7DAF6B2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0097EF-6ABE-43CC-AA46-DAC62C3A0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857250" y="1000125"/>
            <a:ext cx="77866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Научно – исследовательская работа по психологии на тему: </a:t>
            </a:r>
          </a:p>
          <a:p>
            <a:pPr algn="ctr"/>
            <a:endParaRPr lang="ru-RU" altLang="ru-RU" sz="2400" b="1">
              <a:solidFill>
                <a:srgbClr val="0033CC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altLang="ru-RU" sz="2400" b="1">
              <a:solidFill>
                <a:srgbClr val="0033CC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sz="2400" b="1">
                <a:solidFill>
                  <a:srgbClr val="0033C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«Исследование уровня школьной тревожности обучающихся первого класса, как показателя адаптации к обучению на новой возрастной ступени развития»</a:t>
            </a:r>
            <a:endParaRPr lang="ru-RU" altLang="ru-RU" sz="3200">
              <a:solidFill>
                <a:srgbClr val="0033CC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928688" y="142875"/>
            <a:ext cx="714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Calibri" pitchFamily="34" charset="0"/>
              </a:rPr>
              <a:t>МБОУ гимназия №9 города Кузнецка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5072066" y="4786322"/>
            <a:ext cx="3857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b="1" dirty="0">
                <a:solidFill>
                  <a:srgbClr val="000099"/>
                </a:solidFill>
                <a:latin typeface="Calibri" pitchFamily="34" charset="0"/>
              </a:rPr>
              <a:t>Выполнила ученица 9 класса </a:t>
            </a:r>
            <a:r>
              <a:rPr lang="ru-RU" altLang="ru-RU" b="1" dirty="0" err="1" smtClean="0">
                <a:solidFill>
                  <a:srgbClr val="000099"/>
                </a:solidFill>
                <a:latin typeface="Calibri" pitchFamily="34" charset="0"/>
              </a:rPr>
              <a:t>Анаьева</a:t>
            </a:r>
            <a:r>
              <a:rPr lang="ru-RU" altLang="ru-RU" b="1" dirty="0" smtClean="0">
                <a:solidFill>
                  <a:srgbClr val="000099"/>
                </a:solidFill>
                <a:latin typeface="Calibri" pitchFamily="34" charset="0"/>
              </a:rPr>
              <a:t> Арина</a:t>
            </a:r>
          </a:p>
          <a:p>
            <a:pPr algn="r"/>
            <a:r>
              <a:rPr lang="ru-RU" altLang="ru-RU" b="1" dirty="0" smtClean="0">
                <a:solidFill>
                  <a:srgbClr val="000099"/>
                </a:solidFill>
                <a:latin typeface="Calibri" pitchFamily="34" charset="0"/>
              </a:rPr>
              <a:t>Научный руководитель</a:t>
            </a:r>
          </a:p>
          <a:p>
            <a:pPr algn="r"/>
            <a:r>
              <a:rPr lang="ru-RU" altLang="ru-RU" b="1" dirty="0" err="1" smtClean="0">
                <a:solidFill>
                  <a:srgbClr val="000099"/>
                </a:solidFill>
                <a:latin typeface="Calibri" pitchFamily="34" charset="0"/>
              </a:rPr>
              <a:t>Чуйкина</a:t>
            </a:r>
            <a:r>
              <a:rPr lang="ru-RU" altLang="ru-RU" b="1" dirty="0" smtClean="0">
                <a:solidFill>
                  <a:srgbClr val="000099"/>
                </a:solidFill>
                <a:latin typeface="Calibri" pitchFamily="34" charset="0"/>
              </a:rPr>
              <a:t> Э.Х</a:t>
            </a:r>
            <a:endParaRPr lang="ru-RU" altLang="ru-RU" b="1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F:\Занятие\DSCN4205.JPG"/>
          <p:cNvPicPr>
            <a:picLocks noChangeAspect="1" noChangeArrowheads="1"/>
          </p:cNvPicPr>
          <p:nvPr/>
        </p:nvPicPr>
        <p:blipFill>
          <a:blip r:embed="rId3" cstate="screen">
            <a:extLst/>
          </a:blip>
          <a:srcRect/>
          <a:stretch>
            <a:fillRect/>
          </a:stretch>
        </p:blipFill>
        <p:spPr bwMode="auto">
          <a:xfrm>
            <a:off x="4653824" y="2852936"/>
            <a:ext cx="4199789" cy="3149842"/>
          </a:xfrm>
          <a:prstGeom prst="round2DiagRect">
            <a:avLst>
              <a:gd name="adj1" fmla="val 4329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6626" name="Picture 2" descr="F:\Занятие\DSCN4204.JPG"/>
          <p:cNvPicPr>
            <a:picLocks noChangeAspect="1" noChangeArrowheads="1"/>
          </p:cNvPicPr>
          <p:nvPr/>
        </p:nvPicPr>
        <p:blipFill rotWithShape="1">
          <a:blip r:embed="rId4" cstate="screen">
            <a:extLst/>
          </a:blip>
          <a:srcRect/>
          <a:stretch/>
        </p:blipFill>
        <p:spPr bwMode="auto">
          <a:xfrm>
            <a:off x="1907704" y="116633"/>
            <a:ext cx="4038981" cy="3528392"/>
          </a:xfrm>
          <a:prstGeom prst="round2DiagRect">
            <a:avLst>
              <a:gd name="adj1" fmla="val 3524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6629" name="Picture 5" descr="F:\Занятие\DSCN4207.JPG"/>
          <p:cNvPicPr>
            <a:picLocks noChangeAspect="1" noChangeArrowheads="1"/>
          </p:cNvPicPr>
          <p:nvPr/>
        </p:nvPicPr>
        <p:blipFill rotWithShape="1">
          <a:blip r:embed="rId5" cstate="screen">
            <a:extLst/>
          </a:blip>
          <a:srcRect/>
          <a:stretch/>
        </p:blipFill>
        <p:spPr bwMode="auto">
          <a:xfrm>
            <a:off x="827584" y="3538540"/>
            <a:ext cx="3948157" cy="3067431"/>
          </a:xfrm>
          <a:prstGeom prst="round2DiagRect">
            <a:avLst>
              <a:gd name="adj1" fmla="val 3979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71500" y="714375"/>
            <a:ext cx="82153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2000" b="1" i="1" u="sng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2000" b="1" i="1" u="sng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3600" b="1" i="1" u="sng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второй части каждого занятия</a:t>
            </a:r>
            <a:r>
              <a:rPr lang="ru-RU" altLang="ru-RU" sz="3600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200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2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направлены на формирование навыков владения собственным телом:</a:t>
            </a:r>
          </a:p>
          <a:p>
            <a:endParaRPr lang="ru-RU" altLang="ru-RU" sz="12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§"/>
            </a:pPr>
            <a:r>
              <a:rPr lang="ru-RU" altLang="ru-RU" sz="32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раскрепощение, выражение чувств </a:t>
            </a:r>
          </a:p>
          <a:p>
            <a:pPr algn="just" eaLnBrk="0" hangingPunct="0">
              <a:buFont typeface="Wingdings" pitchFamily="2" charset="2"/>
              <a:buChar char="§"/>
            </a:pPr>
            <a:endParaRPr lang="ru-RU" altLang="ru-RU" sz="12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§"/>
            </a:pPr>
            <a:r>
              <a:rPr lang="ru-RU" altLang="ru-RU" sz="32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снятие мышечных зажимов</a:t>
            </a:r>
            <a:endParaRPr lang="ru-RU" altLang="ru-RU" sz="12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Зумба 2017\DSCN4153.JPG"/>
          <p:cNvPicPr>
            <a:picLocks noChangeAspect="1" noChangeArrowheads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 bwMode="auto">
          <a:xfrm>
            <a:off x="4067944" y="188640"/>
            <a:ext cx="4819828" cy="3371790"/>
          </a:xfrm>
          <a:prstGeom prst="round2DiagRect">
            <a:avLst>
              <a:gd name="adj1" fmla="val 3162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7651" name="Picture 3" descr="F:\Зумба 2017\DSCN4135.JPG"/>
          <p:cNvPicPr>
            <a:picLocks noChangeAspect="1" noChangeArrowheads="1"/>
          </p:cNvPicPr>
          <p:nvPr/>
        </p:nvPicPr>
        <p:blipFill rotWithShape="1">
          <a:blip r:embed="rId4" cstate="screen">
            <a:extLst/>
          </a:blip>
          <a:srcRect/>
          <a:stretch/>
        </p:blipFill>
        <p:spPr bwMode="auto">
          <a:xfrm>
            <a:off x="2267744" y="3140968"/>
            <a:ext cx="4989423" cy="3486829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7652" name="Picture 4" descr="F:\Зумба 2017\DSCN4174.JPG"/>
          <p:cNvPicPr>
            <a:picLocks noChangeAspect="1" noChangeArrowheads="1"/>
          </p:cNvPicPr>
          <p:nvPr/>
        </p:nvPicPr>
        <p:blipFill rotWithShape="1">
          <a:blip r:embed="rId5" cstate="screen">
            <a:extLst/>
          </a:blip>
          <a:srcRect/>
          <a:stretch/>
        </p:blipFill>
        <p:spPr bwMode="auto">
          <a:xfrm>
            <a:off x="951692" y="260648"/>
            <a:ext cx="2632104" cy="4195985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Зумба 2017\DSCN4131.JPG"/>
          <p:cNvPicPr>
            <a:picLocks noChangeAspect="1" noChangeArrowheads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 bwMode="auto">
          <a:xfrm>
            <a:off x="4067944" y="174808"/>
            <a:ext cx="4529009" cy="3249712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8676" name="Picture 4" descr="F:\Зумба 2017\DSCN4158.JPG"/>
          <p:cNvPicPr>
            <a:picLocks noChangeAspect="1" noChangeArrowheads="1"/>
          </p:cNvPicPr>
          <p:nvPr/>
        </p:nvPicPr>
        <p:blipFill rotWithShape="1">
          <a:blip r:embed="rId4" cstate="screen">
            <a:extLst/>
          </a:blip>
          <a:srcRect/>
          <a:stretch/>
        </p:blipFill>
        <p:spPr bwMode="auto">
          <a:xfrm>
            <a:off x="251520" y="980728"/>
            <a:ext cx="4248472" cy="3391002"/>
          </a:xfrm>
          <a:prstGeom prst="round2DiagRect">
            <a:avLst>
              <a:gd name="adj1" fmla="val 28245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8675" name="Picture 3" descr="F:\Зумба 2017\DSCN4177.JPG"/>
          <p:cNvPicPr>
            <a:picLocks noChangeAspect="1" noChangeArrowheads="1"/>
          </p:cNvPicPr>
          <p:nvPr/>
        </p:nvPicPr>
        <p:blipFill>
          <a:blip r:embed="rId5" cstate="screen">
            <a:extLst/>
          </a:blip>
          <a:srcRect/>
          <a:stretch>
            <a:fillRect/>
          </a:stretch>
        </p:blipFill>
        <p:spPr bwMode="auto">
          <a:xfrm>
            <a:off x="2771800" y="3406117"/>
            <a:ext cx="4264965" cy="3198724"/>
          </a:xfrm>
          <a:prstGeom prst="round2DiagRect">
            <a:avLst>
              <a:gd name="adj1" fmla="val 4113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G:\НПК - копия\Рисунки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3130197"/>
            <a:ext cx="4786346" cy="348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:\Рисунки\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42852"/>
            <a:ext cx="458327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42875" y="142875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Сентябрь,2016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6000750" y="3143250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Декабрь,2016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НПК - копия\Рисунки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286124"/>
            <a:ext cx="4505102" cy="327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H:\Рисунки\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3" y="214290"/>
            <a:ext cx="436067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142875" y="142875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Сентябрь,2016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7072313" y="3286125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Декабрь,2016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НПК - копия\Рисунки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52"/>
            <a:ext cx="462604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 descr="G:\НПК - копия\Рисунки\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2747076"/>
            <a:ext cx="5162182" cy="3753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285750" y="142875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Сентябрь,2016</a:t>
            </a: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6215063" y="2571750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i="1">
                <a:solidFill>
                  <a:srgbClr val="0033CC"/>
                </a:solidFill>
              </a:rPr>
              <a:t>Декабрь,2016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Диаграмма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285875"/>
            <a:ext cx="8072438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42938" y="142875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Гистограммы исследования эмоционального отношения к школе и учению обучающихся 1 класса МБОУ гимназии №9 методом проективного рисования «Рисунок школы» </a:t>
            </a:r>
          </a:p>
          <a:p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контрольный эксперимент, декабрь 2016</a:t>
            </a:r>
            <a:endParaRPr lang="ru-RU" altLang="ru-RU" sz="24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Диаграмма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357313"/>
            <a:ext cx="8072437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857250" y="214313"/>
            <a:ext cx="750093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Гистограмма исследования положительной динамики уровня и характера школьной тревожности по методике «Филипса» </a:t>
            </a:r>
            <a:endParaRPr lang="ru-RU" altLang="ru-RU" sz="9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714375" y="428625"/>
            <a:ext cx="221456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</a:p>
          <a:p>
            <a:endParaRPr lang="ru-RU" alt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alt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Испытуемый 1</a:t>
            </a:r>
            <a:endParaRPr lang="ru-RU" altLang="ru-RU" sz="2400" b="1">
              <a:solidFill>
                <a:srgbClr val="00246C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214438" y="2571750"/>
            <a:ext cx="6786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 i="1">
                <a:solidFill>
                  <a:srgbClr val="0033CC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14313" y="357188"/>
            <a:ext cx="8643937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sz="2000" b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изучить данные психологической диагностики школьной тревожности обучающихся первого класса в условиях образовательного процесса и исследовать влияние игровой и</a:t>
            </a:r>
          </a:p>
          <a:p>
            <a:pPr algn="just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 танцевально – двигательной терапии</a:t>
            </a:r>
            <a:r>
              <a:rPr lang="ru-RU" altLang="ru-RU" sz="2000" b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на снижение ее уровня. </a:t>
            </a:r>
            <a:r>
              <a:rPr lang="ru-RU" altLang="ru-RU" sz="2000" b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just"/>
            <a:endParaRPr lang="ru-RU" altLang="ru-RU" sz="2000" b="1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b="1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b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endParaRPr lang="ru-RU" altLang="ru-RU" sz="28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11138" y="1773238"/>
            <a:ext cx="864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altLang="ru-RU" sz="2000" b="1" dirty="0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lang="ru-RU" altLang="ru-RU" sz="2000" dirty="0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altLang="ru-RU" sz="1050" dirty="0">
              <a:solidFill>
                <a:srgbClr val="00246C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6" name="Прямоугольник 1"/>
          <p:cNvSpPr>
            <a:spLocks noChangeArrowheads="1"/>
          </p:cNvSpPr>
          <p:nvPr/>
        </p:nvSpPr>
        <p:spPr bwMode="auto">
          <a:xfrm>
            <a:off x="468313" y="2276475"/>
            <a:ext cx="8280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Изучить понятие, сущность и виды тревожности.</a:t>
            </a:r>
          </a:p>
          <a:p>
            <a:r>
              <a:rPr lang="ru-RU" altLang="ru-RU" sz="24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Выяснить особенности коррекции тревожности и роль в них игровой и танцевально-двигательной терапии.</a:t>
            </a:r>
          </a:p>
          <a:p>
            <a:r>
              <a:rPr lang="ru-RU" altLang="ru-RU" sz="24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Подобрать методики исследования, провести констатирующий эксперимент, коррекционно-развивающие занятия и контрольный эксперимент.</a:t>
            </a:r>
          </a:p>
          <a:p>
            <a:r>
              <a:rPr lang="ru-RU" altLang="ru-RU" sz="24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Обобщить выводы исследования.</a:t>
            </a:r>
          </a:p>
          <a:p>
            <a:r>
              <a:rPr lang="ru-RU" altLang="ru-RU" sz="24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Разработать рекомендации родителям тревожного ребенка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57188" y="428625"/>
            <a:ext cx="8462962" cy="51625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b="1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Объект исследования – </a:t>
            </a: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обучающиеся первого класса МБОУ гимназии №9 в количестве 28 человек, 19 мальчиков и 9 девочек.</a:t>
            </a:r>
          </a:p>
          <a:p>
            <a:pPr eaLnBrk="1" hangingPunct="1">
              <a:defRPr/>
            </a:pP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b="1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 - школьная тревожность первоклассников;</a:t>
            </a:r>
          </a:p>
          <a:p>
            <a:pPr>
              <a:defRPr/>
            </a:pP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b="1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 тестирование, наблюдение.</a:t>
            </a: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     Для проведения экспериментально – психологического исследования были выбраны следующие методики:</a:t>
            </a: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Проективная методика определения отношения </a:t>
            </a:r>
          </a:p>
          <a:p>
            <a:pPr>
              <a:defRPr/>
            </a:pP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 ребенка к школе «Рисунок школы»,</a:t>
            </a: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  Тест школьной тревожности «Филипса».</a:t>
            </a:r>
          </a:p>
          <a:p>
            <a:pPr>
              <a:buFontTx/>
              <a:buChar char="-"/>
              <a:defRPr/>
            </a:pP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b="1" dirty="0" smtClean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altLang="ru-RU" sz="2000" dirty="0" smtClean="0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предполагается, что в ходе проведения коррекционно-развивающих занятий методом игровой и танцевально-двигательной терапии, происходит значительное снижение школьной тревожности у первоклассников и повышается уровень адаптации к обучению на новой возрастной ступени развития.</a:t>
            </a:r>
            <a:endParaRPr lang="ru-RU" altLang="ru-RU" sz="1000" dirty="0" smtClean="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468313" y="188913"/>
            <a:ext cx="7704137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sz="2000"/>
              <a:t> </a:t>
            </a:r>
            <a:r>
              <a:rPr lang="ru-RU" altLang="ru-RU" b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Школьная тревожность </a:t>
            </a:r>
            <a:r>
              <a:rPr lang="ru-RU" altLang="ru-RU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- это самое широкое понятие, включающее различные аспекты устойчивого школьного неблагополучия. Она выражается в волнении, повышенном беспокойстве в учебных ситуациях, в классе, в ожидании плохого отношения к себе, отрицательной оценки со стороны педагогов, сверстников. Ребенок постоянно чувствует собственную неадекватность, неполноценность, не уверен в правильности своего</a:t>
            </a:r>
          </a:p>
          <a:p>
            <a:pPr algn="just"/>
            <a:r>
              <a:rPr lang="ru-RU" altLang="ru-RU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поведения, своих решений. </a:t>
            </a:r>
            <a:endParaRPr lang="ru-RU" altLang="ru-RU" sz="24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altLang="ru-RU" sz="2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32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468313" y="2565400"/>
            <a:ext cx="7929562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sz="2000" b="1" i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Критерии определения тревожности у ребенка</a:t>
            </a:r>
          </a:p>
          <a:p>
            <a:pPr algn="just"/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1.Постоянное беспокойство.</a:t>
            </a:r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2.Трудность, иногда невозможность сконцентрироваться на чем-либо.</a:t>
            </a:r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3. Мышечное напряжение</a:t>
            </a:r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4. Раздражительность.</a:t>
            </a:r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5. Нарушения сна.</a:t>
            </a:r>
          </a:p>
          <a:p>
            <a:pPr algn="just" eaLnBrk="0" hangingPunct="0"/>
            <a:endParaRPr lang="ru-RU" altLang="ru-RU" sz="10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200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Можно предположить, что ребенок тревожен, если хотя бы один из критериев, перечисленных выше, постоянно проявляется в его поведении.</a:t>
            </a:r>
            <a:endParaRPr lang="ru-RU" altLang="ru-RU" sz="3200">
              <a:solidFill>
                <a:srgbClr val="00246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428625" y="214313"/>
            <a:ext cx="8715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i="1">
                <a:solidFill>
                  <a:srgbClr val="00246C"/>
                </a:solidFill>
                <a:latin typeface="Bookman Old Style" pitchFamily="18" charset="0"/>
              </a:rPr>
              <a:t>Основные направления </a:t>
            </a:r>
          </a:p>
          <a:p>
            <a:pPr algn="ctr"/>
            <a:r>
              <a:rPr lang="ru-RU" altLang="ru-RU" sz="2000" b="1" i="1">
                <a:solidFill>
                  <a:srgbClr val="00246C"/>
                </a:solidFill>
                <a:latin typeface="Bookman Old Style" pitchFamily="18" charset="0"/>
              </a:rPr>
              <a:t>коррекционно-развивающего</a:t>
            </a:r>
          </a:p>
          <a:p>
            <a:pPr algn="ctr"/>
            <a:r>
              <a:rPr lang="ru-RU" altLang="ru-RU" sz="2000" b="1" i="1">
                <a:solidFill>
                  <a:srgbClr val="00246C"/>
                </a:solidFill>
                <a:latin typeface="Bookman Old Style" pitchFamily="18" charset="0"/>
              </a:rPr>
              <a:t>воздействия</a:t>
            </a:r>
          </a:p>
        </p:txBody>
      </p:sp>
      <p:cxnSp>
        <p:nvCxnSpPr>
          <p:cNvPr id="7" name="Прямая со стрелкой 6"/>
          <p:cNvCxnSpPr>
            <a:stCxn id="6146" idx="2"/>
            <a:endCxn id="18" idx="0"/>
          </p:cNvCxnSpPr>
          <p:nvPr/>
        </p:nvCxnSpPr>
        <p:spPr>
          <a:xfrm rot="5400000">
            <a:off x="2811463" y="168275"/>
            <a:ext cx="912812" cy="3036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146" idx="2"/>
            <a:endCxn id="22" idx="0"/>
          </p:cNvCxnSpPr>
          <p:nvPr/>
        </p:nvCxnSpPr>
        <p:spPr>
          <a:xfrm rot="16200000" flipH="1">
            <a:off x="5741194" y="275432"/>
            <a:ext cx="984250" cy="2894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146" idx="2"/>
            <a:endCxn id="21" idx="0"/>
          </p:cNvCxnSpPr>
          <p:nvPr/>
        </p:nvCxnSpPr>
        <p:spPr>
          <a:xfrm rot="5400000">
            <a:off x="4312445" y="1669256"/>
            <a:ext cx="912812" cy="34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146" idx="2"/>
            <a:endCxn id="32" idx="0"/>
          </p:cNvCxnSpPr>
          <p:nvPr/>
        </p:nvCxnSpPr>
        <p:spPr>
          <a:xfrm rot="5400000">
            <a:off x="2151063" y="1722438"/>
            <a:ext cx="3127375" cy="2143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146" idx="2"/>
            <a:endCxn id="33" idx="0"/>
          </p:cNvCxnSpPr>
          <p:nvPr/>
        </p:nvCxnSpPr>
        <p:spPr>
          <a:xfrm rot="16200000" flipH="1">
            <a:off x="4258469" y="1758157"/>
            <a:ext cx="3127375" cy="20716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428625" y="2143125"/>
            <a:ext cx="2643188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3" name="Rectangle 1"/>
          <p:cNvSpPr>
            <a:spLocks noChangeArrowheads="1"/>
          </p:cNvSpPr>
          <p:nvPr/>
        </p:nvSpPr>
        <p:spPr bwMode="auto">
          <a:xfrm>
            <a:off x="500063" y="2357438"/>
            <a:ext cx="2357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</a:t>
            </a:r>
            <a:r>
              <a:rPr lang="ru-RU" altLang="ru-RU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самооценки</a:t>
            </a:r>
            <a:r>
              <a:rPr lang="ru-RU" altLang="ru-RU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ребенка</a:t>
            </a:r>
            <a:endParaRPr lang="ru-RU" altLang="ru-RU" sz="2800" b="1" i="1">
              <a:solidFill>
                <a:srgbClr val="00246C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9000" y="2143125"/>
            <a:ext cx="2643188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Отработка навыков владения собой 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938" y="2214563"/>
            <a:ext cx="2643187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6" name="Rectangle 2"/>
          <p:cNvSpPr>
            <a:spLocks noChangeArrowheads="1"/>
          </p:cNvSpPr>
          <p:nvPr/>
        </p:nvSpPr>
        <p:spPr bwMode="auto">
          <a:xfrm>
            <a:off x="6429375" y="2214563"/>
            <a:ext cx="25003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способам снятия мышечного и эмоционального напряжения</a:t>
            </a:r>
            <a:endParaRPr lang="ru-RU" altLang="ru-RU" sz="2400" b="1" i="1">
              <a:solidFill>
                <a:srgbClr val="00246C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85813" y="4357688"/>
            <a:ext cx="3714750" cy="17145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00625" y="4357688"/>
            <a:ext cx="3714750" cy="17145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9" name="TextBox 35"/>
          <p:cNvSpPr txBox="1">
            <a:spLocks noChangeArrowheads="1"/>
          </p:cNvSpPr>
          <p:nvPr/>
        </p:nvSpPr>
        <p:spPr bwMode="auto">
          <a:xfrm>
            <a:off x="1857375" y="4643438"/>
            <a:ext cx="1714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i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Игровая терапия</a:t>
            </a:r>
          </a:p>
        </p:txBody>
      </p:sp>
      <p:sp>
        <p:nvSpPr>
          <p:cNvPr id="6160" name="TextBox 36"/>
          <p:cNvSpPr txBox="1">
            <a:spLocks noChangeArrowheads="1"/>
          </p:cNvSpPr>
          <p:nvPr/>
        </p:nvSpPr>
        <p:spPr bwMode="auto">
          <a:xfrm>
            <a:off x="5572125" y="4572000"/>
            <a:ext cx="2786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>
                <a:solidFill>
                  <a:srgbClr val="00246C"/>
                </a:solidFill>
                <a:latin typeface="Times New Roman" pitchFamily="18" charset="0"/>
                <a:cs typeface="Times New Roman" pitchFamily="18" charset="0"/>
              </a:rPr>
              <a:t>Танцевально-двигательная терапия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Диаграмма 14"/>
          <p:cNvPicPr>
            <a:picLocks noChangeArrowheads="1"/>
          </p:cNvPicPr>
          <p:nvPr/>
        </p:nvPicPr>
        <p:blipFill>
          <a:blip r:embed="rId3"/>
          <a:srcRect b="-31"/>
          <a:stretch>
            <a:fillRect/>
          </a:stretch>
        </p:blipFill>
        <p:spPr bwMode="auto">
          <a:xfrm>
            <a:off x="642938" y="1285875"/>
            <a:ext cx="8001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" y="142875"/>
            <a:ext cx="8143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Гистограмма исследования эмоционального отношения к школе и учению обучающихся 1 класса МБОУ гимназии №9 методом проективного рисования «Рисунок школы» </a:t>
            </a:r>
            <a:endParaRPr lang="ru-RU" altLang="ru-RU" sz="9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констатирующий эксперимент, сентябрь 2016</a:t>
            </a:r>
            <a:endParaRPr lang="ru-RU" altLang="ru-RU" sz="24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Диаграмма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285875"/>
            <a:ext cx="7929562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28625" y="142875"/>
            <a:ext cx="8286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Гистограмма </a:t>
            </a:r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результатов исследования уровня и характера школьной тревожности у учащихся 1 класса МБОУ гимназии №9 </a:t>
            </a:r>
            <a:endParaRPr lang="ru-RU" altLang="ru-RU" sz="10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методике «Филипса» </a:t>
            </a:r>
          </a:p>
          <a:p>
            <a:pPr eaLnBrk="0" hangingPunct="0"/>
            <a:r>
              <a:rPr lang="ru-RU" altLang="ru-RU" sz="16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констатирующий эксперимент, сентябрь 2016</a:t>
            </a:r>
            <a:endParaRPr lang="ru-RU" altLang="ru-RU" sz="2800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428625" y="428625"/>
            <a:ext cx="821531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800" b="1" i="1" u="sng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первой части занятия</a:t>
            </a:r>
            <a:r>
              <a:rPr lang="ru-RU" altLang="ru-RU" sz="2800" b="1" i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8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связаны с развивающе - обучающей направленностью, ориентированной на формирование следующих коммуникативных умений:</a:t>
            </a:r>
            <a:endParaRPr lang="ru-RU" altLang="ru-RU" sz="11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ru-RU" altLang="ru-RU" sz="28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умение поддерживать групповую беседу;</a:t>
            </a:r>
            <a:endParaRPr lang="ru-RU" altLang="ru-RU" sz="11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ru-RU" altLang="ru-RU" sz="28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умение слушать и высказывать свои мысли, чувства переживания;</a:t>
            </a:r>
            <a:endParaRPr lang="ru-RU" altLang="ru-RU" sz="11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ru-RU" altLang="ru-RU" sz="28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умение принимать и исполнять соответствующую роль в игровой ситуации;</a:t>
            </a:r>
            <a:endParaRPr lang="ru-RU" altLang="ru-RU" sz="11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ru-RU" altLang="ru-RU" sz="2800" b="1">
                <a:solidFill>
                  <a:srgbClr val="00246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умение самому организовывать совместную игровую деятельность.</a:t>
            </a:r>
            <a:endParaRPr lang="ru-RU" altLang="ru-RU" sz="4000" b="1">
              <a:solidFill>
                <a:srgbClr val="00246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Занятие\DSCN4198.JPG"/>
          <p:cNvPicPr>
            <a:picLocks noChangeAspect="1" noChangeArrowheads="1"/>
          </p:cNvPicPr>
          <p:nvPr/>
        </p:nvPicPr>
        <p:blipFill>
          <a:blip r:embed="rId3" cstate="screen">
            <a:extLst/>
          </a:blip>
          <a:srcRect/>
          <a:stretch>
            <a:fillRect/>
          </a:stretch>
        </p:blipFill>
        <p:spPr bwMode="auto">
          <a:xfrm>
            <a:off x="4403980" y="188640"/>
            <a:ext cx="4416491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5603" name="Picture 3" descr="F:\Занятие\DSCN4201.JPG"/>
          <p:cNvPicPr>
            <a:picLocks noChangeAspect="1" noChangeArrowheads="1"/>
          </p:cNvPicPr>
          <p:nvPr/>
        </p:nvPicPr>
        <p:blipFill>
          <a:blip r:embed="rId4" cstate="screen">
            <a:extLst/>
          </a:blip>
          <a:srcRect/>
          <a:stretch>
            <a:fillRect/>
          </a:stretch>
        </p:blipFill>
        <p:spPr bwMode="auto">
          <a:xfrm>
            <a:off x="611560" y="1052736"/>
            <a:ext cx="4224467" cy="3168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5604" name="Picture 4" descr="F:\Занятие\DSCN4203.JPG"/>
          <p:cNvPicPr>
            <a:picLocks noChangeAspect="1" noChangeArrowheads="1"/>
          </p:cNvPicPr>
          <p:nvPr/>
        </p:nvPicPr>
        <p:blipFill rotWithShape="1">
          <a:blip r:embed="rId5" cstate="screen">
            <a:extLst/>
          </a:blip>
          <a:srcRect/>
          <a:stretch/>
        </p:blipFill>
        <p:spPr bwMode="auto">
          <a:xfrm>
            <a:off x="3419873" y="3356991"/>
            <a:ext cx="3816424" cy="3257923"/>
          </a:xfrm>
          <a:prstGeom prst="round2DiagRect">
            <a:avLst>
              <a:gd name="adj1" fmla="val 37652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596</TotalTime>
  <Words>473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2017-02-01T22:30:38Z</dcterms:created>
  <dcterms:modified xsi:type="dcterms:W3CDTF">2017-02-15T21:31:07Z</dcterms:modified>
</cp:coreProperties>
</file>