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8" r:id="rId1"/>
  </p:sldMasterIdLst>
  <p:notesMasterIdLst>
    <p:notesMasterId r:id="rId17"/>
  </p:notesMasterIdLst>
  <p:handoutMasterIdLst>
    <p:handoutMasterId r:id="rId18"/>
  </p:handoutMasterIdLst>
  <p:sldIdLst>
    <p:sldId id="256" r:id="rId2"/>
    <p:sldId id="257" r:id="rId3"/>
    <p:sldId id="259" r:id="rId4"/>
    <p:sldId id="263" r:id="rId5"/>
    <p:sldId id="260" r:id="rId6"/>
    <p:sldId id="269" r:id="rId7"/>
    <p:sldId id="270" r:id="rId8"/>
    <p:sldId id="264" r:id="rId9"/>
    <p:sldId id="271" r:id="rId10"/>
    <p:sldId id="258" r:id="rId11"/>
    <p:sldId id="265" r:id="rId12"/>
    <p:sldId id="262" r:id="rId13"/>
    <p:sldId id="266" r:id="rId14"/>
    <p:sldId id="268" r:id="rId15"/>
    <p:sldId id="267" r:id="rId1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C99"/>
    <a:srgbClr val="FF9999"/>
    <a:srgbClr val="0000CC"/>
    <a:srgbClr val="CC0000"/>
    <a:srgbClr val="009900"/>
    <a:srgbClr val="A50021"/>
    <a:srgbClr val="FF6600"/>
    <a:srgbClr val="66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2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ru-RU" altLang="ru-RU"/>
          </a:p>
        </p:txBody>
      </p:sp>
      <p:sp>
        <p:nvSpPr>
          <p:cNvPr id="7270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ru-RU" altLang="ru-RU"/>
          </a:p>
        </p:txBody>
      </p:sp>
      <p:sp>
        <p:nvSpPr>
          <p:cNvPr id="7270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ru-RU" altLang="ru-RU"/>
          </a:p>
        </p:txBody>
      </p:sp>
      <p:sp>
        <p:nvSpPr>
          <p:cNvPr id="7270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892F1A4-E02F-43D1-829F-ACF1E5086D9C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40780770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ru-RU" altLang="ru-RU"/>
          </a:p>
        </p:txBody>
      </p:sp>
      <p:sp>
        <p:nvSpPr>
          <p:cNvPr id="7168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ru-RU" altLang="ru-RU"/>
          </a:p>
        </p:txBody>
      </p:sp>
      <p:sp>
        <p:nvSpPr>
          <p:cNvPr id="71684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7168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7168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ru-RU" altLang="ru-RU"/>
          </a:p>
        </p:txBody>
      </p:sp>
      <p:sp>
        <p:nvSpPr>
          <p:cNvPr id="7168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F02444F-4651-45D0-B5EF-2D65F3BDC3DC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31078250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9447EE9-9CA4-4711-B283-712282C56853}" type="slidenum">
              <a:rPr lang="ru-RU" altLang="ru-RU"/>
              <a:pPr/>
              <a:t>1</a:t>
            </a:fld>
            <a:endParaRPr lang="ru-RU" altLang="ru-RU"/>
          </a:p>
        </p:txBody>
      </p:sp>
      <p:sp>
        <p:nvSpPr>
          <p:cNvPr id="7373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37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1D2540C-81DE-464E-A4A3-C089103C9A2B}" type="slidenum">
              <a:rPr lang="ru-RU" altLang="ru-RU"/>
              <a:pPr/>
              <a:t>10</a:t>
            </a:fld>
            <a:endParaRPr lang="ru-RU" altLang="ru-RU"/>
          </a:p>
        </p:txBody>
      </p:sp>
      <p:sp>
        <p:nvSpPr>
          <p:cNvPr id="7577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57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3DEBB86-985C-4F24-9F98-B7FD38692876}" type="slidenum">
              <a:rPr lang="ru-RU" altLang="ru-RU"/>
              <a:pPr/>
              <a:t>11</a:t>
            </a:fld>
            <a:endParaRPr lang="ru-RU" altLang="ru-RU"/>
          </a:p>
        </p:txBody>
      </p:sp>
      <p:sp>
        <p:nvSpPr>
          <p:cNvPr id="9523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52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AC13B8F-2507-449E-B2E9-F6E4B2657AF9}" type="slidenum">
              <a:rPr lang="ru-RU" altLang="ru-RU"/>
              <a:pPr/>
              <a:t>12</a:t>
            </a:fld>
            <a:endParaRPr lang="ru-RU" altLang="ru-RU"/>
          </a:p>
        </p:txBody>
      </p:sp>
      <p:sp>
        <p:nvSpPr>
          <p:cNvPr id="8704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70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B6BBE93-5D84-41B3-BE36-F1384B47E71C}" type="slidenum">
              <a:rPr lang="ru-RU" altLang="ru-RU"/>
              <a:pPr/>
              <a:t>13</a:t>
            </a:fld>
            <a:endParaRPr lang="ru-RU" altLang="ru-RU"/>
          </a:p>
        </p:txBody>
      </p:sp>
      <p:sp>
        <p:nvSpPr>
          <p:cNvPr id="9625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62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B6FC20F-7A20-491A-A32A-E1ECE0EE96D4}" type="slidenum">
              <a:rPr lang="ru-RU" altLang="ru-RU"/>
              <a:pPr/>
              <a:t>14</a:t>
            </a:fld>
            <a:endParaRPr lang="ru-RU" altLang="ru-RU"/>
          </a:p>
        </p:txBody>
      </p:sp>
      <p:sp>
        <p:nvSpPr>
          <p:cNvPr id="10035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03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2308C48-D0A1-487B-B60A-2D736ECFB825}" type="slidenum">
              <a:rPr lang="ru-RU" altLang="ru-RU"/>
              <a:pPr/>
              <a:t>15</a:t>
            </a:fld>
            <a:endParaRPr lang="ru-RU" altLang="ru-RU"/>
          </a:p>
        </p:txBody>
      </p:sp>
      <p:sp>
        <p:nvSpPr>
          <p:cNvPr id="9933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93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2E5F704-2039-47CB-B4E9-E89C2FA77ECC}" type="slidenum">
              <a:rPr lang="ru-RU" altLang="ru-RU"/>
              <a:pPr/>
              <a:t>2</a:t>
            </a:fld>
            <a:endParaRPr lang="ru-RU" altLang="ru-RU"/>
          </a:p>
        </p:txBody>
      </p:sp>
      <p:sp>
        <p:nvSpPr>
          <p:cNvPr id="7475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47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E620DAC-023C-47AB-A079-FDA083162FC7}" type="slidenum">
              <a:rPr lang="ru-RU" altLang="ru-RU"/>
              <a:pPr/>
              <a:t>3</a:t>
            </a:fld>
            <a:endParaRPr lang="ru-RU" altLang="ru-RU"/>
          </a:p>
        </p:txBody>
      </p:sp>
      <p:sp>
        <p:nvSpPr>
          <p:cNvPr id="7782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78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1D1E787-5380-46CA-A98F-FE008000EDE9}" type="slidenum">
              <a:rPr lang="ru-RU" altLang="ru-RU"/>
              <a:pPr/>
              <a:t>4</a:t>
            </a:fld>
            <a:endParaRPr lang="ru-RU" altLang="ru-RU"/>
          </a:p>
        </p:txBody>
      </p:sp>
      <p:sp>
        <p:nvSpPr>
          <p:cNvPr id="8909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90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FCA5413-880C-4C51-813B-53EF2BD0633C}" type="slidenum">
              <a:rPr lang="ru-RU" altLang="ru-RU"/>
              <a:pPr/>
              <a:t>5</a:t>
            </a:fld>
            <a:endParaRPr lang="ru-RU" altLang="ru-RU"/>
          </a:p>
        </p:txBody>
      </p:sp>
      <p:sp>
        <p:nvSpPr>
          <p:cNvPr id="8294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29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97400BE-925B-4C29-BFB7-A464793A3080}" type="slidenum">
              <a:rPr lang="ru-RU" altLang="ru-RU"/>
              <a:pPr/>
              <a:t>6</a:t>
            </a:fld>
            <a:endParaRPr lang="ru-RU" altLang="ru-RU"/>
          </a:p>
        </p:txBody>
      </p:sp>
      <p:sp>
        <p:nvSpPr>
          <p:cNvPr id="13824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8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5B2EE20-3176-4035-8B53-43EFB2A4A2F2}" type="slidenum">
              <a:rPr lang="ru-RU" altLang="ru-RU"/>
              <a:pPr/>
              <a:t>7</a:t>
            </a:fld>
            <a:endParaRPr lang="ru-RU" altLang="ru-RU"/>
          </a:p>
        </p:txBody>
      </p:sp>
      <p:sp>
        <p:nvSpPr>
          <p:cNvPr id="14029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0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B6BD74A-0EC0-41E7-9469-E6B5AE954120}" type="slidenum">
              <a:rPr lang="ru-RU" altLang="ru-RU"/>
              <a:pPr/>
              <a:t>8</a:t>
            </a:fld>
            <a:endParaRPr lang="ru-RU" altLang="ru-RU"/>
          </a:p>
        </p:txBody>
      </p:sp>
      <p:sp>
        <p:nvSpPr>
          <p:cNvPr id="9421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42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7C2E1CB-6459-4314-9992-C01C7E8699F8}" type="slidenum">
              <a:rPr lang="ru-RU" altLang="ru-RU"/>
              <a:pPr/>
              <a:t>9</a:t>
            </a:fld>
            <a:endParaRPr lang="ru-RU" altLang="ru-RU"/>
          </a:p>
        </p:txBody>
      </p:sp>
      <p:sp>
        <p:nvSpPr>
          <p:cNvPr id="14336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3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C404888-DE3C-43ED-979E-648EC36B0AA9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8502664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E46DB8-7C9E-4A4B-906E-4815E13E1225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9014064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FD2F3B0-170C-49AC-AD04-769536CCE136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8844036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4CF7CF8-2996-45FD-99C6-3C013F3E10A2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689369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3F7988A-F6AA-4F54-8CF5-39665E3484E1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1091179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BC37EE-9D83-497B-BBDE-02615437B64A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9293975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288B7DC-6637-4C28-85BF-D4AF9317B875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0081362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DB252F7-6957-4076-AACF-516F3570C82F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9726391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1E8616E-5448-402E-ADE3-B273926F7797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6537386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660AA14-C4F7-4FB2-914F-90FEE46FC364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7111293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DCFB4B4-58E4-4C22-9DED-4885CF5FD442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8462610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FFCC">
                <a:gamma/>
                <a:shade val="66275"/>
                <a:invGamma/>
              </a:srgbClr>
            </a:gs>
            <a:gs pos="100000">
              <a:srgbClr val="FFFFCC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31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3107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 altLang="ru-RU"/>
          </a:p>
        </p:txBody>
      </p:sp>
      <p:sp>
        <p:nvSpPr>
          <p:cNvPr id="13107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 altLang="ru-RU"/>
          </a:p>
        </p:txBody>
      </p:sp>
      <p:sp>
        <p:nvSpPr>
          <p:cNvPr id="13107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A16EB78-6869-48BF-AEEF-5DB8B042A989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9" r:id="rId1"/>
    <p:sldLayoutId id="2147483720" r:id="rId2"/>
    <p:sldLayoutId id="2147483721" r:id="rId3"/>
    <p:sldLayoutId id="2147483722" r:id="rId4"/>
    <p:sldLayoutId id="2147483723" r:id="rId5"/>
    <p:sldLayoutId id="2147483724" r:id="rId6"/>
    <p:sldLayoutId id="2147483725" r:id="rId7"/>
    <p:sldLayoutId id="2147483726" r:id="rId8"/>
    <p:sldLayoutId id="2147483727" r:id="rId9"/>
    <p:sldLayoutId id="2147483728" r:id="rId10"/>
    <p:sldLayoutId id="214748372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027238" y="4024313"/>
            <a:ext cx="5570537" cy="1301750"/>
          </a:xfrm>
        </p:spPr>
        <p:txBody>
          <a:bodyPr/>
          <a:lstStyle/>
          <a:p>
            <a:r>
              <a:rPr lang="ru-RU" altLang="ru-RU" sz="2000" b="1" dirty="0">
                <a:solidFill>
                  <a:srgbClr val="333333"/>
                </a:solidFill>
              </a:rPr>
              <a:t>Урок в 6 классе</a:t>
            </a:r>
          </a:p>
          <a:p>
            <a:r>
              <a:rPr lang="ru-RU" altLang="ru-RU" sz="2000" b="1" dirty="0">
                <a:solidFill>
                  <a:srgbClr val="333333"/>
                </a:solidFill>
              </a:rPr>
              <a:t>по учебнику МАТЕМАТИКА 6</a:t>
            </a:r>
          </a:p>
          <a:p>
            <a:r>
              <a:rPr lang="ru-RU" altLang="ru-RU" sz="2000" b="1" dirty="0" smtClean="0">
                <a:solidFill>
                  <a:srgbClr val="333333"/>
                </a:solidFill>
              </a:rPr>
              <a:t>Г.В. Дорофеева</a:t>
            </a:r>
            <a:endParaRPr lang="ru-RU" altLang="ru-RU" sz="2000" b="1" dirty="0">
              <a:solidFill>
                <a:srgbClr val="333333"/>
              </a:solidFill>
            </a:endParaRPr>
          </a:p>
        </p:txBody>
      </p:sp>
      <p:sp>
        <p:nvSpPr>
          <p:cNvPr id="2052" name="WordArt 4"/>
          <p:cNvSpPr>
            <a:spLocks noChangeArrowheads="1" noChangeShapeType="1" noTextEdit="1"/>
          </p:cNvSpPr>
          <p:nvPr/>
        </p:nvSpPr>
        <p:spPr bwMode="auto">
          <a:xfrm>
            <a:off x="827088" y="765175"/>
            <a:ext cx="7921625" cy="30241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i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effectLst>
                  <a:outerShdw dist="35921" dir="2700000" algn="ctr" rotWithShape="0">
                    <a:srgbClr val="808080">
                      <a:alpha val="80000"/>
                    </a:srgbClr>
                  </a:outerShdw>
                </a:effectLst>
                <a:latin typeface="Arial"/>
                <a:cs typeface="Arial"/>
              </a:rPr>
              <a:t>Сложение и вычитание </a:t>
            </a:r>
          </a:p>
          <a:p>
            <a:pPr algn="ctr"/>
            <a:r>
              <a:rPr lang="ru-RU" sz="3600" i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effectLst>
                  <a:outerShdw dist="35921" dir="2700000" algn="ctr" rotWithShape="0">
                    <a:srgbClr val="808080">
                      <a:alpha val="80000"/>
                    </a:srgbClr>
                  </a:outerShdw>
                </a:effectLst>
                <a:latin typeface="Arial"/>
                <a:cs typeface="Arial"/>
              </a:rPr>
              <a:t>целых чисел</a:t>
            </a:r>
          </a:p>
        </p:txBody>
      </p:sp>
      <p:sp>
        <p:nvSpPr>
          <p:cNvPr id="2053" name="Text Box 5"/>
          <p:cNvSpPr txBox="1">
            <a:spLocks noChangeArrowheads="1"/>
          </p:cNvSpPr>
          <p:nvPr/>
        </p:nvSpPr>
        <p:spPr bwMode="auto">
          <a:xfrm>
            <a:off x="4213225" y="5405438"/>
            <a:ext cx="4895850" cy="7848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b="1" dirty="0" smtClean="0">
                <a:solidFill>
                  <a:srgbClr val="333333"/>
                </a:solidFill>
                <a:cs typeface="Arial" charset="0"/>
              </a:rPr>
              <a:t>Кияшко Виктория Сергеевна,</a:t>
            </a:r>
            <a:endParaRPr lang="ru-RU" altLang="ru-RU" b="1" dirty="0">
              <a:solidFill>
                <a:srgbClr val="333333"/>
              </a:solidFill>
              <a:cs typeface="Arial" charset="0"/>
            </a:endParaRPr>
          </a:p>
          <a:p>
            <a:pPr>
              <a:spcBef>
                <a:spcPct val="50000"/>
              </a:spcBef>
            </a:pPr>
            <a:r>
              <a:rPr lang="ru-RU" altLang="ru-RU" b="1" dirty="0">
                <a:solidFill>
                  <a:srgbClr val="333333"/>
                </a:solidFill>
                <a:cs typeface="Arial" charset="0"/>
              </a:rPr>
              <a:t>учитель математики </a:t>
            </a:r>
            <a:r>
              <a:rPr lang="ru-RU" altLang="ru-RU" b="1" dirty="0" smtClean="0">
                <a:solidFill>
                  <a:srgbClr val="333333"/>
                </a:solidFill>
                <a:cs typeface="Arial" charset="0"/>
              </a:rPr>
              <a:t>МБОУ СОШ № 29</a:t>
            </a:r>
            <a:endParaRPr lang="ru-RU" altLang="ru-RU" b="1" dirty="0">
              <a:solidFill>
                <a:srgbClr val="333333"/>
              </a:solidFill>
              <a:cs typeface="Arial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0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0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2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0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0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27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9" dur="10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1" grpId="0" build="p"/>
      <p:bldP spid="2052" grpId="0" animBg="1"/>
      <p:bldP spid="205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63" name="Rectangle 7"/>
          <p:cNvSpPr>
            <a:spLocks noChangeArrowheads="1"/>
          </p:cNvSpPr>
          <p:nvPr/>
        </p:nvSpPr>
        <p:spPr bwMode="auto">
          <a:xfrm>
            <a:off x="395288" y="2636838"/>
            <a:ext cx="2808287" cy="3097212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70662" name="WordArt 6"/>
          <p:cNvSpPr>
            <a:spLocks noChangeArrowheads="1" noChangeShapeType="1" noTextEdit="1"/>
          </p:cNvSpPr>
          <p:nvPr/>
        </p:nvSpPr>
        <p:spPr bwMode="auto">
          <a:xfrm>
            <a:off x="1835150" y="476250"/>
            <a:ext cx="5616575" cy="720725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Решаем задачи</a:t>
            </a:r>
          </a:p>
        </p:txBody>
      </p:sp>
      <p:sp>
        <p:nvSpPr>
          <p:cNvPr id="70668" name="Text Box 12"/>
          <p:cNvSpPr txBox="1">
            <a:spLocks noChangeArrowheads="1"/>
          </p:cNvSpPr>
          <p:nvPr/>
        </p:nvSpPr>
        <p:spPr bwMode="auto">
          <a:xfrm>
            <a:off x="468313" y="2852738"/>
            <a:ext cx="2736850" cy="2530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2000" b="1"/>
              <a:t>Бензин замерзает при </a:t>
            </a:r>
            <a:r>
              <a:rPr lang="en-US" altLang="ru-RU" sz="2000" b="1"/>
              <a:t>t = - 60</a:t>
            </a:r>
            <a:r>
              <a:rPr lang="en-US" altLang="ru-RU" sz="2000" b="1">
                <a:cs typeface="Arial" charset="0"/>
              </a:rPr>
              <a:t>º</a:t>
            </a:r>
            <a:r>
              <a:rPr lang="ru-RU" altLang="ru-RU" sz="2000" b="1">
                <a:cs typeface="Arial" charset="0"/>
              </a:rPr>
              <a:t>. Если уменьшить эту </a:t>
            </a:r>
            <a:r>
              <a:rPr lang="en-US" altLang="ru-RU" sz="2000" b="1"/>
              <a:t>t </a:t>
            </a:r>
            <a:r>
              <a:rPr lang="ru-RU" altLang="ru-RU" sz="2000" b="1"/>
              <a:t> на 18</a:t>
            </a:r>
            <a:r>
              <a:rPr lang="en-US" altLang="ru-RU" sz="2000" b="1"/>
              <a:t>º</a:t>
            </a:r>
            <a:r>
              <a:rPr lang="ru-RU" altLang="ru-RU" sz="2000" b="1"/>
              <a:t> и к разности прибавить - 32</a:t>
            </a:r>
            <a:r>
              <a:rPr lang="en-US" altLang="ru-RU" sz="2000" b="1"/>
              <a:t>º</a:t>
            </a:r>
            <a:r>
              <a:rPr lang="ru-RU" altLang="ru-RU" sz="2000" b="1"/>
              <a:t>, то получим </a:t>
            </a:r>
            <a:r>
              <a:rPr lang="en-US" altLang="ru-RU" sz="2000" b="1"/>
              <a:t>t </a:t>
            </a:r>
            <a:r>
              <a:rPr lang="ru-RU" altLang="ru-RU" sz="2000" b="1"/>
              <a:t>замерзания спирта. Определите её.</a:t>
            </a:r>
            <a:endParaRPr lang="en-US" altLang="ru-RU" sz="2000" b="1"/>
          </a:p>
        </p:txBody>
      </p:sp>
      <p:sp>
        <p:nvSpPr>
          <p:cNvPr id="70670" name="Oval 14"/>
          <p:cNvSpPr>
            <a:spLocks noChangeArrowheads="1"/>
          </p:cNvSpPr>
          <p:nvPr/>
        </p:nvSpPr>
        <p:spPr bwMode="auto">
          <a:xfrm>
            <a:off x="2051050" y="5589588"/>
            <a:ext cx="1008063" cy="935037"/>
          </a:xfrm>
          <a:prstGeom prst="ellipse">
            <a:avLst/>
          </a:prstGeom>
          <a:solidFill>
            <a:srgbClr val="66FF66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70671" name="Oval 15"/>
          <p:cNvSpPr>
            <a:spLocks noChangeArrowheads="1"/>
          </p:cNvSpPr>
          <p:nvPr/>
        </p:nvSpPr>
        <p:spPr bwMode="auto">
          <a:xfrm>
            <a:off x="539750" y="5589588"/>
            <a:ext cx="1008063" cy="935037"/>
          </a:xfrm>
          <a:prstGeom prst="ellipse">
            <a:avLst/>
          </a:prstGeom>
          <a:solidFill>
            <a:srgbClr val="66FF66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70667" name="Rectangle 11"/>
          <p:cNvSpPr>
            <a:spLocks noChangeArrowheads="1"/>
          </p:cNvSpPr>
          <p:nvPr/>
        </p:nvSpPr>
        <p:spPr bwMode="auto">
          <a:xfrm>
            <a:off x="107950" y="2276475"/>
            <a:ext cx="3384550" cy="360363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06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06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7066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06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2" presetID="7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3000" fill="hold"/>
                                        <p:tgtEl>
                                          <p:spTgt spid="706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3000" fill="hold"/>
                                        <p:tgtEl>
                                          <p:spTgt spid="706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7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3000" fill="hold"/>
                                        <p:tgtEl>
                                          <p:spTgt spid="706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3000" fill="hold"/>
                                        <p:tgtEl>
                                          <p:spTgt spid="706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7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3000" fill="hold"/>
                                        <p:tgtEl>
                                          <p:spTgt spid="706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3000" fill="hold"/>
                                        <p:tgtEl>
                                          <p:spTgt spid="706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7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3000" fill="hold"/>
                                        <p:tgtEl>
                                          <p:spTgt spid="706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3000" fill="hold"/>
                                        <p:tgtEl>
                                          <p:spTgt spid="706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7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3000" fill="hold"/>
                                        <p:tgtEl>
                                          <p:spTgt spid="706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3000" fill="hold"/>
                                        <p:tgtEl>
                                          <p:spTgt spid="706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xit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5" dur="3000"/>
                                        <p:tgtEl>
                                          <p:spTgt spid="706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3000"/>
                                        <p:tgtEl>
                                          <p:spTgt spid="706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706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2" presetClass="exit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9" dur="3000"/>
                                        <p:tgtEl>
                                          <p:spTgt spid="706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3000"/>
                                        <p:tgtEl>
                                          <p:spTgt spid="706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706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2" presetClass="exit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3" dur="3000"/>
                                        <p:tgtEl>
                                          <p:spTgt spid="706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3000"/>
                                        <p:tgtEl>
                                          <p:spTgt spid="706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706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2" presetClass="exit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7" dur="3000"/>
                                        <p:tgtEl>
                                          <p:spTgt spid="706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3000"/>
                                        <p:tgtEl>
                                          <p:spTgt spid="706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706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2" presetClass="exit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1" dur="3000"/>
                                        <p:tgtEl>
                                          <p:spTgt spid="706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3000"/>
                                        <p:tgtEl>
                                          <p:spTgt spid="706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706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0663" grpId="0" animBg="1"/>
      <p:bldP spid="70663" grpId="1" animBg="1"/>
      <p:bldP spid="70662" grpId="0" animBg="1"/>
      <p:bldP spid="70668" grpId="0"/>
      <p:bldP spid="70668" grpId="1"/>
      <p:bldP spid="70670" grpId="0" animBg="1"/>
      <p:bldP spid="70670" grpId="1" animBg="1"/>
      <p:bldP spid="70671" grpId="0" animBg="1"/>
      <p:bldP spid="70671" grpId="1" animBg="1"/>
      <p:bldP spid="70667" grpId="0" animBg="1"/>
      <p:bldP spid="70667" grpId="1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46" name="Rectangle 10"/>
          <p:cNvSpPr>
            <a:spLocks noChangeArrowheads="1"/>
          </p:cNvSpPr>
          <p:nvPr/>
        </p:nvSpPr>
        <p:spPr bwMode="auto">
          <a:xfrm>
            <a:off x="250825" y="2349500"/>
            <a:ext cx="3382963" cy="338455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91140" name="WordArt 4"/>
          <p:cNvSpPr>
            <a:spLocks noChangeArrowheads="1" noChangeShapeType="1" noTextEdit="1"/>
          </p:cNvSpPr>
          <p:nvPr/>
        </p:nvSpPr>
        <p:spPr bwMode="auto">
          <a:xfrm>
            <a:off x="1835150" y="476250"/>
            <a:ext cx="5616575" cy="720725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Решаем задачи</a:t>
            </a:r>
          </a:p>
        </p:txBody>
      </p:sp>
      <p:sp>
        <p:nvSpPr>
          <p:cNvPr id="91142" name="Rectangle 6"/>
          <p:cNvSpPr>
            <a:spLocks noChangeArrowheads="1"/>
          </p:cNvSpPr>
          <p:nvPr/>
        </p:nvSpPr>
        <p:spPr bwMode="auto">
          <a:xfrm>
            <a:off x="34925" y="1989138"/>
            <a:ext cx="3816350" cy="360362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91143" name="Oval 7"/>
          <p:cNvSpPr>
            <a:spLocks noChangeArrowheads="1"/>
          </p:cNvSpPr>
          <p:nvPr/>
        </p:nvSpPr>
        <p:spPr bwMode="auto">
          <a:xfrm>
            <a:off x="395288" y="5589588"/>
            <a:ext cx="1008062" cy="935037"/>
          </a:xfrm>
          <a:prstGeom prst="ellipse">
            <a:avLst/>
          </a:prstGeom>
          <a:solidFill>
            <a:srgbClr val="CCFFCC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91144" name="Oval 8"/>
          <p:cNvSpPr>
            <a:spLocks noChangeArrowheads="1"/>
          </p:cNvSpPr>
          <p:nvPr/>
        </p:nvSpPr>
        <p:spPr bwMode="auto">
          <a:xfrm>
            <a:off x="2411413" y="5589588"/>
            <a:ext cx="1008062" cy="935037"/>
          </a:xfrm>
          <a:prstGeom prst="ellipse">
            <a:avLst/>
          </a:prstGeom>
          <a:solidFill>
            <a:srgbClr val="CCFFCC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91145" name="Text Box 9"/>
          <p:cNvSpPr txBox="1">
            <a:spLocks noChangeArrowheads="1"/>
          </p:cNvSpPr>
          <p:nvPr/>
        </p:nvSpPr>
        <p:spPr bwMode="auto">
          <a:xfrm>
            <a:off x="250825" y="2584450"/>
            <a:ext cx="3455988" cy="3292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2000" b="1"/>
              <a:t>Куколки бабочек выносят </a:t>
            </a:r>
            <a:r>
              <a:rPr lang="en-US" altLang="ru-RU" sz="2000" b="1"/>
              <a:t>t </a:t>
            </a:r>
            <a:r>
              <a:rPr lang="ru-RU" altLang="ru-RU" sz="2000" b="1"/>
              <a:t>до - 8</a:t>
            </a:r>
            <a:r>
              <a:rPr lang="en-US" altLang="ru-RU" sz="2000" b="1"/>
              <a:t>º</a:t>
            </a:r>
            <a:r>
              <a:rPr lang="ru-RU" altLang="ru-RU" sz="2000" b="1"/>
              <a:t>. Если эту температуру увеличить на - 24</a:t>
            </a:r>
            <a:r>
              <a:rPr lang="en-US" altLang="ru-RU" sz="2000" b="1"/>
              <a:t>º</a:t>
            </a:r>
            <a:r>
              <a:rPr lang="ru-RU" altLang="ru-RU" sz="2000" b="1"/>
              <a:t>, а затем уменьшить на - 28</a:t>
            </a:r>
            <a:r>
              <a:rPr lang="en-US" altLang="ru-RU" sz="2000" b="1"/>
              <a:t>º</a:t>
            </a:r>
            <a:r>
              <a:rPr lang="ru-RU" altLang="ru-RU" sz="2000" b="1"/>
              <a:t>, то получим </a:t>
            </a:r>
            <a:r>
              <a:rPr lang="en-US" altLang="ru-RU" sz="2000" b="1"/>
              <a:t>t</a:t>
            </a:r>
            <a:r>
              <a:rPr lang="ru-RU" altLang="ru-RU" sz="2000" b="1"/>
              <a:t>, которую выдерживают гусеницы. Какую </a:t>
            </a:r>
            <a:r>
              <a:rPr lang="en-US" altLang="ru-RU" sz="2000" b="1"/>
              <a:t>t</a:t>
            </a:r>
            <a:r>
              <a:rPr lang="en-US" altLang="ru-RU" sz="2000"/>
              <a:t> </a:t>
            </a:r>
            <a:r>
              <a:rPr lang="ru-RU" altLang="ru-RU" sz="2000" b="1"/>
              <a:t>выдерживают гусеницы?</a:t>
            </a:r>
          </a:p>
          <a:p>
            <a:pPr>
              <a:spcBef>
                <a:spcPct val="50000"/>
              </a:spcBef>
            </a:pPr>
            <a:endParaRPr lang="ru-RU" altLang="ru-RU" sz="20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911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911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7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3000" fill="hold"/>
                                        <p:tgtEl>
                                          <p:spTgt spid="91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3000" fill="hold"/>
                                        <p:tgtEl>
                                          <p:spTgt spid="91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7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3000" fill="hold"/>
                                        <p:tgtEl>
                                          <p:spTgt spid="911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3000" fill="hold"/>
                                        <p:tgtEl>
                                          <p:spTgt spid="911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7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3000" fill="hold"/>
                                        <p:tgtEl>
                                          <p:spTgt spid="911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3000" fill="hold"/>
                                        <p:tgtEl>
                                          <p:spTgt spid="911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7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3000" fill="hold"/>
                                        <p:tgtEl>
                                          <p:spTgt spid="911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3000" fill="hold"/>
                                        <p:tgtEl>
                                          <p:spTgt spid="911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xit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8" dur="3000"/>
                                        <p:tgtEl>
                                          <p:spTgt spid="911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3000"/>
                                        <p:tgtEl>
                                          <p:spTgt spid="911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91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2" presetClass="exit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2" dur="3000"/>
                                        <p:tgtEl>
                                          <p:spTgt spid="91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3000"/>
                                        <p:tgtEl>
                                          <p:spTgt spid="91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91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2" presetClass="exit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6" dur="3000"/>
                                        <p:tgtEl>
                                          <p:spTgt spid="911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3000"/>
                                        <p:tgtEl>
                                          <p:spTgt spid="911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91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2" presetClass="exit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0" dur="3000"/>
                                        <p:tgtEl>
                                          <p:spTgt spid="911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3000"/>
                                        <p:tgtEl>
                                          <p:spTgt spid="911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91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2" presetClass="exit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4" dur="3000"/>
                                        <p:tgtEl>
                                          <p:spTgt spid="911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3000"/>
                                        <p:tgtEl>
                                          <p:spTgt spid="911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91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1146" grpId="0" animBg="1"/>
      <p:bldP spid="91146" grpId="1" animBg="1"/>
      <p:bldP spid="91142" grpId="0" animBg="1"/>
      <p:bldP spid="91142" grpId="1" animBg="1"/>
      <p:bldP spid="91143" grpId="0" animBg="1"/>
      <p:bldP spid="91143" grpId="1" animBg="1"/>
      <p:bldP spid="91144" grpId="0" animBg="1"/>
      <p:bldP spid="91144" grpId="1" animBg="1"/>
      <p:bldP spid="91145" grpId="0"/>
      <p:bldP spid="91145" grpId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6" name="WordArt 4"/>
          <p:cNvSpPr>
            <a:spLocks noChangeArrowheads="1" noChangeShapeType="1" noTextEdit="1"/>
          </p:cNvSpPr>
          <p:nvPr/>
        </p:nvSpPr>
        <p:spPr bwMode="auto">
          <a:xfrm>
            <a:off x="1547813" y="503238"/>
            <a:ext cx="5976937" cy="8382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Проверяем соседа</a:t>
            </a:r>
          </a:p>
        </p:txBody>
      </p:sp>
      <p:sp>
        <p:nvSpPr>
          <p:cNvPr id="84998" name="Rectangle 6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2359025"/>
            <a:ext cx="4038600" cy="4525963"/>
          </a:xfrm>
        </p:spPr>
        <p:txBody>
          <a:bodyPr/>
          <a:lstStyle/>
          <a:p>
            <a:pPr>
              <a:buFontTx/>
              <a:buNone/>
            </a:pPr>
            <a:r>
              <a:rPr lang="ru-RU" altLang="ru-RU" b="1">
                <a:solidFill>
                  <a:srgbClr val="008000"/>
                </a:solidFill>
              </a:rPr>
              <a:t>В А Р И А Н Т   2</a:t>
            </a:r>
          </a:p>
          <a:p>
            <a:pPr>
              <a:buFontTx/>
              <a:buNone/>
            </a:pPr>
            <a:endParaRPr lang="ru-RU" altLang="ru-RU" b="1">
              <a:solidFill>
                <a:srgbClr val="008000"/>
              </a:solidFill>
            </a:endParaRPr>
          </a:p>
          <a:p>
            <a:pPr>
              <a:buFontTx/>
              <a:buNone/>
            </a:pPr>
            <a:r>
              <a:rPr lang="ru-RU" altLang="ru-RU" b="1"/>
              <a:t>а)  - 42 + (-17) =</a:t>
            </a:r>
          </a:p>
          <a:p>
            <a:pPr>
              <a:buFontTx/>
              <a:buNone/>
            </a:pPr>
            <a:r>
              <a:rPr lang="ru-RU" altLang="ru-RU" b="1"/>
              <a:t>б)  - 56 + 9 =</a:t>
            </a:r>
          </a:p>
          <a:p>
            <a:pPr>
              <a:buFontTx/>
              <a:buNone/>
            </a:pPr>
            <a:r>
              <a:rPr lang="ru-RU" altLang="ru-RU" b="1"/>
              <a:t>в)  78 + (- 12) =</a:t>
            </a:r>
          </a:p>
          <a:p>
            <a:pPr>
              <a:buFontTx/>
              <a:buNone/>
            </a:pPr>
            <a:r>
              <a:rPr lang="ru-RU" altLang="ru-RU" b="1"/>
              <a:t>г)  - 46 + 0 =</a:t>
            </a:r>
          </a:p>
          <a:p>
            <a:pPr>
              <a:buFontTx/>
              <a:buNone/>
            </a:pPr>
            <a:r>
              <a:rPr lang="ru-RU" altLang="ru-RU" b="1"/>
              <a:t>д)  65 + (-65) = </a:t>
            </a:r>
            <a:endParaRPr lang="ru-RU" altLang="ru-RU" b="1">
              <a:solidFill>
                <a:srgbClr val="FF0000"/>
              </a:solidFill>
            </a:endParaRPr>
          </a:p>
        </p:txBody>
      </p:sp>
      <p:sp>
        <p:nvSpPr>
          <p:cNvPr id="84999" name="Rectangle 7"/>
          <p:cNvSpPr>
            <a:spLocks noGrp="1" noChangeArrowheads="1"/>
          </p:cNvSpPr>
          <p:nvPr>
            <p:ph type="body" sz="half" idx="2"/>
          </p:nvPr>
        </p:nvSpPr>
        <p:spPr>
          <a:xfrm>
            <a:off x="5429250" y="2359025"/>
            <a:ext cx="4038600" cy="4525963"/>
          </a:xfrm>
        </p:spPr>
        <p:txBody>
          <a:bodyPr/>
          <a:lstStyle/>
          <a:p>
            <a:pPr>
              <a:buFontTx/>
              <a:buNone/>
            </a:pPr>
            <a:r>
              <a:rPr lang="ru-RU" altLang="ru-RU" b="1">
                <a:solidFill>
                  <a:srgbClr val="3333CC"/>
                </a:solidFill>
              </a:rPr>
              <a:t>В А Р И А Н Т  1</a:t>
            </a:r>
          </a:p>
          <a:p>
            <a:pPr>
              <a:buFontTx/>
              <a:buNone/>
            </a:pPr>
            <a:endParaRPr lang="ru-RU" altLang="ru-RU" b="1">
              <a:solidFill>
                <a:srgbClr val="3333CC"/>
              </a:solidFill>
            </a:endParaRPr>
          </a:p>
          <a:p>
            <a:pPr>
              <a:buFontTx/>
              <a:buNone/>
            </a:pPr>
            <a:r>
              <a:rPr lang="ru-RU" altLang="ru-RU" b="1"/>
              <a:t>а)  - 34 + (- 7) =</a:t>
            </a:r>
          </a:p>
          <a:p>
            <a:pPr>
              <a:buFontTx/>
              <a:buNone/>
            </a:pPr>
            <a:r>
              <a:rPr lang="ru-RU" altLang="ru-RU" b="1"/>
              <a:t>б)  9 + (- 42) =</a:t>
            </a:r>
          </a:p>
          <a:p>
            <a:pPr>
              <a:buFontTx/>
              <a:buNone/>
            </a:pPr>
            <a:r>
              <a:rPr lang="ru-RU" altLang="ru-RU" b="1"/>
              <a:t>в)  - 11 + 96 = </a:t>
            </a:r>
          </a:p>
          <a:p>
            <a:pPr>
              <a:buFontTx/>
              <a:buNone/>
            </a:pPr>
            <a:r>
              <a:rPr lang="ru-RU" altLang="ru-RU" b="1"/>
              <a:t>г)  0 + (- 84) =</a:t>
            </a:r>
          </a:p>
          <a:p>
            <a:pPr>
              <a:buFontTx/>
              <a:buNone/>
            </a:pPr>
            <a:r>
              <a:rPr lang="ru-RU" altLang="ru-RU" b="1"/>
              <a:t>д)  - 53 + 53 =</a:t>
            </a:r>
          </a:p>
        </p:txBody>
      </p:sp>
      <p:sp>
        <p:nvSpPr>
          <p:cNvPr id="85000" name="Text Box 8"/>
          <p:cNvSpPr txBox="1">
            <a:spLocks noChangeArrowheads="1"/>
          </p:cNvSpPr>
          <p:nvPr/>
        </p:nvSpPr>
        <p:spPr bwMode="auto">
          <a:xfrm>
            <a:off x="1765300" y="1700213"/>
            <a:ext cx="67675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2400" b="1" i="1">
                <a:solidFill>
                  <a:srgbClr val="990000"/>
                </a:solidFill>
              </a:rPr>
              <a:t>1. В Ы П О Л Н И Т Е   С Л О Ж Е Н И Е</a:t>
            </a:r>
            <a:r>
              <a:rPr lang="ru-RU" altLang="ru-RU" sz="2400" b="1"/>
              <a:t>    </a:t>
            </a:r>
          </a:p>
        </p:txBody>
      </p:sp>
      <p:sp>
        <p:nvSpPr>
          <p:cNvPr id="85001" name="Text Box 9"/>
          <p:cNvSpPr txBox="1">
            <a:spLocks noChangeArrowheads="1"/>
          </p:cNvSpPr>
          <p:nvPr/>
        </p:nvSpPr>
        <p:spPr bwMode="auto">
          <a:xfrm>
            <a:off x="8027988" y="3357563"/>
            <a:ext cx="798512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2800" b="1">
                <a:solidFill>
                  <a:srgbClr val="FF0000"/>
                </a:solidFill>
              </a:rPr>
              <a:t>- 41</a:t>
            </a:r>
          </a:p>
        </p:txBody>
      </p:sp>
      <p:sp>
        <p:nvSpPr>
          <p:cNvPr id="85002" name="Text Box 10"/>
          <p:cNvSpPr txBox="1">
            <a:spLocks noChangeArrowheads="1"/>
          </p:cNvSpPr>
          <p:nvPr/>
        </p:nvSpPr>
        <p:spPr bwMode="auto">
          <a:xfrm>
            <a:off x="2628900" y="3917950"/>
            <a:ext cx="10795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2800" b="1">
                <a:solidFill>
                  <a:srgbClr val="FF0000"/>
                </a:solidFill>
              </a:rPr>
              <a:t>- 47</a:t>
            </a:r>
          </a:p>
        </p:txBody>
      </p:sp>
      <p:sp>
        <p:nvSpPr>
          <p:cNvPr id="85003" name="Text Box 11"/>
          <p:cNvSpPr txBox="1">
            <a:spLocks noChangeArrowheads="1"/>
          </p:cNvSpPr>
          <p:nvPr/>
        </p:nvSpPr>
        <p:spPr bwMode="auto">
          <a:xfrm>
            <a:off x="7812088" y="3917950"/>
            <a:ext cx="1042987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2800" b="1">
                <a:solidFill>
                  <a:srgbClr val="FF0000"/>
                </a:solidFill>
              </a:rPr>
              <a:t>- 33</a:t>
            </a:r>
          </a:p>
        </p:txBody>
      </p:sp>
      <p:sp>
        <p:nvSpPr>
          <p:cNvPr id="85004" name="Text Box 12"/>
          <p:cNvSpPr txBox="1">
            <a:spLocks noChangeArrowheads="1"/>
          </p:cNvSpPr>
          <p:nvPr/>
        </p:nvSpPr>
        <p:spPr bwMode="auto">
          <a:xfrm>
            <a:off x="7812088" y="4365625"/>
            <a:ext cx="1008062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2800" b="1">
                <a:solidFill>
                  <a:srgbClr val="FF0000"/>
                </a:solidFill>
              </a:rPr>
              <a:t>85</a:t>
            </a:r>
          </a:p>
        </p:txBody>
      </p:sp>
      <p:sp>
        <p:nvSpPr>
          <p:cNvPr id="85005" name="Text Box 13"/>
          <p:cNvSpPr txBox="1">
            <a:spLocks noChangeArrowheads="1"/>
          </p:cNvSpPr>
          <p:nvPr/>
        </p:nvSpPr>
        <p:spPr bwMode="auto">
          <a:xfrm>
            <a:off x="7740650" y="4926013"/>
            <a:ext cx="1258888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2800" b="1">
                <a:solidFill>
                  <a:srgbClr val="FF0000"/>
                </a:solidFill>
              </a:rPr>
              <a:t>- 84</a:t>
            </a:r>
          </a:p>
        </p:txBody>
      </p:sp>
      <p:sp>
        <p:nvSpPr>
          <p:cNvPr id="85006" name="Text Box 14"/>
          <p:cNvSpPr txBox="1">
            <a:spLocks noChangeArrowheads="1"/>
          </p:cNvSpPr>
          <p:nvPr/>
        </p:nvSpPr>
        <p:spPr bwMode="auto">
          <a:xfrm>
            <a:off x="7812088" y="5445125"/>
            <a:ext cx="792162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2800" b="1">
                <a:solidFill>
                  <a:srgbClr val="FF0000"/>
                </a:solidFill>
              </a:rPr>
              <a:t>0</a:t>
            </a:r>
          </a:p>
        </p:txBody>
      </p:sp>
      <p:sp>
        <p:nvSpPr>
          <p:cNvPr id="85007" name="Text Box 15"/>
          <p:cNvSpPr txBox="1">
            <a:spLocks noChangeArrowheads="1"/>
          </p:cNvSpPr>
          <p:nvPr/>
        </p:nvSpPr>
        <p:spPr bwMode="auto">
          <a:xfrm>
            <a:off x="3132138" y="3414713"/>
            <a:ext cx="86360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2800" b="1">
                <a:solidFill>
                  <a:srgbClr val="FF0000"/>
                </a:solidFill>
              </a:rPr>
              <a:t>- 59</a:t>
            </a:r>
          </a:p>
        </p:txBody>
      </p:sp>
      <p:sp>
        <p:nvSpPr>
          <p:cNvPr id="85008" name="Text Box 16"/>
          <p:cNvSpPr txBox="1">
            <a:spLocks noChangeArrowheads="1"/>
          </p:cNvSpPr>
          <p:nvPr/>
        </p:nvSpPr>
        <p:spPr bwMode="auto">
          <a:xfrm>
            <a:off x="3132138" y="4437063"/>
            <a:ext cx="86360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2800" b="1">
                <a:solidFill>
                  <a:srgbClr val="FF0000"/>
                </a:solidFill>
              </a:rPr>
              <a:t>66</a:t>
            </a:r>
          </a:p>
        </p:txBody>
      </p:sp>
      <p:sp>
        <p:nvSpPr>
          <p:cNvPr id="85009" name="Text Box 17"/>
          <p:cNvSpPr txBox="1">
            <a:spLocks noChangeArrowheads="1"/>
          </p:cNvSpPr>
          <p:nvPr/>
        </p:nvSpPr>
        <p:spPr bwMode="auto">
          <a:xfrm>
            <a:off x="2555875" y="4941888"/>
            <a:ext cx="1150938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altLang="ru-RU" sz="2800" b="1">
                <a:solidFill>
                  <a:srgbClr val="FF0000"/>
                </a:solidFill>
              </a:rPr>
              <a:t>- 46</a:t>
            </a:r>
          </a:p>
        </p:txBody>
      </p:sp>
      <p:sp>
        <p:nvSpPr>
          <p:cNvPr id="85010" name="Text Box 18"/>
          <p:cNvSpPr txBox="1">
            <a:spLocks noChangeArrowheads="1"/>
          </p:cNvSpPr>
          <p:nvPr/>
        </p:nvSpPr>
        <p:spPr bwMode="auto">
          <a:xfrm>
            <a:off x="2987675" y="5445125"/>
            <a:ext cx="5048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2800" b="1">
                <a:solidFill>
                  <a:srgbClr val="FF0000"/>
                </a:solidFill>
              </a:rPr>
              <a:t>0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49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49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499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849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2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50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50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850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7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849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849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7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8499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8499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7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8499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8499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7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8499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8499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7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8499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8499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7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8499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8499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7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849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849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7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849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849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7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849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849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7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849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849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7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849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849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7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8499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8499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 nodeType="clickPar">
                      <p:stCondLst>
                        <p:cond delay="indefinite"/>
                      </p:stCondLst>
                      <p:childTnLst>
                        <p:par>
                          <p:cTn id="6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7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850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850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850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850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850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850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850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850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 nodeType="clickPar">
                      <p:stCondLst>
                        <p:cond delay="indefinite"/>
                      </p:stCondLst>
                      <p:childTnLst>
                        <p:par>
                          <p:cTn id="8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1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850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850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8500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1000"/>
                                        <p:tgtEl>
                                          <p:spTgt spid="850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850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850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8500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850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 nodeType="clickPar">
                      <p:stCondLst>
                        <p:cond delay="indefinite"/>
                      </p:stCondLst>
                      <p:childTnLst>
                        <p:par>
                          <p:cTn id="9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850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850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8500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1000"/>
                                        <p:tgtEl>
                                          <p:spTgt spid="850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850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850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8500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6" dur="1000"/>
                                        <p:tgtEl>
                                          <p:spTgt spid="850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 nodeType="clickPar">
                      <p:stCondLst>
                        <p:cond delay="indefinite"/>
                      </p:stCondLst>
                      <p:childTnLst>
                        <p:par>
                          <p:cTn id="10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9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850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1000" fill="hold"/>
                                        <p:tgtEl>
                                          <p:spTgt spid="850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8500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1000"/>
                                        <p:tgtEl>
                                          <p:spTgt spid="850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1000" fill="hold"/>
                                        <p:tgtEl>
                                          <p:spTgt spid="850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850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8500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0" dur="1000"/>
                                        <p:tgtEl>
                                          <p:spTgt spid="850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 nodeType="clickPar">
                      <p:stCondLst>
                        <p:cond delay="indefinite"/>
                      </p:stCondLst>
                      <p:childTnLst>
                        <p:par>
                          <p:cTn id="1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3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5" dur="1000" fill="hold"/>
                                        <p:tgtEl>
                                          <p:spTgt spid="850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1000" fill="hold"/>
                                        <p:tgtEl>
                                          <p:spTgt spid="850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1000" fill="hold"/>
                                        <p:tgtEl>
                                          <p:spTgt spid="850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8" dur="1000"/>
                                        <p:tgtEl>
                                          <p:spTgt spid="850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1" dur="1000" fill="hold"/>
                                        <p:tgtEl>
                                          <p:spTgt spid="850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1000" fill="hold"/>
                                        <p:tgtEl>
                                          <p:spTgt spid="850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1000" fill="hold"/>
                                        <p:tgtEl>
                                          <p:spTgt spid="8500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4" dur="1000"/>
                                        <p:tgtEl>
                                          <p:spTgt spid="850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4996" grpId="0" animBg="1"/>
      <p:bldP spid="84998" grpId="0" build="p"/>
      <p:bldP spid="84999" grpId="0" build="p"/>
      <p:bldP spid="85000" grpId="0"/>
      <p:bldP spid="85002" grpId="0"/>
      <p:bldP spid="85003" grpId="0"/>
      <p:bldP spid="85004" grpId="0"/>
      <p:bldP spid="85005" grpId="0"/>
      <p:bldP spid="85006" grpId="0"/>
      <p:bldP spid="85008" grpId="0"/>
      <p:bldP spid="85009" grpId="0"/>
      <p:bldP spid="8501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4" name="WordArt 4"/>
          <p:cNvSpPr>
            <a:spLocks noChangeArrowheads="1" noChangeShapeType="1" noTextEdit="1"/>
          </p:cNvSpPr>
          <p:nvPr/>
        </p:nvSpPr>
        <p:spPr bwMode="auto">
          <a:xfrm>
            <a:off x="1547813" y="503238"/>
            <a:ext cx="5976937" cy="8382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Проверяем соседа</a:t>
            </a:r>
          </a:p>
        </p:txBody>
      </p:sp>
      <p:sp>
        <p:nvSpPr>
          <p:cNvPr id="92165" name="Text Box 5"/>
          <p:cNvSpPr txBox="1">
            <a:spLocks noChangeArrowheads="1"/>
          </p:cNvSpPr>
          <p:nvPr/>
        </p:nvSpPr>
        <p:spPr bwMode="auto">
          <a:xfrm>
            <a:off x="1547813" y="1557338"/>
            <a:ext cx="6624637" cy="1004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2400" b="1" i="1">
                <a:solidFill>
                  <a:srgbClr val="990000"/>
                </a:solidFill>
              </a:rPr>
              <a:t>2.  В Ы П О Л Н И Т Е     В Ы Ч И Т А Н И Е</a:t>
            </a:r>
            <a:r>
              <a:rPr lang="ru-RU" altLang="ru-RU" sz="2400" b="1"/>
              <a:t>    </a:t>
            </a:r>
          </a:p>
          <a:p>
            <a:pPr>
              <a:spcBef>
                <a:spcPct val="50000"/>
              </a:spcBef>
            </a:pPr>
            <a:endParaRPr lang="ru-RU" altLang="ru-RU" sz="2400"/>
          </a:p>
        </p:txBody>
      </p:sp>
      <p:sp>
        <p:nvSpPr>
          <p:cNvPr id="92167" name="Rectangle 7"/>
          <p:cNvSpPr>
            <a:spLocks noGrp="1" noChangeArrowheads="1"/>
          </p:cNvSpPr>
          <p:nvPr>
            <p:ph type="body" sz="half" idx="1"/>
          </p:nvPr>
        </p:nvSpPr>
        <p:spPr>
          <a:xfrm>
            <a:off x="468313" y="2133600"/>
            <a:ext cx="4038600" cy="4525963"/>
          </a:xfrm>
        </p:spPr>
        <p:txBody>
          <a:bodyPr/>
          <a:lstStyle/>
          <a:p>
            <a:pPr>
              <a:buFontTx/>
              <a:buNone/>
            </a:pPr>
            <a:r>
              <a:rPr lang="ru-RU" altLang="ru-RU" b="1">
                <a:solidFill>
                  <a:srgbClr val="008000"/>
                </a:solidFill>
              </a:rPr>
              <a:t>В А Р И А Н Т   2</a:t>
            </a:r>
          </a:p>
          <a:p>
            <a:pPr>
              <a:buFontTx/>
              <a:buNone/>
            </a:pPr>
            <a:endParaRPr lang="ru-RU" altLang="ru-RU" b="1">
              <a:solidFill>
                <a:srgbClr val="008000"/>
              </a:solidFill>
            </a:endParaRPr>
          </a:p>
          <a:p>
            <a:pPr>
              <a:buFontTx/>
              <a:buNone/>
            </a:pPr>
            <a:r>
              <a:rPr lang="ru-RU" altLang="ru-RU" b="1"/>
              <a:t>а)  36 – (- 9) =</a:t>
            </a:r>
          </a:p>
          <a:p>
            <a:pPr>
              <a:buFontTx/>
              <a:buNone/>
            </a:pPr>
            <a:r>
              <a:rPr lang="ru-RU" altLang="ru-RU" b="1"/>
              <a:t>б)  - 76 – 16 =</a:t>
            </a:r>
          </a:p>
          <a:p>
            <a:pPr>
              <a:buFontTx/>
              <a:buNone/>
            </a:pPr>
            <a:r>
              <a:rPr lang="ru-RU" altLang="ru-RU" b="1"/>
              <a:t>в)  0 – (- 98) =</a:t>
            </a:r>
          </a:p>
          <a:p>
            <a:pPr>
              <a:buFontTx/>
              <a:buNone/>
            </a:pPr>
            <a:r>
              <a:rPr lang="ru-RU" altLang="ru-RU" b="1"/>
              <a:t>г)  9 – 75  =</a:t>
            </a:r>
          </a:p>
          <a:p>
            <a:pPr>
              <a:buFontTx/>
              <a:buNone/>
            </a:pPr>
            <a:r>
              <a:rPr lang="ru-RU" altLang="ru-RU" b="1"/>
              <a:t>д)  - 29 – (- 29) =</a:t>
            </a:r>
          </a:p>
          <a:p>
            <a:pPr>
              <a:buFontTx/>
              <a:buNone/>
            </a:pPr>
            <a:endParaRPr lang="ru-RU" altLang="ru-RU" b="1"/>
          </a:p>
        </p:txBody>
      </p:sp>
      <p:sp>
        <p:nvSpPr>
          <p:cNvPr id="92168" name="Rectangle 8"/>
          <p:cNvSpPr>
            <a:spLocks noGrp="1" noChangeArrowheads="1"/>
          </p:cNvSpPr>
          <p:nvPr>
            <p:ph type="body" sz="half" idx="2"/>
          </p:nvPr>
        </p:nvSpPr>
        <p:spPr>
          <a:xfrm>
            <a:off x="5322888" y="2205038"/>
            <a:ext cx="4002087" cy="4525962"/>
          </a:xfrm>
        </p:spPr>
        <p:txBody>
          <a:bodyPr/>
          <a:lstStyle/>
          <a:p>
            <a:pPr>
              <a:buFontTx/>
              <a:buNone/>
            </a:pPr>
            <a:r>
              <a:rPr lang="ru-RU" altLang="ru-RU" b="1">
                <a:solidFill>
                  <a:srgbClr val="3333CC"/>
                </a:solidFill>
              </a:rPr>
              <a:t>В А Р И А Н Т  1</a:t>
            </a:r>
          </a:p>
          <a:p>
            <a:pPr>
              <a:buFontTx/>
              <a:buNone/>
            </a:pPr>
            <a:endParaRPr lang="ru-RU" altLang="ru-RU" b="1">
              <a:solidFill>
                <a:srgbClr val="3333CC"/>
              </a:solidFill>
            </a:endParaRPr>
          </a:p>
          <a:p>
            <a:pPr>
              <a:buFontTx/>
              <a:buNone/>
            </a:pPr>
            <a:r>
              <a:rPr lang="ru-RU" altLang="ru-RU" b="1"/>
              <a:t>а)  - 12 – 46 =</a:t>
            </a:r>
          </a:p>
          <a:p>
            <a:pPr>
              <a:buFontTx/>
              <a:buNone/>
            </a:pPr>
            <a:r>
              <a:rPr lang="ru-RU" altLang="ru-RU" b="1"/>
              <a:t>б)  59 – (- 18) =</a:t>
            </a:r>
          </a:p>
          <a:p>
            <a:pPr>
              <a:buFontTx/>
              <a:buNone/>
            </a:pPr>
            <a:r>
              <a:rPr lang="ru-RU" altLang="ru-RU" b="1"/>
              <a:t>в)  0 – (- 25) = </a:t>
            </a:r>
          </a:p>
          <a:p>
            <a:pPr>
              <a:buFontTx/>
              <a:buNone/>
            </a:pPr>
            <a:r>
              <a:rPr lang="ru-RU" altLang="ru-RU" b="1"/>
              <a:t>г)  - 38 – (- 38) =</a:t>
            </a:r>
          </a:p>
          <a:p>
            <a:pPr>
              <a:buFontTx/>
              <a:buNone/>
            </a:pPr>
            <a:r>
              <a:rPr lang="ru-RU" altLang="ru-RU" b="1"/>
              <a:t>д)  7 – 96 =</a:t>
            </a:r>
          </a:p>
          <a:p>
            <a:pPr>
              <a:buFontTx/>
              <a:buNone/>
            </a:pPr>
            <a:endParaRPr lang="ru-RU" altLang="ru-RU" b="1"/>
          </a:p>
        </p:txBody>
      </p:sp>
      <p:sp>
        <p:nvSpPr>
          <p:cNvPr id="92169" name="Text Box 9"/>
          <p:cNvSpPr txBox="1">
            <a:spLocks noChangeArrowheads="1"/>
          </p:cNvSpPr>
          <p:nvPr/>
        </p:nvSpPr>
        <p:spPr bwMode="auto">
          <a:xfrm>
            <a:off x="2916238" y="3141663"/>
            <a:ext cx="719137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2800" b="1">
                <a:solidFill>
                  <a:srgbClr val="FF0000"/>
                </a:solidFill>
              </a:rPr>
              <a:t>45</a:t>
            </a:r>
          </a:p>
        </p:txBody>
      </p:sp>
      <p:sp>
        <p:nvSpPr>
          <p:cNvPr id="92170" name="Text Box 10"/>
          <p:cNvSpPr txBox="1">
            <a:spLocks noChangeArrowheads="1"/>
          </p:cNvSpPr>
          <p:nvPr/>
        </p:nvSpPr>
        <p:spPr bwMode="auto">
          <a:xfrm>
            <a:off x="2771775" y="3644900"/>
            <a:ext cx="10795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2800" b="1">
                <a:solidFill>
                  <a:srgbClr val="FF0000"/>
                </a:solidFill>
              </a:rPr>
              <a:t>- 92</a:t>
            </a:r>
          </a:p>
        </p:txBody>
      </p:sp>
      <p:sp>
        <p:nvSpPr>
          <p:cNvPr id="92171" name="Text Box 11"/>
          <p:cNvSpPr txBox="1">
            <a:spLocks noChangeArrowheads="1"/>
          </p:cNvSpPr>
          <p:nvPr/>
        </p:nvSpPr>
        <p:spPr bwMode="auto">
          <a:xfrm>
            <a:off x="2914650" y="4205288"/>
            <a:ext cx="936625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2800" b="1">
                <a:solidFill>
                  <a:srgbClr val="FF0000"/>
                </a:solidFill>
              </a:rPr>
              <a:t>98</a:t>
            </a:r>
          </a:p>
        </p:txBody>
      </p:sp>
      <p:sp>
        <p:nvSpPr>
          <p:cNvPr id="92172" name="Text Box 12"/>
          <p:cNvSpPr txBox="1">
            <a:spLocks noChangeArrowheads="1"/>
          </p:cNvSpPr>
          <p:nvPr/>
        </p:nvSpPr>
        <p:spPr bwMode="auto">
          <a:xfrm>
            <a:off x="2411413" y="4710113"/>
            <a:ext cx="86360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2800" b="1">
                <a:solidFill>
                  <a:srgbClr val="FF0000"/>
                </a:solidFill>
              </a:rPr>
              <a:t>- 66</a:t>
            </a:r>
          </a:p>
        </p:txBody>
      </p:sp>
      <p:sp>
        <p:nvSpPr>
          <p:cNvPr id="92173" name="Text Box 13"/>
          <p:cNvSpPr txBox="1">
            <a:spLocks noChangeArrowheads="1"/>
          </p:cNvSpPr>
          <p:nvPr/>
        </p:nvSpPr>
        <p:spPr bwMode="auto">
          <a:xfrm>
            <a:off x="3276600" y="5229225"/>
            <a:ext cx="719138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2800" b="1">
                <a:solidFill>
                  <a:srgbClr val="FF0000"/>
                </a:solidFill>
              </a:rPr>
              <a:t>0</a:t>
            </a:r>
          </a:p>
        </p:txBody>
      </p:sp>
      <p:sp>
        <p:nvSpPr>
          <p:cNvPr id="92174" name="Text Box 14"/>
          <p:cNvSpPr txBox="1">
            <a:spLocks noChangeArrowheads="1"/>
          </p:cNvSpPr>
          <p:nvPr/>
        </p:nvSpPr>
        <p:spPr bwMode="auto">
          <a:xfrm>
            <a:off x="7596188" y="3213100"/>
            <a:ext cx="11525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2800" b="1">
                <a:solidFill>
                  <a:srgbClr val="FF0000"/>
                </a:solidFill>
              </a:rPr>
              <a:t>- 58</a:t>
            </a:r>
          </a:p>
        </p:txBody>
      </p:sp>
      <p:sp>
        <p:nvSpPr>
          <p:cNvPr id="92175" name="Text Box 15"/>
          <p:cNvSpPr txBox="1">
            <a:spLocks noChangeArrowheads="1"/>
          </p:cNvSpPr>
          <p:nvPr/>
        </p:nvSpPr>
        <p:spPr bwMode="auto">
          <a:xfrm>
            <a:off x="7956550" y="3773488"/>
            <a:ext cx="719138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2800" b="1">
                <a:solidFill>
                  <a:srgbClr val="FF0000"/>
                </a:solidFill>
              </a:rPr>
              <a:t>77</a:t>
            </a:r>
          </a:p>
        </p:txBody>
      </p:sp>
      <p:sp>
        <p:nvSpPr>
          <p:cNvPr id="92176" name="Text Box 16"/>
          <p:cNvSpPr txBox="1">
            <a:spLocks noChangeArrowheads="1"/>
          </p:cNvSpPr>
          <p:nvPr/>
        </p:nvSpPr>
        <p:spPr bwMode="auto">
          <a:xfrm>
            <a:off x="7740650" y="4278313"/>
            <a:ext cx="792163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2800" b="1">
                <a:solidFill>
                  <a:srgbClr val="FF0000"/>
                </a:solidFill>
              </a:rPr>
              <a:t>25</a:t>
            </a:r>
          </a:p>
        </p:txBody>
      </p:sp>
      <p:sp>
        <p:nvSpPr>
          <p:cNvPr id="92177" name="Text Box 17"/>
          <p:cNvSpPr txBox="1">
            <a:spLocks noChangeArrowheads="1"/>
          </p:cNvSpPr>
          <p:nvPr/>
        </p:nvSpPr>
        <p:spPr bwMode="auto">
          <a:xfrm>
            <a:off x="8027988" y="4797425"/>
            <a:ext cx="792162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2800" b="1">
                <a:solidFill>
                  <a:srgbClr val="FF0000"/>
                </a:solidFill>
              </a:rPr>
              <a:t>0</a:t>
            </a:r>
          </a:p>
        </p:txBody>
      </p:sp>
      <p:sp>
        <p:nvSpPr>
          <p:cNvPr id="92178" name="Text Box 18"/>
          <p:cNvSpPr txBox="1">
            <a:spLocks noChangeArrowheads="1"/>
          </p:cNvSpPr>
          <p:nvPr/>
        </p:nvSpPr>
        <p:spPr bwMode="auto">
          <a:xfrm>
            <a:off x="7235825" y="5300663"/>
            <a:ext cx="1223963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2800" b="1">
                <a:solidFill>
                  <a:srgbClr val="FF0000"/>
                </a:solidFill>
              </a:rPr>
              <a:t>- 89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21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21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9216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2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2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21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21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92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7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921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921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7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921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921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7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921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921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7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921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921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7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921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921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7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9216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9216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7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921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921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7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9216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9216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7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9216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9216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7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9216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9216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7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9216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9216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7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9216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9216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 nodeType="clickPar">
                      <p:stCondLst>
                        <p:cond delay="indefinite"/>
                      </p:stCondLst>
                      <p:childTnLst>
                        <p:par>
                          <p:cTn id="6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7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921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921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9216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92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921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921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9217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92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 nodeType="clickPar">
                      <p:stCondLst>
                        <p:cond delay="indefinite"/>
                      </p:stCondLst>
                      <p:childTnLst>
                        <p:par>
                          <p:cTn id="8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1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92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92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9217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1000"/>
                                        <p:tgtEl>
                                          <p:spTgt spid="92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921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921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9217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92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 nodeType="clickPar">
                      <p:stCondLst>
                        <p:cond delay="indefinite"/>
                      </p:stCondLst>
                      <p:childTnLst>
                        <p:par>
                          <p:cTn id="9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921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921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9217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1000"/>
                                        <p:tgtEl>
                                          <p:spTgt spid="92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921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921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9217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6" dur="1000"/>
                                        <p:tgtEl>
                                          <p:spTgt spid="92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 nodeType="clickPar">
                      <p:stCondLst>
                        <p:cond delay="indefinite"/>
                      </p:stCondLst>
                      <p:childTnLst>
                        <p:par>
                          <p:cTn id="10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9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921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1000" fill="hold"/>
                                        <p:tgtEl>
                                          <p:spTgt spid="921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9217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1000"/>
                                        <p:tgtEl>
                                          <p:spTgt spid="92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1000" fill="hold"/>
                                        <p:tgtEl>
                                          <p:spTgt spid="921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921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9217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0" dur="1000"/>
                                        <p:tgtEl>
                                          <p:spTgt spid="92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 nodeType="clickPar">
                      <p:stCondLst>
                        <p:cond delay="indefinite"/>
                      </p:stCondLst>
                      <p:childTnLst>
                        <p:par>
                          <p:cTn id="1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3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5" dur="1000" fill="hold"/>
                                        <p:tgtEl>
                                          <p:spTgt spid="921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1000" fill="hold"/>
                                        <p:tgtEl>
                                          <p:spTgt spid="921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1000" fill="hold"/>
                                        <p:tgtEl>
                                          <p:spTgt spid="9217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8" dur="1000"/>
                                        <p:tgtEl>
                                          <p:spTgt spid="92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1" dur="1000" fill="hold"/>
                                        <p:tgtEl>
                                          <p:spTgt spid="921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1000" fill="hold"/>
                                        <p:tgtEl>
                                          <p:spTgt spid="921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1000" fill="hold"/>
                                        <p:tgtEl>
                                          <p:spTgt spid="9217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4" dur="1000"/>
                                        <p:tgtEl>
                                          <p:spTgt spid="92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64" grpId="0" animBg="1"/>
      <p:bldP spid="92165" grpId="0"/>
      <p:bldP spid="92167" grpId="0" build="p"/>
      <p:bldP spid="92168" grpId="0" build="p"/>
      <p:bldP spid="92169" grpId="0"/>
      <p:bldP spid="92170" grpId="0"/>
      <p:bldP spid="92171" grpId="0"/>
      <p:bldP spid="92172" grpId="0"/>
      <p:bldP spid="92173" grpId="0"/>
      <p:bldP spid="92174" grpId="0"/>
      <p:bldP spid="92175" grpId="0"/>
      <p:bldP spid="92176" grpId="0"/>
      <p:bldP spid="92177" grpId="0"/>
      <p:bldP spid="9217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8" name="WordArt 4"/>
          <p:cNvSpPr>
            <a:spLocks noChangeArrowheads="1" noChangeShapeType="1" noTextEdit="1"/>
          </p:cNvSpPr>
          <p:nvPr/>
        </p:nvSpPr>
        <p:spPr bwMode="auto">
          <a:xfrm>
            <a:off x="1116013" y="717550"/>
            <a:ext cx="6985000" cy="766763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Выставляем оценки</a:t>
            </a:r>
          </a:p>
        </p:txBody>
      </p:sp>
      <p:sp>
        <p:nvSpPr>
          <p:cNvPr id="98310" name="Text Box 6"/>
          <p:cNvSpPr txBox="1">
            <a:spLocks noChangeArrowheads="1"/>
          </p:cNvSpPr>
          <p:nvPr/>
        </p:nvSpPr>
        <p:spPr bwMode="auto">
          <a:xfrm>
            <a:off x="1692275" y="2309813"/>
            <a:ext cx="7632700" cy="2774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ru-RU" altLang="ru-RU" sz="3200" b="1">
                <a:solidFill>
                  <a:srgbClr val="CC0000"/>
                </a:solidFill>
              </a:rPr>
              <a:t>   10</a:t>
            </a:r>
            <a:r>
              <a:rPr lang="ru-RU" altLang="ru-RU" sz="3200" b="1"/>
              <a:t> баллов  -  оценка  </a:t>
            </a:r>
            <a:r>
              <a:rPr lang="ru-RU" altLang="ru-RU" sz="3200" b="1">
                <a:solidFill>
                  <a:srgbClr val="CC0000"/>
                </a:solidFill>
              </a:rPr>
              <a:t>«5»</a:t>
            </a:r>
          </a:p>
          <a:p>
            <a:pPr>
              <a:spcBef>
                <a:spcPct val="50000"/>
              </a:spcBef>
            </a:pPr>
            <a:r>
              <a:rPr lang="ru-RU" altLang="ru-RU" sz="3200" b="1">
                <a:solidFill>
                  <a:srgbClr val="0000CC"/>
                </a:solidFill>
              </a:rPr>
              <a:t>8 - 9</a:t>
            </a:r>
            <a:r>
              <a:rPr lang="ru-RU" altLang="ru-RU" sz="3200" b="1"/>
              <a:t> баллов  -  оценка  </a:t>
            </a:r>
            <a:r>
              <a:rPr lang="ru-RU" altLang="ru-RU" sz="3200" b="1">
                <a:solidFill>
                  <a:srgbClr val="0000CC"/>
                </a:solidFill>
              </a:rPr>
              <a:t>«4»</a:t>
            </a:r>
          </a:p>
          <a:p>
            <a:pPr>
              <a:spcBef>
                <a:spcPct val="50000"/>
              </a:spcBef>
            </a:pPr>
            <a:r>
              <a:rPr lang="ru-RU" altLang="ru-RU" sz="3200" b="1">
                <a:solidFill>
                  <a:srgbClr val="009900"/>
                </a:solidFill>
              </a:rPr>
              <a:t>5 - 7</a:t>
            </a:r>
            <a:r>
              <a:rPr lang="ru-RU" altLang="ru-RU" sz="3200" b="1"/>
              <a:t> баллов  -  оценка  </a:t>
            </a:r>
            <a:r>
              <a:rPr lang="ru-RU" altLang="ru-RU" sz="3200" b="1">
                <a:solidFill>
                  <a:srgbClr val="009900"/>
                </a:solidFill>
              </a:rPr>
              <a:t>«3»</a:t>
            </a:r>
          </a:p>
          <a:p>
            <a:pPr>
              <a:spcBef>
                <a:spcPct val="50000"/>
              </a:spcBef>
            </a:pPr>
            <a:r>
              <a:rPr lang="ru-RU" altLang="ru-RU" sz="3200" b="1">
                <a:solidFill>
                  <a:srgbClr val="660066"/>
                </a:solidFill>
              </a:rPr>
              <a:t>менее  7</a:t>
            </a:r>
            <a:r>
              <a:rPr lang="ru-RU" altLang="ru-RU" sz="3200" b="1"/>
              <a:t> баллов  -  оценка </a:t>
            </a:r>
            <a:r>
              <a:rPr lang="ru-RU" altLang="ru-RU" sz="3200" b="1">
                <a:solidFill>
                  <a:srgbClr val="660066"/>
                </a:solidFill>
              </a:rPr>
              <a:t>«2»</a:t>
            </a:r>
            <a:r>
              <a:rPr lang="ru-RU" altLang="ru-RU" sz="3200" b="1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83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83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9830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83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2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4" dur="1000"/>
                                        <p:tgtEl>
                                          <p:spTgt spid="983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8308" grpId="0" animBg="1"/>
      <p:bldP spid="9831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4" name="WordArt 4"/>
          <p:cNvSpPr>
            <a:spLocks noChangeArrowheads="1" noChangeShapeType="1" noTextEdit="1"/>
          </p:cNvSpPr>
          <p:nvPr/>
        </p:nvSpPr>
        <p:spPr bwMode="auto">
          <a:xfrm>
            <a:off x="1620838" y="692150"/>
            <a:ext cx="6119812" cy="792163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Домашнее задание</a:t>
            </a:r>
          </a:p>
        </p:txBody>
      </p:sp>
      <p:sp>
        <p:nvSpPr>
          <p:cNvPr id="97285" name="Text Box 5"/>
          <p:cNvSpPr txBox="1">
            <a:spLocks noChangeArrowheads="1"/>
          </p:cNvSpPr>
          <p:nvPr/>
        </p:nvSpPr>
        <p:spPr bwMode="auto">
          <a:xfrm>
            <a:off x="1187450" y="2565400"/>
            <a:ext cx="6840538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 altLang="ru-RU"/>
          </a:p>
        </p:txBody>
      </p:sp>
      <p:sp>
        <p:nvSpPr>
          <p:cNvPr id="97286" name="Text Box 6"/>
          <p:cNvSpPr txBox="1">
            <a:spLocks noChangeArrowheads="1"/>
          </p:cNvSpPr>
          <p:nvPr/>
        </p:nvSpPr>
        <p:spPr bwMode="auto">
          <a:xfrm>
            <a:off x="684213" y="2349500"/>
            <a:ext cx="7775575" cy="2530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altLang="ru-RU" sz="3200" b="1" i="1">
                <a:solidFill>
                  <a:srgbClr val="990000"/>
                </a:solidFill>
              </a:rPr>
              <a:t>Придумайте и решите</a:t>
            </a:r>
            <a:r>
              <a:rPr lang="ru-RU" altLang="ru-RU" sz="3200" b="1">
                <a:solidFill>
                  <a:srgbClr val="990000"/>
                </a:solidFill>
              </a:rPr>
              <a:t> </a:t>
            </a:r>
          </a:p>
          <a:p>
            <a:pPr algn="ctr">
              <a:spcBef>
                <a:spcPct val="50000"/>
              </a:spcBef>
            </a:pPr>
            <a:r>
              <a:rPr lang="ru-RU" altLang="ru-RU" sz="3200" b="1">
                <a:solidFill>
                  <a:srgbClr val="0033CC"/>
                </a:solidFill>
              </a:rPr>
              <a:t>10 примеров</a:t>
            </a:r>
            <a:r>
              <a:rPr lang="ru-RU" altLang="ru-RU" sz="3200" b="1">
                <a:solidFill>
                  <a:srgbClr val="990000"/>
                </a:solidFill>
              </a:rPr>
              <a:t> </a:t>
            </a:r>
          </a:p>
          <a:p>
            <a:pPr algn="ctr">
              <a:spcBef>
                <a:spcPct val="50000"/>
              </a:spcBef>
            </a:pPr>
            <a:r>
              <a:rPr lang="ru-RU" altLang="ru-RU" sz="3200" b="1" i="1">
                <a:solidFill>
                  <a:srgbClr val="990000"/>
                </a:solidFill>
              </a:rPr>
              <a:t>на сложение и вычитание целых чисел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72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72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728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972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2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972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7284" grpId="0" animBg="1"/>
      <p:bldP spid="9728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0" name="Text Box 38"/>
          <p:cNvSpPr txBox="1">
            <a:spLocks noChangeArrowheads="1"/>
          </p:cNvSpPr>
          <p:nvPr/>
        </p:nvSpPr>
        <p:spPr bwMode="auto">
          <a:xfrm>
            <a:off x="900113" y="2060575"/>
            <a:ext cx="7272337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endParaRPr lang="ru-RU" altLang="ru-RU"/>
          </a:p>
        </p:txBody>
      </p:sp>
      <p:sp>
        <p:nvSpPr>
          <p:cNvPr id="3112" name="WordArt 40"/>
          <p:cNvSpPr>
            <a:spLocks noChangeArrowheads="1" noChangeShapeType="1" noTextEdit="1"/>
          </p:cNvSpPr>
          <p:nvPr/>
        </p:nvSpPr>
        <p:spPr bwMode="auto">
          <a:xfrm>
            <a:off x="2411413" y="620713"/>
            <a:ext cx="4254500" cy="739775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Цели урока</a:t>
            </a:r>
          </a:p>
        </p:txBody>
      </p:sp>
      <p:sp>
        <p:nvSpPr>
          <p:cNvPr id="3113" name="Text Box 41"/>
          <p:cNvSpPr txBox="1">
            <a:spLocks noChangeArrowheads="1"/>
          </p:cNvSpPr>
          <p:nvPr/>
        </p:nvSpPr>
        <p:spPr bwMode="auto">
          <a:xfrm>
            <a:off x="755650" y="1870075"/>
            <a:ext cx="7993063" cy="4656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ru-RU" altLang="ru-RU" sz="2000" b="1">
                <a:solidFill>
                  <a:schemeClr val="accent2"/>
                </a:solidFill>
              </a:rPr>
              <a:t> </a:t>
            </a:r>
            <a:r>
              <a:rPr lang="ru-RU" altLang="ru-RU" sz="2400" b="1" i="1">
                <a:solidFill>
                  <a:srgbClr val="660066"/>
                </a:solidFill>
              </a:rPr>
              <a:t>добиться понимания и воспроизведения построения алгоритмов сложения и вычитания целых чисел</a:t>
            </a:r>
          </a:p>
          <a:p>
            <a:pPr>
              <a:spcBef>
                <a:spcPct val="50000"/>
              </a:spcBef>
              <a:buFontTx/>
              <a:buChar char="•"/>
            </a:pPr>
            <a:endParaRPr lang="ru-RU" altLang="ru-RU" sz="2400" b="1" i="1">
              <a:solidFill>
                <a:srgbClr val="660066"/>
              </a:solidFill>
            </a:endParaRPr>
          </a:p>
          <a:p>
            <a:pPr>
              <a:spcBef>
                <a:spcPct val="50000"/>
              </a:spcBef>
              <a:buFontTx/>
              <a:buChar char="•"/>
            </a:pPr>
            <a:r>
              <a:rPr lang="ru-RU" altLang="ru-RU" sz="2400" b="1" i="1">
                <a:solidFill>
                  <a:schemeClr val="tx2"/>
                </a:solidFill>
              </a:rPr>
              <a:t> </a:t>
            </a:r>
            <a:r>
              <a:rPr lang="ru-RU" altLang="ru-RU" sz="2400" b="1" i="1">
                <a:solidFill>
                  <a:schemeClr val="accent2"/>
                </a:solidFill>
              </a:rPr>
              <a:t>развитие математического мышления и логической речи учащихся</a:t>
            </a:r>
          </a:p>
          <a:p>
            <a:pPr>
              <a:spcBef>
                <a:spcPct val="50000"/>
              </a:spcBef>
              <a:buFontTx/>
              <a:buChar char="•"/>
            </a:pPr>
            <a:endParaRPr lang="ru-RU" altLang="ru-RU" sz="2400" b="1" i="1">
              <a:solidFill>
                <a:schemeClr val="accent2"/>
              </a:solidFill>
            </a:endParaRPr>
          </a:p>
          <a:p>
            <a:pPr>
              <a:spcBef>
                <a:spcPct val="50000"/>
              </a:spcBef>
              <a:buFontTx/>
              <a:buChar char="•"/>
            </a:pPr>
            <a:r>
              <a:rPr lang="ru-RU" altLang="ru-RU" sz="2400" b="1" i="1">
                <a:solidFill>
                  <a:schemeClr val="tx2"/>
                </a:solidFill>
              </a:rPr>
              <a:t> </a:t>
            </a:r>
            <a:r>
              <a:rPr lang="ru-RU" altLang="ru-RU" sz="2400" b="1" i="1">
                <a:solidFill>
                  <a:srgbClr val="660066"/>
                </a:solidFill>
              </a:rPr>
              <a:t>воспитание уважительного отношения к сверстникам</a:t>
            </a:r>
          </a:p>
          <a:p>
            <a:pPr>
              <a:spcBef>
                <a:spcPct val="50000"/>
              </a:spcBef>
              <a:buFontTx/>
              <a:buChar char="•"/>
            </a:pPr>
            <a:endParaRPr lang="ru-RU" altLang="ru-RU" sz="2400" b="1" i="1">
              <a:solidFill>
                <a:srgbClr val="660066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1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1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1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1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1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31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8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1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1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2" dur="1000"/>
                                        <p:tgtEl>
                                          <p:spTgt spid="31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4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1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1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8" dur="1000"/>
                                        <p:tgtEl>
                                          <p:spTgt spid="31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1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4" name="WordArt 4"/>
          <p:cNvSpPr>
            <a:spLocks noChangeArrowheads="1" noChangeShapeType="1" noTextEdit="1"/>
          </p:cNvSpPr>
          <p:nvPr/>
        </p:nvSpPr>
        <p:spPr bwMode="auto">
          <a:xfrm>
            <a:off x="2411413" y="692150"/>
            <a:ext cx="4176712" cy="576263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Разминка</a:t>
            </a:r>
          </a:p>
        </p:txBody>
      </p:sp>
      <p:sp>
        <p:nvSpPr>
          <p:cNvPr id="76805" name="Text Box 5"/>
          <p:cNvSpPr txBox="1">
            <a:spLocks noChangeArrowheads="1"/>
          </p:cNvSpPr>
          <p:nvPr/>
        </p:nvSpPr>
        <p:spPr bwMode="auto">
          <a:xfrm>
            <a:off x="215900" y="1614488"/>
            <a:ext cx="8820150" cy="5229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ru-RU" altLang="ru-RU" sz="2800" b="1" i="1">
                <a:solidFill>
                  <a:srgbClr val="00CC00"/>
                </a:solidFill>
              </a:rPr>
              <a:t>В Ы Ч И С Л И Т Е  </a:t>
            </a:r>
          </a:p>
          <a:p>
            <a:pPr algn="ctr">
              <a:spcBef>
                <a:spcPct val="50000"/>
              </a:spcBef>
            </a:pPr>
            <a:endParaRPr lang="ru-RU" altLang="ru-RU" sz="1400" b="1" i="1">
              <a:solidFill>
                <a:srgbClr val="00CC00"/>
              </a:solidFill>
            </a:endParaRPr>
          </a:p>
          <a:p>
            <a:pPr>
              <a:spcBef>
                <a:spcPct val="50000"/>
              </a:spcBef>
            </a:pPr>
            <a:r>
              <a:rPr lang="ru-RU" altLang="ru-RU" sz="3200" b="1"/>
              <a:t>  1)  </a:t>
            </a:r>
            <a:r>
              <a:rPr lang="ru-RU" altLang="ru-RU" sz="3200" b="1">
                <a:solidFill>
                  <a:srgbClr val="990000"/>
                </a:solidFill>
              </a:rPr>
              <a:t>37 – 53 =</a:t>
            </a:r>
            <a:r>
              <a:rPr lang="ru-RU" altLang="ru-RU" sz="3200" b="1"/>
              <a:t>                       </a:t>
            </a:r>
          </a:p>
          <a:p>
            <a:pPr>
              <a:spcBef>
                <a:spcPct val="50000"/>
              </a:spcBef>
            </a:pPr>
            <a:r>
              <a:rPr lang="ru-RU" altLang="ru-RU" sz="3200" b="1"/>
              <a:t>  2)  </a:t>
            </a:r>
            <a:r>
              <a:rPr lang="ru-RU" altLang="ru-RU" sz="3200" b="1">
                <a:solidFill>
                  <a:schemeClr val="hlink"/>
                </a:solidFill>
              </a:rPr>
              <a:t>37 – (– 53) =</a:t>
            </a:r>
          </a:p>
          <a:p>
            <a:pPr>
              <a:spcBef>
                <a:spcPct val="50000"/>
              </a:spcBef>
            </a:pPr>
            <a:r>
              <a:rPr lang="ru-RU" altLang="ru-RU" sz="3200" b="1"/>
              <a:t>  3)  </a:t>
            </a:r>
            <a:r>
              <a:rPr lang="ru-RU" altLang="ru-RU" sz="3200" b="1">
                <a:solidFill>
                  <a:srgbClr val="660066"/>
                </a:solidFill>
              </a:rPr>
              <a:t>– 37 + (–</a:t>
            </a:r>
            <a:r>
              <a:rPr lang="ru-RU" altLang="ru-RU"/>
              <a:t> </a:t>
            </a:r>
            <a:r>
              <a:rPr lang="ru-RU" altLang="ru-RU" sz="3200" b="1">
                <a:solidFill>
                  <a:srgbClr val="660066"/>
                </a:solidFill>
              </a:rPr>
              <a:t>53) =</a:t>
            </a:r>
          </a:p>
          <a:p>
            <a:pPr>
              <a:spcBef>
                <a:spcPct val="50000"/>
              </a:spcBef>
            </a:pPr>
            <a:r>
              <a:rPr lang="ru-RU" altLang="ru-RU" sz="3200" b="1"/>
              <a:t>  4)  </a:t>
            </a:r>
            <a:r>
              <a:rPr lang="ru-RU" altLang="ru-RU" sz="3200" b="1">
                <a:solidFill>
                  <a:srgbClr val="FF6600"/>
                </a:solidFill>
              </a:rPr>
              <a:t>–</a:t>
            </a:r>
            <a:r>
              <a:rPr lang="ru-RU" altLang="ru-RU">
                <a:solidFill>
                  <a:srgbClr val="FF6600"/>
                </a:solidFill>
              </a:rPr>
              <a:t> </a:t>
            </a:r>
            <a:r>
              <a:rPr lang="ru-RU" altLang="ru-RU" sz="3200" b="1">
                <a:solidFill>
                  <a:srgbClr val="FF6600"/>
                </a:solidFill>
              </a:rPr>
              <a:t>37 – (–53) =</a:t>
            </a:r>
            <a:r>
              <a:rPr lang="ru-RU" altLang="ru-RU" sz="3200" b="1"/>
              <a:t>               </a:t>
            </a:r>
          </a:p>
          <a:p>
            <a:pPr>
              <a:spcBef>
                <a:spcPct val="50000"/>
              </a:spcBef>
            </a:pPr>
            <a:r>
              <a:rPr lang="ru-RU" altLang="ru-RU" sz="3200" b="1"/>
              <a:t>  5)  </a:t>
            </a:r>
            <a:r>
              <a:rPr lang="ru-RU" altLang="ru-RU" sz="3200" b="1">
                <a:solidFill>
                  <a:schemeClr val="accent2"/>
                </a:solidFill>
              </a:rPr>
              <a:t>37 + (–</a:t>
            </a:r>
            <a:r>
              <a:rPr lang="ru-RU" altLang="ru-RU"/>
              <a:t> </a:t>
            </a:r>
            <a:r>
              <a:rPr lang="ru-RU" altLang="ru-RU" sz="3200" b="1">
                <a:solidFill>
                  <a:schemeClr val="accent2"/>
                </a:solidFill>
              </a:rPr>
              <a:t>53) =</a:t>
            </a:r>
          </a:p>
          <a:p>
            <a:pPr>
              <a:spcBef>
                <a:spcPct val="50000"/>
              </a:spcBef>
            </a:pPr>
            <a:endParaRPr lang="ru-RU" altLang="ru-RU" sz="3200" b="1">
              <a:solidFill>
                <a:schemeClr val="accent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68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68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7680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68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2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68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68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768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8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680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680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7680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4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680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7680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7680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30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2" dur="1000"/>
                                        <p:tgtEl>
                                          <p:spTgt spid="7680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34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6" dur="1000"/>
                                        <p:tgtEl>
                                          <p:spTgt spid="7680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 nodeType="afterGroup">
                            <p:stCondLst>
                              <p:cond delay="5500"/>
                            </p:stCondLst>
                            <p:childTnLst>
                              <p:par>
                                <p:cTn id="38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0" dur="1000"/>
                                        <p:tgtEl>
                                          <p:spTgt spid="7680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680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8" name="Rectangle 4"/>
          <p:cNvSpPr>
            <a:spLocks noChangeArrowheads="1"/>
          </p:cNvSpPr>
          <p:nvPr/>
        </p:nvSpPr>
        <p:spPr bwMode="auto">
          <a:xfrm>
            <a:off x="250825" y="3646488"/>
            <a:ext cx="1655763" cy="503237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88069" name="Text Box 5"/>
          <p:cNvSpPr txBox="1">
            <a:spLocks noChangeArrowheads="1"/>
          </p:cNvSpPr>
          <p:nvPr/>
        </p:nvSpPr>
        <p:spPr bwMode="auto">
          <a:xfrm>
            <a:off x="250825" y="3709988"/>
            <a:ext cx="16573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b="1"/>
              <a:t>– 114 – (–</a:t>
            </a:r>
            <a:r>
              <a:rPr lang="ru-RU" altLang="ru-RU"/>
              <a:t> </a:t>
            </a:r>
            <a:r>
              <a:rPr lang="ru-RU" altLang="ru-RU" b="1"/>
              <a:t>23)</a:t>
            </a:r>
          </a:p>
        </p:txBody>
      </p:sp>
      <p:sp>
        <p:nvSpPr>
          <p:cNvPr id="88070" name="Rectangle 6"/>
          <p:cNvSpPr>
            <a:spLocks noChangeArrowheads="1"/>
          </p:cNvSpPr>
          <p:nvPr/>
        </p:nvSpPr>
        <p:spPr bwMode="auto">
          <a:xfrm>
            <a:off x="1476375" y="2638425"/>
            <a:ext cx="1655763" cy="503238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88071" name="Rectangle 7"/>
          <p:cNvSpPr>
            <a:spLocks noChangeArrowheads="1"/>
          </p:cNvSpPr>
          <p:nvPr/>
        </p:nvSpPr>
        <p:spPr bwMode="auto">
          <a:xfrm>
            <a:off x="1476375" y="4510088"/>
            <a:ext cx="1655763" cy="503237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88072" name="Rectangle 8"/>
          <p:cNvSpPr>
            <a:spLocks noChangeArrowheads="1"/>
          </p:cNvSpPr>
          <p:nvPr/>
        </p:nvSpPr>
        <p:spPr bwMode="auto">
          <a:xfrm>
            <a:off x="2844800" y="5373688"/>
            <a:ext cx="1655763" cy="503237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88073" name="Rectangle 9"/>
          <p:cNvSpPr>
            <a:spLocks noChangeArrowheads="1"/>
          </p:cNvSpPr>
          <p:nvPr/>
        </p:nvSpPr>
        <p:spPr bwMode="auto">
          <a:xfrm>
            <a:off x="2844800" y="1701800"/>
            <a:ext cx="1655763" cy="503238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88074" name="Rectangle 10"/>
          <p:cNvSpPr>
            <a:spLocks noChangeArrowheads="1"/>
          </p:cNvSpPr>
          <p:nvPr/>
        </p:nvSpPr>
        <p:spPr bwMode="auto">
          <a:xfrm>
            <a:off x="4932363" y="5373688"/>
            <a:ext cx="1655762" cy="503237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88075" name="Rectangle 11"/>
          <p:cNvSpPr>
            <a:spLocks noChangeArrowheads="1"/>
          </p:cNvSpPr>
          <p:nvPr/>
        </p:nvSpPr>
        <p:spPr bwMode="auto">
          <a:xfrm>
            <a:off x="4859338" y="1700213"/>
            <a:ext cx="1655762" cy="503237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88076" name="Rectangle 12"/>
          <p:cNvSpPr>
            <a:spLocks noChangeArrowheads="1"/>
          </p:cNvSpPr>
          <p:nvPr/>
        </p:nvSpPr>
        <p:spPr bwMode="auto">
          <a:xfrm>
            <a:off x="6227763" y="4438650"/>
            <a:ext cx="1655762" cy="503238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88077" name="Rectangle 13"/>
          <p:cNvSpPr>
            <a:spLocks noChangeArrowheads="1"/>
          </p:cNvSpPr>
          <p:nvPr/>
        </p:nvSpPr>
        <p:spPr bwMode="auto">
          <a:xfrm>
            <a:off x="6156325" y="2638425"/>
            <a:ext cx="1655763" cy="503238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88078" name="Rectangle 14"/>
          <p:cNvSpPr>
            <a:spLocks noChangeArrowheads="1"/>
          </p:cNvSpPr>
          <p:nvPr/>
        </p:nvSpPr>
        <p:spPr bwMode="auto">
          <a:xfrm>
            <a:off x="7237413" y="3573463"/>
            <a:ext cx="1655762" cy="503237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88079" name="Text Box 15"/>
          <p:cNvSpPr txBox="1">
            <a:spLocks noChangeArrowheads="1"/>
          </p:cNvSpPr>
          <p:nvPr/>
        </p:nvSpPr>
        <p:spPr bwMode="auto">
          <a:xfrm>
            <a:off x="1619250" y="2708275"/>
            <a:ext cx="158432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altLang="ru-RU" b="1"/>
              <a:t>115 + (–</a:t>
            </a:r>
            <a:r>
              <a:rPr lang="ru-RU" altLang="ru-RU"/>
              <a:t> </a:t>
            </a:r>
            <a:r>
              <a:rPr lang="ru-RU" altLang="ru-RU" b="1"/>
              <a:t>47)</a:t>
            </a:r>
          </a:p>
        </p:txBody>
      </p:sp>
      <p:sp>
        <p:nvSpPr>
          <p:cNvPr id="88080" name="Text Box 16"/>
          <p:cNvSpPr txBox="1">
            <a:spLocks noChangeArrowheads="1"/>
          </p:cNvSpPr>
          <p:nvPr/>
        </p:nvSpPr>
        <p:spPr bwMode="auto">
          <a:xfrm>
            <a:off x="3059113" y="1766888"/>
            <a:ext cx="1655762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b="1"/>
              <a:t>30 – (–</a:t>
            </a:r>
            <a:r>
              <a:rPr lang="ru-RU" altLang="ru-RU"/>
              <a:t> </a:t>
            </a:r>
            <a:r>
              <a:rPr lang="ru-RU" altLang="ru-RU" b="1"/>
              <a:t>10)</a:t>
            </a:r>
          </a:p>
        </p:txBody>
      </p:sp>
      <p:sp>
        <p:nvSpPr>
          <p:cNvPr id="88081" name="Text Box 17"/>
          <p:cNvSpPr txBox="1">
            <a:spLocks noChangeArrowheads="1"/>
          </p:cNvSpPr>
          <p:nvPr/>
        </p:nvSpPr>
        <p:spPr bwMode="auto">
          <a:xfrm>
            <a:off x="5075238" y="1766888"/>
            <a:ext cx="158432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b="1"/>
              <a:t>22 + (–</a:t>
            </a:r>
            <a:r>
              <a:rPr lang="ru-RU" altLang="ru-RU"/>
              <a:t> </a:t>
            </a:r>
            <a:r>
              <a:rPr lang="ru-RU" altLang="ru-RU" b="1"/>
              <a:t>13)</a:t>
            </a:r>
          </a:p>
        </p:txBody>
      </p:sp>
      <p:sp>
        <p:nvSpPr>
          <p:cNvPr id="88082" name="Text Box 18"/>
          <p:cNvSpPr txBox="1">
            <a:spLocks noChangeArrowheads="1"/>
          </p:cNvSpPr>
          <p:nvPr/>
        </p:nvSpPr>
        <p:spPr bwMode="auto">
          <a:xfrm>
            <a:off x="6299200" y="2701925"/>
            <a:ext cx="136842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b="1"/>
              <a:t>– 114 + 23</a:t>
            </a:r>
          </a:p>
        </p:txBody>
      </p:sp>
      <p:sp>
        <p:nvSpPr>
          <p:cNvPr id="88083" name="Text Box 19"/>
          <p:cNvSpPr txBox="1">
            <a:spLocks noChangeArrowheads="1"/>
          </p:cNvSpPr>
          <p:nvPr/>
        </p:nvSpPr>
        <p:spPr bwMode="auto">
          <a:xfrm>
            <a:off x="7235825" y="3644900"/>
            <a:ext cx="17272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b="1"/>
              <a:t>– 15 + (–</a:t>
            </a:r>
            <a:r>
              <a:rPr lang="ru-RU" altLang="ru-RU"/>
              <a:t> </a:t>
            </a:r>
            <a:r>
              <a:rPr lang="ru-RU" altLang="ru-RU" b="1"/>
              <a:t>407)</a:t>
            </a:r>
          </a:p>
        </p:txBody>
      </p:sp>
      <p:sp>
        <p:nvSpPr>
          <p:cNvPr id="88084" name="Text Box 20"/>
          <p:cNvSpPr txBox="1">
            <a:spLocks noChangeArrowheads="1"/>
          </p:cNvSpPr>
          <p:nvPr/>
        </p:nvSpPr>
        <p:spPr bwMode="auto">
          <a:xfrm>
            <a:off x="3995738" y="3357563"/>
            <a:ext cx="20891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 altLang="ru-RU"/>
          </a:p>
        </p:txBody>
      </p:sp>
      <p:sp>
        <p:nvSpPr>
          <p:cNvPr id="88085" name="Text Box 21"/>
          <p:cNvSpPr txBox="1">
            <a:spLocks noChangeArrowheads="1"/>
          </p:cNvSpPr>
          <p:nvPr/>
        </p:nvSpPr>
        <p:spPr bwMode="auto">
          <a:xfrm>
            <a:off x="6588125" y="4502150"/>
            <a:ext cx="158432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b="1"/>
              <a:t>30 + 10</a:t>
            </a:r>
          </a:p>
        </p:txBody>
      </p:sp>
      <p:sp>
        <p:nvSpPr>
          <p:cNvPr id="88086" name="Text Box 22"/>
          <p:cNvSpPr txBox="1">
            <a:spLocks noChangeArrowheads="1"/>
          </p:cNvSpPr>
          <p:nvPr/>
        </p:nvSpPr>
        <p:spPr bwMode="auto">
          <a:xfrm>
            <a:off x="5076825" y="5438775"/>
            <a:ext cx="180022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b="1"/>
              <a:t>– 15 + 407</a:t>
            </a:r>
          </a:p>
        </p:txBody>
      </p:sp>
      <p:sp>
        <p:nvSpPr>
          <p:cNvPr id="88087" name="Text Box 23"/>
          <p:cNvSpPr txBox="1">
            <a:spLocks noChangeArrowheads="1"/>
          </p:cNvSpPr>
          <p:nvPr/>
        </p:nvSpPr>
        <p:spPr bwMode="auto">
          <a:xfrm>
            <a:off x="2987675" y="5438775"/>
            <a:ext cx="158432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b="1"/>
              <a:t>–</a:t>
            </a:r>
            <a:r>
              <a:rPr lang="ru-RU" altLang="ru-RU"/>
              <a:t> </a:t>
            </a:r>
            <a:r>
              <a:rPr lang="ru-RU" altLang="ru-RU" b="1"/>
              <a:t>15 – 407</a:t>
            </a:r>
          </a:p>
        </p:txBody>
      </p:sp>
      <p:sp>
        <p:nvSpPr>
          <p:cNvPr id="88088" name="Text Box 24"/>
          <p:cNvSpPr txBox="1">
            <a:spLocks noChangeArrowheads="1"/>
          </p:cNvSpPr>
          <p:nvPr/>
        </p:nvSpPr>
        <p:spPr bwMode="auto">
          <a:xfrm>
            <a:off x="1763713" y="4575175"/>
            <a:ext cx="180022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b="1"/>
              <a:t>22 – 13 </a:t>
            </a:r>
          </a:p>
        </p:txBody>
      </p:sp>
      <p:sp>
        <p:nvSpPr>
          <p:cNvPr id="88090" name="Line 26"/>
          <p:cNvSpPr>
            <a:spLocks noChangeShapeType="1"/>
          </p:cNvSpPr>
          <p:nvPr/>
        </p:nvSpPr>
        <p:spPr bwMode="auto">
          <a:xfrm flipV="1">
            <a:off x="2700338" y="2205038"/>
            <a:ext cx="2808287" cy="2303462"/>
          </a:xfrm>
          <a:prstGeom prst="line">
            <a:avLst/>
          </a:prstGeom>
          <a:noFill/>
          <a:ln w="9525">
            <a:solidFill>
              <a:srgbClr val="008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88091" name="Text Box 27"/>
          <p:cNvSpPr txBox="1">
            <a:spLocks noChangeArrowheads="1"/>
          </p:cNvSpPr>
          <p:nvPr/>
        </p:nvSpPr>
        <p:spPr bwMode="auto">
          <a:xfrm>
            <a:off x="971550" y="1052513"/>
            <a:ext cx="7850188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2600" b="1" i="1">
                <a:solidFill>
                  <a:srgbClr val="00CC00"/>
                </a:solidFill>
              </a:rPr>
              <a:t>Н А Й Д И Т Е    П А Р Ы    П О   О Б Р А З Ц У</a:t>
            </a:r>
          </a:p>
        </p:txBody>
      </p:sp>
      <p:sp>
        <p:nvSpPr>
          <p:cNvPr id="88092" name="WordArt 28"/>
          <p:cNvSpPr>
            <a:spLocks noChangeArrowheads="1" noChangeShapeType="1" noTextEdit="1"/>
          </p:cNvSpPr>
          <p:nvPr/>
        </p:nvSpPr>
        <p:spPr bwMode="auto">
          <a:xfrm>
            <a:off x="2411413" y="404813"/>
            <a:ext cx="4176712" cy="576262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Разминка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80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80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809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880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2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80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80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880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8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80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80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80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80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80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8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880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880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880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880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880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88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880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880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880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880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880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88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880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880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880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880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880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88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880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880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880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88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88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88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6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880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880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880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880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880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880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880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880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880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880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880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880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880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880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880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880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880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880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880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880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880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880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880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880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880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880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880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880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880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880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 nodeType="clickPar">
                      <p:stCondLst>
                        <p:cond delay="indefinite"/>
                      </p:stCondLst>
                      <p:childTnLst>
                        <p:par>
                          <p:cTn id="1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1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23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9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24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9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25" dur="2000"/>
                                        <p:tgtEl>
                                          <p:spTgt spid="880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8068" grpId="0" animBg="1"/>
      <p:bldP spid="88069" grpId="0"/>
      <p:bldP spid="88070" grpId="0" animBg="1"/>
      <p:bldP spid="88071" grpId="0" animBg="1"/>
      <p:bldP spid="88072" grpId="0" animBg="1"/>
      <p:bldP spid="88073" grpId="0" animBg="1"/>
      <p:bldP spid="88074" grpId="0" animBg="1"/>
      <p:bldP spid="88075" grpId="0" animBg="1"/>
      <p:bldP spid="88076" grpId="0" animBg="1"/>
      <p:bldP spid="88077" grpId="0" animBg="1"/>
      <p:bldP spid="88078" grpId="0" animBg="1"/>
      <p:bldP spid="88079" grpId="0"/>
      <p:bldP spid="88080" grpId="0"/>
      <p:bldP spid="88081" grpId="0"/>
      <p:bldP spid="88082" grpId="0"/>
      <p:bldP spid="88083" grpId="0"/>
      <p:bldP spid="88085" grpId="0"/>
      <p:bldP spid="88086" grpId="0"/>
      <p:bldP spid="88087" grpId="0"/>
      <p:bldP spid="88088" grpId="0"/>
      <p:bldP spid="88090" grpId="0" animBg="1"/>
      <p:bldP spid="88091" grpId="0"/>
      <p:bldP spid="8809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900" name="WordArt 4"/>
          <p:cNvSpPr>
            <a:spLocks noChangeArrowheads="1" noChangeShapeType="1" noTextEdit="1"/>
          </p:cNvSpPr>
          <p:nvPr/>
        </p:nvSpPr>
        <p:spPr bwMode="auto">
          <a:xfrm>
            <a:off x="2411413" y="790575"/>
            <a:ext cx="4235450" cy="766763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Сравните</a:t>
            </a:r>
          </a:p>
        </p:txBody>
      </p:sp>
      <p:sp>
        <p:nvSpPr>
          <p:cNvPr id="80901" name="Text Box 5"/>
          <p:cNvSpPr txBox="1">
            <a:spLocks noChangeArrowheads="1"/>
          </p:cNvSpPr>
          <p:nvPr/>
        </p:nvSpPr>
        <p:spPr bwMode="auto">
          <a:xfrm>
            <a:off x="1835150" y="2260600"/>
            <a:ext cx="6481763" cy="3113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3200"/>
              <a:t>     </a:t>
            </a:r>
            <a:r>
              <a:rPr lang="ru-RU" altLang="ru-RU" sz="3600" b="1">
                <a:solidFill>
                  <a:srgbClr val="A50021"/>
                </a:solidFill>
              </a:rPr>
              <a:t>–</a:t>
            </a:r>
            <a:r>
              <a:rPr lang="ru-RU" altLang="ru-RU" sz="3200">
                <a:solidFill>
                  <a:srgbClr val="A50021"/>
                </a:solidFill>
              </a:rPr>
              <a:t> </a:t>
            </a:r>
            <a:r>
              <a:rPr lang="ru-RU" altLang="ru-RU" sz="3600" b="1">
                <a:solidFill>
                  <a:srgbClr val="A50021"/>
                </a:solidFill>
              </a:rPr>
              <a:t>56 + 18    *    – 38</a:t>
            </a:r>
          </a:p>
          <a:p>
            <a:pPr>
              <a:spcBef>
                <a:spcPct val="50000"/>
              </a:spcBef>
            </a:pPr>
            <a:r>
              <a:rPr lang="ru-RU" altLang="ru-RU" sz="3600" b="1"/>
              <a:t>  </a:t>
            </a:r>
            <a:r>
              <a:rPr lang="ru-RU" altLang="ru-RU" sz="3600" b="1">
                <a:solidFill>
                  <a:schemeClr val="accent2"/>
                </a:solidFill>
              </a:rPr>
              <a:t>56 + (–</a:t>
            </a:r>
            <a:r>
              <a:rPr lang="ru-RU" altLang="ru-RU"/>
              <a:t> </a:t>
            </a:r>
            <a:r>
              <a:rPr lang="ru-RU" altLang="ru-RU" sz="3600" b="1">
                <a:solidFill>
                  <a:schemeClr val="accent2"/>
                </a:solidFill>
              </a:rPr>
              <a:t>18)    *    – </a:t>
            </a:r>
            <a:r>
              <a:rPr lang="ru-RU" altLang="ru-RU"/>
              <a:t> </a:t>
            </a:r>
            <a:r>
              <a:rPr lang="ru-RU" altLang="ru-RU" sz="3600" b="1">
                <a:solidFill>
                  <a:schemeClr val="accent2"/>
                </a:solidFill>
              </a:rPr>
              <a:t>38</a:t>
            </a:r>
          </a:p>
          <a:p>
            <a:pPr>
              <a:spcBef>
                <a:spcPct val="50000"/>
              </a:spcBef>
            </a:pPr>
            <a:r>
              <a:rPr lang="ru-RU" altLang="ru-RU" sz="3600" b="1">
                <a:solidFill>
                  <a:srgbClr val="660066"/>
                </a:solidFill>
              </a:rPr>
              <a:t>    –</a:t>
            </a:r>
            <a:r>
              <a:rPr lang="ru-RU" altLang="ru-RU"/>
              <a:t> </a:t>
            </a:r>
            <a:r>
              <a:rPr lang="ru-RU" altLang="ru-RU" sz="3600" b="1">
                <a:solidFill>
                  <a:srgbClr val="660066"/>
                </a:solidFill>
              </a:rPr>
              <a:t>56 – 18     *    –</a:t>
            </a:r>
            <a:r>
              <a:rPr lang="ru-RU" altLang="ru-RU" sz="3600">
                <a:solidFill>
                  <a:srgbClr val="660066"/>
                </a:solidFill>
              </a:rPr>
              <a:t> </a:t>
            </a:r>
            <a:r>
              <a:rPr lang="ru-RU" altLang="ru-RU" sz="3600" b="1">
                <a:solidFill>
                  <a:srgbClr val="660066"/>
                </a:solidFill>
              </a:rPr>
              <a:t>38</a:t>
            </a:r>
          </a:p>
          <a:p>
            <a:pPr>
              <a:spcBef>
                <a:spcPct val="50000"/>
              </a:spcBef>
            </a:pPr>
            <a:r>
              <a:rPr lang="ru-RU" altLang="ru-RU" sz="3600" b="1">
                <a:solidFill>
                  <a:srgbClr val="009900"/>
                </a:solidFill>
              </a:rPr>
              <a:t>–</a:t>
            </a:r>
            <a:r>
              <a:rPr lang="ru-RU" altLang="ru-RU"/>
              <a:t> </a:t>
            </a:r>
            <a:r>
              <a:rPr lang="ru-RU" altLang="ru-RU" sz="3600" b="1">
                <a:solidFill>
                  <a:srgbClr val="009900"/>
                </a:solidFill>
              </a:rPr>
              <a:t>56 – (–</a:t>
            </a:r>
            <a:r>
              <a:rPr lang="ru-RU" altLang="ru-RU"/>
              <a:t> </a:t>
            </a:r>
            <a:r>
              <a:rPr lang="ru-RU" altLang="ru-RU" sz="3600" b="1">
                <a:solidFill>
                  <a:srgbClr val="009900"/>
                </a:solidFill>
              </a:rPr>
              <a:t>18)    *    –</a:t>
            </a:r>
            <a:r>
              <a:rPr lang="ru-RU" altLang="ru-RU"/>
              <a:t> </a:t>
            </a:r>
            <a:r>
              <a:rPr lang="ru-RU" altLang="ru-RU" sz="3600" b="1">
                <a:solidFill>
                  <a:srgbClr val="009900"/>
                </a:solidFill>
              </a:rPr>
              <a:t>38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09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09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090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809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4" dur="1000"/>
                                        <p:tgtEl>
                                          <p:spTgt spid="809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6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0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8" dur="1000"/>
                                        <p:tgtEl>
                                          <p:spTgt spid="8090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0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0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2" dur="1000"/>
                                        <p:tgtEl>
                                          <p:spTgt spid="8090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24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0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6" dur="1000"/>
                                        <p:tgtEl>
                                          <p:spTgt spid="8090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090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18" name="WordArt 2"/>
          <p:cNvSpPr>
            <a:spLocks noChangeArrowheads="1" noChangeShapeType="1" noTextEdit="1"/>
          </p:cNvSpPr>
          <p:nvPr/>
        </p:nvSpPr>
        <p:spPr bwMode="auto">
          <a:xfrm>
            <a:off x="1189038" y="549275"/>
            <a:ext cx="6696075" cy="792163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Работаем в парах</a:t>
            </a:r>
          </a:p>
        </p:txBody>
      </p:sp>
      <p:sp>
        <p:nvSpPr>
          <p:cNvPr id="137219" name="Text Box 3"/>
          <p:cNvSpPr txBox="1">
            <a:spLocks noChangeArrowheads="1"/>
          </p:cNvSpPr>
          <p:nvPr/>
        </p:nvSpPr>
        <p:spPr bwMode="auto">
          <a:xfrm>
            <a:off x="755650" y="1844675"/>
            <a:ext cx="7704138" cy="5419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2800" b="1"/>
              <a:t>       </a:t>
            </a:r>
            <a:r>
              <a:rPr lang="ru-RU" altLang="ru-RU" sz="2400" b="1"/>
              <a:t>Из данных чисел выберите любые два  </a:t>
            </a:r>
          </a:p>
          <a:p>
            <a:pPr>
              <a:spcBef>
                <a:spcPct val="50000"/>
              </a:spcBef>
            </a:pPr>
            <a:r>
              <a:rPr lang="ru-RU" altLang="ru-RU" sz="2800" b="1"/>
              <a:t>        </a:t>
            </a:r>
            <a:r>
              <a:rPr lang="ru-RU" altLang="ru-RU" sz="2800" b="1">
                <a:solidFill>
                  <a:schemeClr val="accent2"/>
                </a:solidFill>
              </a:rPr>
              <a:t>– 27 и 14</a:t>
            </a:r>
            <a:r>
              <a:rPr lang="ru-RU" altLang="ru-RU" sz="2800" b="1"/>
              <a:t>;     </a:t>
            </a:r>
            <a:r>
              <a:rPr lang="ru-RU" altLang="ru-RU" sz="2800" b="1">
                <a:solidFill>
                  <a:srgbClr val="009900"/>
                </a:solidFill>
              </a:rPr>
              <a:t>– 7 и – 15</a:t>
            </a:r>
            <a:r>
              <a:rPr lang="ru-RU" altLang="ru-RU" sz="2800" b="1"/>
              <a:t>;     </a:t>
            </a:r>
            <a:r>
              <a:rPr lang="ru-RU" altLang="ru-RU" sz="2800" b="1">
                <a:solidFill>
                  <a:srgbClr val="800080"/>
                </a:solidFill>
              </a:rPr>
              <a:t>19 и – 8</a:t>
            </a:r>
          </a:p>
          <a:p>
            <a:pPr>
              <a:spcBef>
                <a:spcPct val="50000"/>
              </a:spcBef>
            </a:pPr>
            <a:r>
              <a:rPr lang="ru-RU" altLang="ru-RU" sz="2600" b="1"/>
              <a:t>и с соседом по парте выполните задания:</a:t>
            </a:r>
          </a:p>
          <a:p>
            <a:pPr>
              <a:spcBef>
                <a:spcPct val="50000"/>
              </a:spcBef>
            </a:pPr>
            <a:r>
              <a:rPr lang="ru-RU" altLang="ru-RU" sz="2600" b="1"/>
              <a:t>                Сравните  эти числа</a:t>
            </a:r>
          </a:p>
          <a:p>
            <a:pPr>
              <a:spcBef>
                <a:spcPct val="50000"/>
              </a:spcBef>
            </a:pPr>
            <a:r>
              <a:rPr lang="ru-RU" altLang="ru-RU" sz="2600" b="1"/>
              <a:t>                Найдите сумму</a:t>
            </a:r>
          </a:p>
          <a:p>
            <a:pPr>
              <a:spcBef>
                <a:spcPct val="50000"/>
              </a:spcBef>
            </a:pPr>
            <a:r>
              <a:rPr lang="ru-RU" altLang="ru-RU" sz="2600" b="1"/>
              <a:t>                Найдите разность</a:t>
            </a:r>
          </a:p>
          <a:p>
            <a:pPr>
              <a:spcBef>
                <a:spcPct val="50000"/>
              </a:spcBef>
            </a:pPr>
            <a:r>
              <a:rPr lang="ru-RU" altLang="ru-RU" sz="2600" b="1"/>
              <a:t>                Найдите сумму модулей этих чисел</a:t>
            </a:r>
          </a:p>
          <a:p>
            <a:pPr>
              <a:spcBef>
                <a:spcPct val="50000"/>
              </a:spcBef>
            </a:pPr>
            <a:endParaRPr lang="ru-RU" altLang="ru-RU" sz="2800" b="1"/>
          </a:p>
          <a:p>
            <a:pPr>
              <a:spcBef>
                <a:spcPct val="50000"/>
              </a:spcBef>
            </a:pPr>
            <a:endParaRPr lang="ru-RU" altLang="ru-RU" sz="2800" b="1"/>
          </a:p>
        </p:txBody>
      </p:sp>
      <p:sp>
        <p:nvSpPr>
          <p:cNvPr id="137220" name="AutoShape 4"/>
          <p:cNvSpPr>
            <a:spLocks noChangeArrowheads="1"/>
          </p:cNvSpPr>
          <p:nvPr/>
        </p:nvSpPr>
        <p:spPr bwMode="auto">
          <a:xfrm>
            <a:off x="1692275" y="3789363"/>
            <a:ext cx="358775" cy="358775"/>
          </a:xfrm>
          <a:prstGeom prst="smileyFace">
            <a:avLst>
              <a:gd name="adj" fmla="val 4653"/>
            </a:avLst>
          </a:prstGeom>
          <a:solidFill>
            <a:srgbClr val="FFFF66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37221" name="AutoShape 5"/>
          <p:cNvSpPr>
            <a:spLocks noChangeArrowheads="1"/>
          </p:cNvSpPr>
          <p:nvPr/>
        </p:nvSpPr>
        <p:spPr bwMode="auto">
          <a:xfrm>
            <a:off x="1692275" y="4365625"/>
            <a:ext cx="358775" cy="358775"/>
          </a:xfrm>
          <a:prstGeom prst="smileyFace">
            <a:avLst>
              <a:gd name="adj" fmla="val 4653"/>
            </a:avLst>
          </a:prstGeom>
          <a:solidFill>
            <a:srgbClr val="FFFF66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37222" name="AutoShape 6"/>
          <p:cNvSpPr>
            <a:spLocks noChangeArrowheads="1"/>
          </p:cNvSpPr>
          <p:nvPr/>
        </p:nvSpPr>
        <p:spPr bwMode="auto">
          <a:xfrm>
            <a:off x="1692275" y="4941888"/>
            <a:ext cx="358775" cy="358775"/>
          </a:xfrm>
          <a:prstGeom prst="smileyFace">
            <a:avLst>
              <a:gd name="adj" fmla="val 4653"/>
            </a:avLst>
          </a:prstGeom>
          <a:solidFill>
            <a:srgbClr val="FFFF66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37223" name="AutoShape 7"/>
          <p:cNvSpPr>
            <a:spLocks noChangeArrowheads="1"/>
          </p:cNvSpPr>
          <p:nvPr/>
        </p:nvSpPr>
        <p:spPr bwMode="auto">
          <a:xfrm>
            <a:off x="1692275" y="5589588"/>
            <a:ext cx="358775" cy="358775"/>
          </a:xfrm>
          <a:prstGeom prst="smileyFace">
            <a:avLst>
              <a:gd name="adj" fmla="val 4653"/>
            </a:avLst>
          </a:prstGeom>
          <a:solidFill>
            <a:srgbClr val="FFFF66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372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72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72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37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37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37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137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8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37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37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37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37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7" dur="1000"/>
                                        <p:tgtEl>
                                          <p:spTgt spid="137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2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372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372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37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3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37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37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9" dur="1000"/>
                                        <p:tgtEl>
                                          <p:spTgt spid="137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4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372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372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37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47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37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37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1" dur="1000"/>
                                        <p:tgtEl>
                                          <p:spTgt spid="137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5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372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372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137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 nodeType="afterGroup">
                            <p:stCondLst>
                              <p:cond delay="9000"/>
                            </p:stCondLst>
                            <p:childTnLst>
                              <p:par>
                                <p:cTn id="59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372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372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3" dur="1000"/>
                                        <p:tgtEl>
                                          <p:spTgt spid="1372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 nodeType="afterGroup">
                            <p:stCondLst>
                              <p:cond delay="10000"/>
                            </p:stCondLst>
                            <p:childTnLst>
                              <p:par>
                                <p:cTn id="6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1372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372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137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 nodeType="afterGroup">
                            <p:stCondLst>
                              <p:cond delay="11000"/>
                            </p:stCondLst>
                            <p:childTnLst>
                              <p:par>
                                <p:cTn id="71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372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372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5" dur="1000"/>
                                        <p:tgtEl>
                                          <p:spTgt spid="1372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7218" grpId="0" animBg="1"/>
      <p:bldP spid="137220" grpId="0" animBg="1"/>
      <p:bldP spid="137221" grpId="0" animBg="1"/>
      <p:bldP spid="137222" grpId="0" animBg="1"/>
      <p:bldP spid="13722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WordArt 2"/>
          <p:cNvSpPr>
            <a:spLocks noChangeArrowheads="1" noChangeShapeType="1" noTextEdit="1"/>
          </p:cNvSpPr>
          <p:nvPr/>
        </p:nvSpPr>
        <p:spPr bwMode="auto">
          <a:xfrm>
            <a:off x="2124075" y="620713"/>
            <a:ext cx="4878388" cy="792162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Проверяем</a:t>
            </a:r>
          </a:p>
        </p:txBody>
      </p:sp>
      <p:sp>
        <p:nvSpPr>
          <p:cNvPr id="139267" name="Text Box 3"/>
          <p:cNvSpPr txBox="1">
            <a:spLocks noChangeArrowheads="1"/>
          </p:cNvSpPr>
          <p:nvPr/>
        </p:nvSpPr>
        <p:spPr bwMode="auto">
          <a:xfrm>
            <a:off x="36513" y="2143125"/>
            <a:ext cx="9144000" cy="2365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3200">
                <a:solidFill>
                  <a:schemeClr val="accent2"/>
                </a:solidFill>
              </a:rPr>
              <a:t>  -</a:t>
            </a:r>
            <a:r>
              <a:rPr lang="en-US" altLang="ru-RU" sz="3200"/>
              <a:t> </a:t>
            </a:r>
            <a:r>
              <a:rPr lang="ru-RU" altLang="ru-RU" sz="2600" b="1">
                <a:solidFill>
                  <a:schemeClr val="accent2"/>
                </a:solidFill>
              </a:rPr>
              <a:t>27 </a:t>
            </a:r>
            <a:r>
              <a:rPr lang="en-US" altLang="ru-RU" sz="2600" b="1">
                <a:solidFill>
                  <a:schemeClr val="accent2"/>
                </a:solidFill>
              </a:rPr>
              <a:t>&lt; 1</a:t>
            </a:r>
            <a:r>
              <a:rPr lang="ru-RU" altLang="ru-RU" sz="2600" b="1">
                <a:solidFill>
                  <a:schemeClr val="accent2"/>
                </a:solidFill>
              </a:rPr>
              <a:t>4</a:t>
            </a:r>
            <a:r>
              <a:rPr lang="en-US" altLang="ru-RU" sz="2600" b="1"/>
              <a:t>               </a:t>
            </a:r>
            <a:r>
              <a:rPr lang="ru-RU" altLang="ru-RU" sz="2600" b="1"/>
              <a:t>   </a:t>
            </a:r>
            <a:r>
              <a:rPr lang="en-US" altLang="ru-RU" sz="2600" b="1"/>
              <a:t>   </a:t>
            </a:r>
            <a:r>
              <a:rPr lang="en-US" altLang="ru-RU" sz="2600" b="1">
                <a:solidFill>
                  <a:srgbClr val="009900"/>
                </a:solidFill>
              </a:rPr>
              <a:t>- </a:t>
            </a:r>
            <a:r>
              <a:rPr lang="ru-RU" altLang="ru-RU" sz="2600" b="1">
                <a:solidFill>
                  <a:srgbClr val="009900"/>
                </a:solidFill>
              </a:rPr>
              <a:t>7</a:t>
            </a:r>
            <a:r>
              <a:rPr lang="en-US" altLang="ru-RU" sz="2600" b="1">
                <a:solidFill>
                  <a:srgbClr val="009900"/>
                </a:solidFill>
              </a:rPr>
              <a:t> &gt; - 1</a:t>
            </a:r>
            <a:r>
              <a:rPr lang="ru-RU" altLang="ru-RU" sz="2600" b="1">
                <a:solidFill>
                  <a:srgbClr val="009900"/>
                </a:solidFill>
              </a:rPr>
              <a:t>5</a:t>
            </a:r>
            <a:r>
              <a:rPr lang="en-US" altLang="ru-RU" sz="2600" b="1"/>
              <a:t>                  </a:t>
            </a:r>
            <a:r>
              <a:rPr lang="ru-RU" altLang="ru-RU" sz="2600" b="1"/>
              <a:t> </a:t>
            </a:r>
            <a:r>
              <a:rPr lang="en-US" altLang="ru-RU" sz="2600" b="1"/>
              <a:t>  </a:t>
            </a:r>
            <a:r>
              <a:rPr lang="en-US" altLang="ru-RU" sz="2600" b="1">
                <a:solidFill>
                  <a:srgbClr val="800080"/>
                </a:solidFill>
              </a:rPr>
              <a:t>1</a:t>
            </a:r>
            <a:r>
              <a:rPr lang="ru-RU" altLang="ru-RU" sz="2600" b="1">
                <a:solidFill>
                  <a:srgbClr val="800080"/>
                </a:solidFill>
              </a:rPr>
              <a:t>9</a:t>
            </a:r>
            <a:r>
              <a:rPr lang="en-US" altLang="ru-RU" sz="2600" b="1">
                <a:solidFill>
                  <a:srgbClr val="800080"/>
                </a:solidFill>
              </a:rPr>
              <a:t> &gt; - </a:t>
            </a:r>
            <a:r>
              <a:rPr lang="ru-RU" altLang="ru-RU" sz="2600" b="1">
                <a:solidFill>
                  <a:srgbClr val="800080"/>
                </a:solidFill>
              </a:rPr>
              <a:t>8</a:t>
            </a:r>
            <a:endParaRPr lang="en-US" altLang="ru-RU" sz="2600" b="1">
              <a:solidFill>
                <a:srgbClr val="800080"/>
              </a:solidFill>
            </a:endParaRPr>
          </a:p>
          <a:p>
            <a:pPr>
              <a:spcBef>
                <a:spcPct val="50000"/>
              </a:spcBef>
            </a:pPr>
            <a:r>
              <a:rPr lang="ru-RU" altLang="ru-RU" sz="2600" b="1">
                <a:solidFill>
                  <a:schemeClr val="accent2"/>
                </a:solidFill>
              </a:rPr>
              <a:t>  - </a:t>
            </a:r>
            <a:r>
              <a:rPr lang="en-US" altLang="ru-RU" sz="2600" b="1">
                <a:solidFill>
                  <a:schemeClr val="accent2"/>
                </a:solidFill>
              </a:rPr>
              <a:t>2</a:t>
            </a:r>
            <a:r>
              <a:rPr lang="ru-RU" altLang="ru-RU" sz="2600" b="1">
                <a:solidFill>
                  <a:schemeClr val="accent2"/>
                </a:solidFill>
              </a:rPr>
              <a:t>7</a:t>
            </a:r>
            <a:r>
              <a:rPr lang="en-US" altLang="ru-RU" sz="2600" b="1">
                <a:solidFill>
                  <a:schemeClr val="accent2"/>
                </a:solidFill>
              </a:rPr>
              <a:t> + 1</a:t>
            </a:r>
            <a:r>
              <a:rPr lang="ru-RU" altLang="ru-RU" sz="2600" b="1">
                <a:solidFill>
                  <a:schemeClr val="accent2"/>
                </a:solidFill>
              </a:rPr>
              <a:t>4</a:t>
            </a:r>
            <a:r>
              <a:rPr lang="en-US" altLang="ru-RU" sz="2600" b="1">
                <a:solidFill>
                  <a:schemeClr val="accent2"/>
                </a:solidFill>
              </a:rPr>
              <a:t> = - 1</a:t>
            </a:r>
            <a:r>
              <a:rPr lang="ru-RU" altLang="ru-RU" sz="2600" b="1">
                <a:solidFill>
                  <a:schemeClr val="accent2"/>
                </a:solidFill>
              </a:rPr>
              <a:t>3</a:t>
            </a:r>
            <a:r>
              <a:rPr lang="en-US" altLang="ru-RU" sz="2600" b="1"/>
              <a:t>     </a:t>
            </a:r>
            <a:r>
              <a:rPr lang="ru-RU" altLang="ru-RU" sz="2600" b="1"/>
              <a:t> </a:t>
            </a:r>
            <a:r>
              <a:rPr lang="en-US" altLang="ru-RU" sz="2600" b="1"/>
              <a:t> </a:t>
            </a:r>
            <a:r>
              <a:rPr lang="ru-RU" altLang="ru-RU" sz="2600" b="1"/>
              <a:t>  </a:t>
            </a:r>
            <a:r>
              <a:rPr lang="en-US" altLang="ru-RU" sz="2600" b="1"/>
              <a:t>  </a:t>
            </a:r>
            <a:r>
              <a:rPr lang="en-US" altLang="ru-RU" sz="2600" b="1">
                <a:solidFill>
                  <a:srgbClr val="009900"/>
                </a:solidFill>
              </a:rPr>
              <a:t>- </a:t>
            </a:r>
            <a:r>
              <a:rPr lang="ru-RU" altLang="ru-RU" sz="2600" b="1">
                <a:solidFill>
                  <a:srgbClr val="009900"/>
                </a:solidFill>
              </a:rPr>
              <a:t>7</a:t>
            </a:r>
            <a:r>
              <a:rPr lang="en-US" altLang="ru-RU" sz="2600" b="1">
                <a:solidFill>
                  <a:srgbClr val="009900"/>
                </a:solidFill>
              </a:rPr>
              <a:t> + (- 1</a:t>
            </a:r>
            <a:r>
              <a:rPr lang="ru-RU" altLang="ru-RU" sz="2600" b="1">
                <a:solidFill>
                  <a:srgbClr val="009900"/>
                </a:solidFill>
              </a:rPr>
              <a:t>5</a:t>
            </a:r>
            <a:r>
              <a:rPr lang="en-US" altLang="ru-RU" sz="2600" b="1">
                <a:solidFill>
                  <a:srgbClr val="009900"/>
                </a:solidFill>
              </a:rPr>
              <a:t>) = - </a:t>
            </a:r>
            <a:r>
              <a:rPr lang="ru-RU" altLang="ru-RU" sz="2600" b="1">
                <a:solidFill>
                  <a:srgbClr val="009900"/>
                </a:solidFill>
              </a:rPr>
              <a:t>22</a:t>
            </a:r>
            <a:r>
              <a:rPr lang="en-US" altLang="ru-RU" sz="2600" b="1"/>
              <a:t>     </a:t>
            </a:r>
            <a:r>
              <a:rPr lang="ru-RU" altLang="ru-RU" sz="2600" b="1"/>
              <a:t> </a:t>
            </a:r>
            <a:r>
              <a:rPr lang="en-US" altLang="ru-RU" sz="2600" b="1"/>
              <a:t>   </a:t>
            </a:r>
            <a:r>
              <a:rPr lang="en-US" altLang="ru-RU" sz="2600" b="1">
                <a:solidFill>
                  <a:srgbClr val="800080"/>
                </a:solidFill>
              </a:rPr>
              <a:t>1</a:t>
            </a:r>
            <a:r>
              <a:rPr lang="ru-RU" altLang="ru-RU" sz="2600" b="1">
                <a:solidFill>
                  <a:srgbClr val="800080"/>
                </a:solidFill>
              </a:rPr>
              <a:t>9</a:t>
            </a:r>
            <a:r>
              <a:rPr lang="en-US" altLang="ru-RU" sz="2600" b="1">
                <a:solidFill>
                  <a:srgbClr val="800080"/>
                </a:solidFill>
              </a:rPr>
              <a:t> + (- </a:t>
            </a:r>
            <a:r>
              <a:rPr lang="ru-RU" altLang="ru-RU" sz="2600" b="1">
                <a:solidFill>
                  <a:srgbClr val="800080"/>
                </a:solidFill>
              </a:rPr>
              <a:t>8</a:t>
            </a:r>
            <a:r>
              <a:rPr lang="en-US" altLang="ru-RU" sz="2600" b="1">
                <a:solidFill>
                  <a:srgbClr val="800080"/>
                </a:solidFill>
              </a:rPr>
              <a:t>) = 11</a:t>
            </a:r>
          </a:p>
          <a:p>
            <a:pPr>
              <a:spcBef>
                <a:spcPct val="50000"/>
              </a:spcBef>
            </a:pPr>
            <a:r>
              <a:rPr lang="ru-RU" altLang="ru-RU" sz="2600" b="1">
                <a:solidFill>
                  <a:schemeClr val="accent2"/>
                </a:solidFill>
              </a:rPr>
              <a:t>  -</a:t>
            </a:r>
            <a:r>
              <a:rPr lang="en-US" altLang="ru-RU" sz="2600" b="1">
                <a:solidFill>
                  <a:schemeClr val="accent2"/>
                </a:solidFill>
              </a:rPr>
              <a:t> 2</a:t>
            </a:r>
            <a:r>
              <a:rPr lang="ru-RU" altLang="ru-RU" sz="2600" b="1">
                <a:solidFill>
                  <a:schemeClr val="accent2"/>
                </a:solidFill>
              </a:rPr>
              <a:t>7</a:t>
            </a:r>
            <a:r>
              <a:rPr lang="en-US" altLang="ru-RU" sz="2600" b="1">
                <a:solidFill>
                  <a:schemeClr val="accent2"/>
                </a:solidFill>
              </a:rPr>
              <a:t> – 1</a:t>
            </a:r>
            <a:r>
              <a:rPr lang="ru-RU" altLang="ru-RU" sz="2600" b="1">
                <a:solidFill>
                  <a:schemeClr val="accent2"/>
                </a:solidFill>
              </a:rPr>
              <a:t>4</a:t>
            </a:r>
            <a:r>
              <a:rPr lang="en-US" altLang="ru-RU" sz="2600" b="1">
                <a:solidFill>
                  <a:schemeClr val="accent2"/>
                </a:solidFill>
              </a:rPr>
              <a:t> = - </a:t>
            </a:r>
            <a:r>
              <a:rPr lang="ru-RU" altLang="ru-RU" sz="2600" b="1">
                <a:solidFill>
                  <a:schemeClr val="accent2"/>
                </a:solidFill>
              </a:rPr>
              <a:t>41</a:t>
            </a:r>
            <a:r>
              <a:rPr lang="en-US" altLang="ru-RU" sz="2600" b="1"/>
              <a:t>      </a:t>
            </a:r>
            <a:r>
              <a:rPr lang="ru-RU" altLang="ru-RU" sz="2600" b="1"/>
              <a:t>  </a:t>
            </a:r>
            <a:r>
              <a:rPr lang="en-US" altLang="ru-RU" sz="2600" b="1"/>
              <a:t> </a:t>
            </a:r>
            <a:r>
              <a:rPr lang="ru-RU" altLang="ru-RU" sz="2600" b="1"/>
              <a:t> </a:t>
            </a:r>
            <a:r>
              <a:rPr lang="en-US" altLang="ru-RU" sz="2600" b="1"/>
              <a:t> </a:t>
            </a:r>
            <a:r>
              <a:rPr lang="en-US" altLang="ru-RU" sz="2600" b="1">
                <a:solidFill>
                  <a:srgbClr val="009900"/>
                </a:solidFill>
              </a:rPr>
              <a:t>- </a:t>
            </a:r>
            <a:r>
              <a:rPr lang="ru-RU" altLang="ru-RU" sz="2600" b="1">
                <a:solidFill>
                  <a:srgbClr val="009900"/>
                </a:solidFill>
              </a:rPr>
              <a:t>7</a:t>
            </a:r>
            <a:r>
              <a:rPr lang="en-US" altLang="ru-RU" sz="2600" b="1">
                <a:solidFill>
                  <a:srgbClr val="009900"/>
                </a:solidFill>
              </a:rPr>
              <a:t> – (- 1</a:t>
            </a:r>
            <a:r>
              <a:rPr lang="ru-RU" altLang="ru-RU" sz="2600" b="1">
                <a:solidFill>
                  <a:srgbClr val="009900"/>
                </a:solidFill>
              </a:rPr>
              <a:t>5</a:t>
            </a:r>
            <a:r>
              <a:rPr lang="en-US" altLang="ru-RU" sz="2600" b="1">
                <a:solidFill>
                  <a:srgbClr val="009900"/>
                </a:solidFill>
              </a:rPr>
              <a:t>) = </a:t>
            </a:r>
            <a:r>
              <a:rPr lang="ru-RU" altLang="ru-RU" sz="2600" b="1">
                <a:solidFill>
                  <a:srgbClr val="009900"/>
                </a:solidFill>
              </a:rPr>
              <a:t>8</a:t>
            </a:r>
            <a:r>
              <a:rPr lang="en-US" altLang="ru-RU" sz="2600" b="1"/>
              <a:t>           </a:t>
            </a:r>
            <a:r>
              <a:rPr lang="ru-RU" altLang="ru-RU" sz="2600" b="1"/>
              <a:t> </a:t>
            </a:r>
            <a:r>
              <a:rPr lang="en-US" altLang="ru-RU" sz="2600" b="1"/>
              <a:t> </a:t>
            </a:r>
            <a:r>
              <a:rPr lang="en-US" altLang="ru-RU" sz="2600" b="1">
                <a:solidFill>
                  <a:srgbClr val="800080"/>
                </a:solidFill>
              </a:rPr>
              <a:t>1</a:t>
            </a:r>
            <a:r>
              <a:rPr lang="ru-RU" altLang="ru-RU" sz="2600" b="1">
                <a:solidFill>
                  <a:srgbClr val="800080"/>
                </a:solidFill>
              </a:rPr>
              <a:t>9</a:t>
            </a:r>
            <a:r>
              <a:rPr lang="en-US" altLang="ru-RU" sz="2600" b="1">
                <a:solidFill>
                  <a:srgbClr val="800080"/>
                </a:solidFill>
              </a:rPr>
              <a:t> – (- </a:t>
            </a:r>
            <a:r>
              <a:rPr lang="ru-RU" altLang="ru-RU" sz="2600" b="1">
                <a:solidFill>
                  <a:srgbClr val="800080"/>
                </a:solidFill>
              </a:rPr>
              <a:t>8</a:t>
            </a:r>
            <a:r>
              <a:rPr lang="en-US" altLang="ru-RU" sz="2600" b="1">
                <a:solidFill>
                  <a:srgbClr val="800080"/>
                </a:solidFill>
              </a:rPr>
              <a:t>) = 2</a:t>
            </a:r>
            <a:r>
              <a:rPr lang="ru-RU" altLang="ru-RU" sz="2600" b="1">
                <a:solidFill>
                  <a:srgbClr val="800080"/>
                </a:solidFill>
              </a:rPr>
              <a:t>7</a:t>
            </a:r>
            <a:endParaRPr lang="en-US" altLang="ru-RU" sz="2600" b="1">
              <a:solidFill>
                <a:srgbClr val="800080"/>
              </a:solidFill>
            </a:endParaRPr>
          </a:p>
          <a:p>
            <a:pPr>
              <a:spcBef>
                <a:spcPct val="50000"/>
              </a:spcBef>
            </a:pPr>
            <a:r>
              <a:rPr lang="ru-RU" altLang="ru-RU" sz="2600" b="1">
                <a:solidFill>
                  <a:schemeClr val="accent2"/>
                </a:solidFill>
                <a:cs typeface="Arial" charset="0"/>
              </a:rPr>
              <a:t>  </a:t>
            </a:r>
            <a:r>
              <a:rPr lang="en-US" altLang="ru-RU" sz="2600" b="1">
                <a:solidFill>
                  <a:schemeClr val="accent2"/>
                </a:solidFill>
                <a:cs typeface="Arial" charset="0"/>
              </a:rPr>
              <a:t>I- 2</a:t>
            </a:r>
            <a:r>
              <a:rPr lang="ru-RU" altLang="ru-RU" sz="2600" b="1">
                <a:solidFill>
                  <a:schemeClr val="accent2"/>
                </a:solidFill>
                <a:cs typeface="Arial" charset="0"/>
              </a:rPr>
              <a:t>7</a:t>
            </a:r>
            <a:r>
              <a:rPr lang="en-US" altLang="ru-RU" sz="2600" b="1">
                <a:solidFill>
                  <a:schemeClr val="accent2"/>
                </a:solidFill>
                <a:cs typeface="Arial" charset="0"/>
              </a:rPr>
              <a:t>I + I1</a:t>
            </a:r>
            <a:r>
              <a:rPr lang="ru-RU" altLang="ru-RU" sz="2600" b="1">
                <a:solidFill>
                  <a:schemeClr val="accent2"/>
                </a:solidFill>
                <a:cs typeface="Arial" charset="0"/>
              </a:rPr>
              <a:t>4</a:t>
            </a:r>
            <a:r>
              <a:rPr lang="en-US" altLang="ru-RU" sz="2600" b="1">
                <a:solidFill>
                  <a:schemeClr val="accent2"/>
                </a:solidFill>
                <a:cs typeface="Arial" charset="0"/>
              </a:rPr>
              <a:t>I = </a:t>
            </a:r>
            <a:r>
              <a:rPr lang="ru-RU" altLang="ru-RU" sz="2600" b="1">
                <a:solidFill>
                  <a:schemeClr val="accent2"/>
                </a:solidFill>
                <a:cs typeface="Arial" charset="0"/>
              </a:rPr>
              <a:t>41</a:t>
            </a:r>
            <a:r>
              <a:rPr lang="en-US" altLang="ru-RU" sz="2600" b="1">
                <a:cs typeface="Arial" charset="0"/>
              </a:rPr>
              <a:t>    </a:t>
            </a:r>
            <a:r>
              <a:rPr lang="ru-RU" altLang="ru-RU" sz="2600" b="1">
                <a:cs typeface="Arial" charset="0"/>
              </a:rPr>
              <a:t>    </a:t>
            </a:r>
            <a:r>
              <a:rPr lang="en-US" altLang="ru-RU" sz="2600" b="1">
                <a:cs typeface="Arial" charset="0"/>
              </a:rPr>
              <a:t> </a:t>
            </a:r>
            <a:r>
              <a:rPr lang="en-US" altLang="ru-RU" sz="2600" b="1">
                <a:solidFill>
                  <a:srgbClr val="009900"/>
                </a:solidFill>
                <a:cs typeface="Arial" charset="0"/>
              </a:rPr>
              <a:t>I- </a:t>
            </a:r>
            <a:r>
              <a:rPr lang="ru-RU" altLang="ru-RU" sz="2600" b="1">
                <a:solidFill>
                  <a:srgbClr val="009900"/>
                </a:solidFill>
                <a:cs typeface="Arial" charset="0"/>
              </a:rPr>
              <a:t>7</a:t>
            </a:r>
            <a:r>
              <a:rPr lang="en-US" altLang="ru-RU" sz="2600" b="1">
                <a:solidFill>
                  <a:srgbClr val="009900"/>
                </a:solidFill>
                <a:cs typeface="Arial" charset="0"/>
              </a:rPr>
              <a:t>I + I- 1</a:t>
            </a:r>
            <a:r>
              <a:rPr lang="ru-RU" altLang="ru-RU" sz="2600" b="1">
                <a:solidFill>
                  <a:srgbClr val="009900"/>
                </a:solidFill>
                <a:cs typeface="Arial" charset="0"/>
              </a:rPr>
              <a:t>5</a:t>
            </a:r>
            <a:r>
              <a:rPr lang="en-US" altLang="ru-RU" sz="2600" b="1">
                <a:solidFill>
                  <a:srgbClr val="009900"/>
                </a:solidFill>
                <a:cs typeface="Arial" charset="0"/>
              </a:rPr>
              <a:t>I = </a:t>
            </a:r>
            <a:r>
              <a:rPr lang="ru-RU" altLang="ru-RU" sz="2600" b="1">
                <a:solidFill>
                  <a:srgbClr val="009900"/>
                </a:solidFill>
                <a:cs typeface="Arial" charset="0"/>
              </a:rPr>
              <a:t>22</a:t>
            </a:r>
            <a:r>
              <a:rPr lang="en-US" altLang="ru-RU" sz="2600" b="1">
                <a:cs typeface="Arial" charset="0"/>
              </a:rPr>
              <a:t>  </a:t>
            </a:r>
            <a:r>
              <a:rPr lang="ru-RU" altLang="ru-RU" sz="2600" b="1">
                <a:cs typeface="Arial" charset="0"/>
              </a:rPr>
              <a:t>    </a:t>
            </a:r>
            <a:r>
              <a:rPr lang="en-US" altLang="ru-RU" sz="2600" b="1">
                <a:cs typeface="Arial" charset="0"/>
              </a:rPr>
              <a:t>   </a:t>
            </a:r>
            <a:r>
              <a:rPr lang="en-US" altLang="ru-RU" sz="2600" b="1">
                <a:solidFill>
                  <a:srgbClr val="800080"/>
                </a:solidFill>
                <a:cs typeface="Arial" charset="0"/>
              </a:rPr>
              <a:t>I1</a:t>
            </a:r>
            <a:r>
              <a:rPr lang="ru-RU" altLang="ru-RU" sz="2600" b="1">
                <a:solidFill>
                  <a:srgbClr val="800080"/>
                </a:solidFill>
                <a:cs typeface="Arial" charset="0"/>
              </a:rPr>
              <a:t>9</a:t>
            </a:r>
            <a:r>
              <a:rPr lang="en-US" altLang="ru-RU" sz="2600" b="1">
                <a:solidFill>
                  <a:srgbClr val="800080"/>
                </a:solidFill>
                <a:cs typeface="Arial" charset="0"/>
              </a:rPr>
              <a:t>I + I- </a:t>
            </a:r>
            <a:r>
              <a:rPr lang="ru-RU" altLang="ru-RU" sz="2600" b="1">
                <a:solidFill>
                  <a:srgbClr val="800080"/>
                </a:solidFill>
                <a:cs typeface="Arial" charset="0"/>
              </a:rPr>
              <a:t>8</a:t>
            </a:r>
            <a:r>
              <a:rPr lang="en-US" altLang="ru-RU" sz="2600" b="1">
                <a:solidFill>
                  <a:srgbClr val="800080"/>
                </a:solidFill>
                <a:cs typeface="Arial" charset="0"/>
              </a:rPr>
              <a:t>I = 2</a:t>
            </a:r>
            <a:r>
              <a:rPr lang="ru-RU" altLang="ru-RU" sz="2600" b="1">
                <a:solidFill>
                  <a:srgbClr val="800080"/>
                </a:solidFill>
                <a:cs typeface="Arial" charset="0"/>
              </a:rPr>
              <a:t>7</a:t>
            </a:r>
            <a:endParaRPr lang="en-US" altLang="ru-RU" sz="2600" b="1">
              <a:solidFill>
                <a:srgbClr val="800080"/>
              </a:solidFill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392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92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926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39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4" dur="1000"/>
                                        <p:tgtEl>
                                          <p:spTgt spid="139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6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8" dur="1000"/>
                                        <p:tgtEl>
                                          <p:spTgt spid="139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0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2" dur="1000"/>
                                        <p:tgtEl>
                                          <p:spTgt spid="139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24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6" dur="1000"/>
                                        <p:tgtEl>
                                          <p:spTgt spid="139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926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6" name="WordArt 4"/>
          <p:cNvSpPr>
            <a:spLocks noChangeArrowheads="1" noChangeShapeType="1" noTextEdit="1"/>
          </p:cNvSpPr>
          <p:nvPr/>
        </p:nvSpPr>
        <p:spPr bwMode="auto">
          <a:xfrm>
            <a:off x="900113" y="549275"/>
            <a:ext cx="7129462" cy="693738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Решаем уравнения</a:t>
            </a:r>
          </a:p>
        </p:txBody>
      </p:sp>
      <p:sp>
        <p:nvSpPr>
          <p:cNvPr id="90117" name="Text Box 5"/>
          <p:cNvSpPr txBox="1">
            <a:spLocks noChangeArrowheads="1"/>
          </p:cNvSpPr>
          <p:nvPr/>
        </p:nvSpPr>
        <p:spPr bwMode="auto">
          <a:xfrm>
            <a:off x="538163" y="1557338"/>
            <a:ext cx="3673475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3200" b="1"/>
              <a:t>1)  </a:t>
            </a:r>
            <a:r>
              <a:rPr lang="ru-RU" altLang="ru-RU" sz="3200" b="1" i="1"/>
              <a:t>х</a:t>
            </a:r>
            <a:r>
              <a:rPr lang="ru-RU" altLang="ru-RU" sz="3200" b="1"/>
              <a:t> + 15 = </a:t>
            </a:r>
            <a:r>
              <a:rPr lang="ru-RU" altLang="ru-RU" sz="3200" b="1">
                <a:cs typeface="Arial" charset="0"/>
              </a:rPr>
              <a:t>− 28</a:t>
            </a:r>
          </a:p>
        </p:txBody>
      </p:sp>
      <p:sp>
        <p:nvSpPr>
          <p:cNvPr id="90119" name="Text Box 7"/>
          <p:cNvSpPr txBox="1">
            <a:spLocks noChangeArrowheads="1"/>
          </p:cNvSpPr>
          <p:nvPr/>
        </p:nvSpPr>
        <p:spPr bwMode="auto">
          <a:xfrm>
            <a:off x="5364163" y="1541463"/>
            <a:ext cx="3384550" cy="1311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3200" b="1"/>
              <a:t>2) − 31 +</a:t>
            </a:r>
            <a:r>
              <a:rPr lang="ru-RU" altLang="ru-RU"/>
              <a:t> </a:t>
            </a:r>
            <a:r>
              <a:rPr lang="ru-RU" altLang="ru-RU" sz="3200" b="1" i="1"/>
              <a:t>х</a:t>
            </a:r>
            <a:r>
              <a:rPr lang="ru-RU" altLang="ru-RU" sz="3200" b="1"/>
              <a:t> = 8</a:t>
            </a:r>
          </a:p>
          <a:p>
            <a:pPr>
              <a:spcBef>
                <a:spcPct val="50000"/>
              </a:spcBef>
            </a:pPr>
            <a:endParaRPr lang="ru-RU" altLang="ru-RU" sz="32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01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01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01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90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2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01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01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901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901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01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901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11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340" name="WordArt 4"/>
          <p:cNvSpPr>
            <a:spLocks noChangeArrowheads="1" noChangeShapeType="1" noTextEdit="1"/>
          </p:cNvSpPr>
          <p:nvPr/>
        </p:nvSpPr>
        <p:spPr bwMode="auto">
          <a:xfrm>
            <a:off x="900113" y="549275"/>
            <a:ext cx="7129462" cy="693738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Решаем уравнения</a:t>
            </a:r>
          </a:p>
        </p:txBody>
      </p:sp>
      <p:sp>
        <p:nvSpPr>
          <p:cNvPr id="142341" name="Text Box 5"/>
          <p:cNvSpPr txBox="1">
            <a:spLocks noChangeArrowheads="1"/>
          </p:cNvSpPr>
          <p:nvPr/>
        </p:nvSpPr>
        <p:spPr bwMode="auto">
          <a:xfrm>
            <a:off x="755650" y="1484313"/>
            <a:ext cx="3384550" cy="1311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3200" b="1"/>
              <a:t>3)  </a:t>
            </a:r>
            <a:r>
              <a:rPr lang="ru-RU" altLang="ru-RU" sz="3200" b="1" i="1"/>
              <a:t>х</a:t>
            </a:r>
            <a:r>
              <a:rPr lang="ru-RU" altLang="ru-RU" sz="3200" b="1"/>
              <a:t> −</a:t>
            </a:r>
            <a:r>
              <a:rPr lang="ru-RU" altLang="ru-RU" sz="3200"/>
              <a:t> (</a:t>
            </a:r>
            <a:r>
              <a:rPr lang="ru-RU" altLang="ru-RU" sz="3200" b="1"/>
              <a:t>−25)</a:t>
            </a:r>
            <a:r>
              <a:rPr lang="ru-RU" altLang="ru-RU" b="1"/>
              <a:t> </a:t>
            </a:r>
            <a:r>
              <a:rPr lang="ru-RU" altLang="ru-RU" sz="3200" b="1"/>
              <a:t>= 17</a:t>
            </a:r>
          </a:p>
          <a:p>
            <a:pPr>
              <a:spcBef>
                <a:spcPct val="50000"/>
              </a:spcBef>
            </a:pPr>
            <a:endParaRPr lang="ru-RU" altLang="ru-RU" sz="3200"/>
          </a:p>
        </p:txBody>
      </p:sp>
      <p:sp>
        <p:nvSpPr>
          <p:cNvPr id="142342" name="Text Box 6"/>
          <p:cNvSpPr txBox="1">
            <a:spLocks noChangeArrowheads="1"/>
          </p:cNvSpPr>
          <p:nvPr/>
        </p:nvSpPr>
        <p:spPr bwMode="auto">
          <a:xfrm>
            <a:off x="5219700" y="1484313"/>
            <a:ext cx="3673475" cy="1311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3200" b="1"/>
              <a:t>4) −</a:t>
            </a:r>
            <a:r>
              <a:rPr lang="ru-RU" altLang="ru-RU" sz="3200"/>
              <a:t> </a:t>
            </a:r>
            <a:r>
              <a:rPr lang="ru-RU" altLang="ru-RU" sz="3200" b="1"/>
              <a:t>57 − </a:t>
            </a:r>
            <a:r>
              <a:rPr lang="ru-RU" altLang="ru-RU" sz="3200" b="1" i="1"/>
              <a:t>х </a:t>
            </a:r>
            <a:r>
              <a:rPr lang="ru-RU" altLang="ru-RU" sz="3200" b="1"/>
              <a:t>= 15</a:t>
            </a:r>
          </a:p>
          <a:p>
            <a:pPr>
              <a:spcBef>
                <a:spcPct val="50000"/>
              </a:spcBef>
            </a:pPr>
            <a:endParaRPr lang="ru-RU" altLang="ru-RU" sz="32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423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23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234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42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2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3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423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423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423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3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423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423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423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2340" grpId="0" animBg="1"/>
    </p:bld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583</TotalTime>
  <Words>802</Words>
  <Application>Microsoft Office PowerPoint</Application>
  <PresentationFormat>Экран (4:3)</PresentationFormat>
  <Paragraphs>137</Paragraphs>
  <Slides>15</Slides>
  <Notes>15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8" baseType="lpstr">
      <vt:lpstr>Arial</vt:lpstr>
      <vt:lpstr>Times New Roman</vt:lpstr>
      <vt:lpstr>Оформление по умолчанию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</dc:creator>
  <cp:lastModifiedBy>Ирина</cp:lastModifiedBy>
  <cp:revision>54</cp:revision>
  <dcterms:created xsi:type="dcterms:W3CDTF">2010-10-24T09:10:32Z</dcterms:created>
  <dcterms:modified xsi:type="dcterms:W3CDTF">2017-02-16T06:39:42Z</dcterms:modified>
</cp:coreProperties>
</file>