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8"/>
  </p:notesMasterIdLst>
  <p:sldIdLst>
    <p:sldId id="332" r:id="rId2"/>
    <p:sldId id="333" r:id="rId3"/>
    <p:sldId id="303" r:id="rId4"/>
    <p:sldId id="305" r:id="rId5"/>
    <p:sldId id="309" r:id="rId6"/>
    <p:sldId id="331" r:id="rId7"/>
    <p:sldId id="306" r:id="rId8"/>
    <p:sldId id="307" r:id="rId9"/>
    <p:sldId id="310" r:id="rId10"/>
    <p:sldId id="308" r:id="rId11"/>
    <p:sldId id="317" r:id="rId12"/>
    <p:sldId id="318" r:id="rId13"/>
    <p:sldId id="320" r:id="rId14"/>
    <p:sldId id="329" r:id="rId15"/>
    <p:sldId id="267" r:id="rId16"/>
    <p:sldId id="322" r:id="rId17"/>
    <p:sldId id="313" r:id="rId18"/>
    <p:sldId id="327" r:id="rId19"/>
    <p:sldId id="330" r:id="rId20"/>
    <p:sldId id="326" r:id="rId21"/>
    <p:sldId id="321" r:id="rId22"/>
    <p:sldId id="315" r:id="rId23"/>
    <p:sldId id="323" r:id="rId24"/>
    <p:sldId id="324" r:id="rId25"/>
    <p:sldId id="328" r:id="rId26"/>
    <p:sldId id="325" r:id="rId27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iubov Sardak" initials="LS" lastIdx="6" clrIdx="0"/>
  <p:cmAuthor id="1" name="Сардак" initials="Л.В.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8" autoAdjust="0"/>
    <p:restoredTop sz="94660"/>
  </p:normalViewPr>
  <p:slideViewPr>
    <p:cSldViewPr>
      <p:cViewPr>
        <p:scale>
          <a:sx n="76" d="100"/>
          <a:sy n="76" d="100"/>
        </p:scale>
        <p:origin x="-1188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3-18T19:03:52.346" idx="1">
    <p:pos x="5027" y="297"/>
    <p:text>Шапочка
Официальное название учреждения на базе которого выполняется разработка ЭОР</p:text>
    <p:extLst>
      <p:ext uri="{C676402C-5697-4E1C-873F-D02D1690AC5C}">
        <p15:threadingInfo xmlns:p15="http://schemas.microsoft.com/office/powerpoint/2012/main" timeZoneBias="-300"/>
      </p:ext>
    </p:extLst>
  </p:cm>
  <p:cm authorId="0" dt="2013-03-18T19:05:26.845" idx="2">
    <p:pos x="3894" y="1022"/>
    <p:text>Надзаголовочные данные
Электронный образовательный ресурс
далее указываем тип ресурса в соответствии с п. 4.4.5 (Электронный учебник, электронное пособие, лекция, словарь, хрестоматия, презентационный материал, демонстрационный материал, сопроводительный демонстрационный материал)</p:text>
    <p:extLst>
      <p:ext uri="{C676402C-5697-4E1C-873F-D02D1690AC5C}">
        <p15:threadingInfo xmlns:p15="http://schemas.microsoft.com/office/powerpoint/2012/main" timeZoneBias="-300"/>
      </p:ext>
    </p:extLst>
  </p:cm>
  <p:cm authorId="0" dt="2013-03-18T19:15:31.633" idx="3">
    <p:pos x="65" y="1518"/>
    <p:text>Название материалов</p:text>
    <p:extLst>
      <p:ext uri="{C676402C-5697-4E1C-873F-D02D1690AC5C}">
        <p15:threadingInfo xmlns:p15="http://schemas.microsoft.com/office/powerpoint/2012/main" timeZoneBias="-300"/>
      </p:ext>
    </p:extLst>
  </p:cm>
  <p:cm authorId="0" dt="2013-03-18T19:19:57.955" idx="4">
    <p:pos x="832" y="2329"/>
    <p:text>Подзаголовочные данные
1) педагогический адрес 
Для (п. 4.4.4) (п. 4.4.2) формы обучения по специальности "    " по дисциплине "   " по программе "   "
2) если есть № в серии, часть раздел</p:text>
    <p:extLst>
      <p:ext uri="{C676402C-5697-4E1C-873F-D02D1690AC5C}">
        <p15:threadingInfo xmlns:p15="http://schemas.microsoft.com/office/powerpoint/2012/main" timeZoneBias="-300"/>
      </p:ext>
    </p:extLst>
  </p:cm>
  <p:cm authorId="0" dt="2013-03-18T19:21:55.306" idx="5">
    <p:pos x="3683" y="3804"/>
    <p:text>Место и год издания</p:text>
    <p:extLst>
      <p:ext uri="{C676402C-5697-4E1C-873F-D02D1690AC5C}">
        <p15:threadingInfo xmlns:p15="http://schemas.microsoft.com/office/powerpoint/2012/main" timeZoneBias="-300"/>
      </p:ext>
    </p:extLst>
  </p:cm>
  <p:cm authorId="1" dt="2016-03-09T19:51:41.352" idx="1">
    <p:pos x="100" y="82"/>
    <p:text>В верхнем левом углу размещается графический объект -  логотип учреждения, которое представляет докладчик.
Гербовую символику допучкается использовать только представителям администрации учреждеия, либо по согласованию с администрацией ОУ.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3D6CCB-E766-4FA0-9BCC-D97D21EE80A7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3A17EB-69A9-473A-AAD2-DBCCA67A8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580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97C30-10C0-4772-9A35-30A20A6C9F44}" type="slidenum">
              <a:rPr lang="ru-RU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79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97C30-10C0-4772-9A35-30A20A6C9F44}" type="slidenum">
              <a:rPr lang="ru-RU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652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cs-CZ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cs-CZ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cs-CZ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fld id="{67B98488-9285-4677-9FD9-524C7D48EA44}" type="datetime10">
              <a:rPr lang="ru-RU"/>
              <a:pPr/>
              <a:t>13:36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3E198B5-AC02-4AEA-A5AD-CE1E1B86DBC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331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comments" Target="../comments/commen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4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9.png"/><Relationship Id="rId5" Type="http://schemas.openxmlformats.org/officeDocument/2006/relationships/image" Target="../media/image48.jpeg"/><Relationship Id="rId10" Type="http://schemas.openxmlformats.org/officeDocument/2006/relationships/image" Target="../media/image53.jpeg"/><Relationship Id="rId4" Type="http://schemas.openxmlformats.org/officeDocument/2006/relationships/image" Target="../media/image47.jpeg"/><Relationship Id="rId9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5" name="Rectangle 3"/>
          <p:cNvSpPr>
            <a:spLocks noGrp="1" noChangeArrowheads="1"/>
          </p:cNvSpPr>
          <p:nvPr>
            <p:ph type="title"/>
          </p:nvPr>
        </p:nvSpPr>
        <p:spPr>
          <a:xfrm>
            <a:off x="1537233" y="260648"/>
            <a:ext cx="7283239" cy="1296143"/>
          </a:xfrm>
        </p:spPr>
        <p:txBody>
          <a:bodyPr>
            <a:normAutofit/>
          </a:bodyPr>
          <a:lstStyle/>
          <a:p>
            <a:pPr algn="ctr"/>
            <a:r>
              <a:rPr lang="ru-RU" sz="1700" b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700" b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«Детский сад с </a:t>
            </a:r>
            <a:r>
              <a:rPr lang="ru-RU" sz="1200" b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Times New Roman" panose="02020603050405020304" pitchFamily="18" charset="0"/>
              </a:rPr>
              <a:t>приоритетным</a:t>
            </a:r>
            <a:r>
              <a:rPr lang="ru-RU" sz="1200" b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осуществлением деятельности по социально-личностному направлению развития детей № 6»</a:t>
            </a:r>
            <a:endParaRPr lang="ru-RU" sz="1100" b="0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763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57665" y="1988840"/>
            <a:ext cx="8390799" cy="381587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1800" b="0" u="none" dirty="0"/>
              <a:t>Электронный образовательный ресурс</a:t>
            </a:r>
          </a:p>
          <a:p>
            <a:pPr marL="0" indent="0" algn="ctr">
              <a:lnSpc>
                <a:spcPct val="80000"/>
              </a:lnSpc>
              <a:spcAft>
                <a:spcPct val="50000"/>
              </a:spcAft>
              <a:buFont typeface="Wingdings" panose="05000000000000000000" pitchFamily="2" charset="2"/>
              <a:buNone/>
            </a:pPr>
            <a:r>
              <a:rPr lang="ru-RU" sz="1800" b="0" u="none" dirty="0" smtClean="0"/>
              <a:t>Сопроводительный демонстрационный материал</a:t>
            </a:r>
            <a:endParaRPr lang="ru-RU" sz="1800" b="0" u="none" dirty="0"/>
          </a:p>
          <a:p>
            <a:pPr marL="0" indent="0" algn="ctr">
              <a:lnSpc>
                <a:spcPct val="80000"/>
              </a:lnSpc>
              <a:spcAft>
                <a:spcPct val="50000"/>
              </a:spcAft>
              <a:buFont typeface="Wingdings" panose="05000000000000000000" pitchFamily="2" charset="2"/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Социально-коммуникативное развитие дошкольников в условиях реализации ФГОС</a:t>
            </a:r>
            <a:endParaRPr lang="ru-RU" sz="4000" u="none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 algn="ctr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1800" b="0" u="none" dirty="0" smtClean="0"/>
          </a:p>
          <a:p>
            <a:pPr marL="0" indent="0" algn="ctr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1800" dirty="0"/>
          </a:p>
          <a:p>
            <a:pPr marL="0" indent="0" algn="ctr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1800" b="0" u="none" dirty="0" smtClean="0"/>
          </a:p>
          <a:p>
            <a:pPr marL="0" indent="0" algn="ctr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1800" dirty="0"/>
          </a:p>
          <a:p>
            <a:pPr marL="0" indent="0" algn="ctr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1800" b="0" u="none" dirty="0" smtClean="0"/>
          </a:p>
          <a:p>
            <a:pPr marL="0" indent="0"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1800" b="0" u="none" dirty="0" smtClean="0"/>
              <a:t>Для </a:t>
            </a:r>
            <a:r>
              <a:rPr lang="ru-RU" sz="1800" dirty="0" smtClean="0"/>
              <a:t>руководителей, методистов </a:t>
            </a:r>
            <a:r>
              <a:rPr lang="ru-RU" sz="1800" b="0" u="none" dirty="0" smtClean="0"/>
              <a:t>ДОО</a:t>
            </a:r>
            <a:endParaRPr lang="ru-RU" sz="1800" b="0" u="none" dirty="0"/>
          </a:p>
          <a:p>
            <a:pPr marL="0" indent="0" algn="ctr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1800" b="0" u="none" dirty="0" smtClean="0">
              <a:solidFill>
                <a:srgbClr val="000048"/>
              </a:solidFill>
              <a:effectLst/>
            </a:endParaRP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56632-20FD-4BB8-990E-B4A366E9C869}" type="datetime10">
              <a:rPr lang="ru-RU"/>
              <a:pPr/>
              <a:t>13:36</a:t>
            </a:fld>
            <a:endParaRPr lang="ru-RU" dirty="0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FB283-D8C3-425F-BD7D-23688F2DE1E1}" type="slidenum">
              <a:rPr lang="ru-RU"/>
              <a:pPr/>
              <a:t>1</a:t>
            </a:fld>
            <a:endParaRPr lang="ru-RU"/>
          </a:p>
        </p:txBody>
      </p:sp>
      <p:sp>
        <p:nvSpPr>
          <p:cNvPr id="197638" name="Text Box 6"/>
          <p:cNvSpPr txBox="1">
            <a:spLocks noChangeArrowheads="1"/>
          </p:cNvSpPr>
          <p:nvPr/>
        </p:nvSpPr>
        <p:spPr bwMode="auto">
          <a:xfrm>
            <a:off x="596613" y="6029896"/>
            <a:ext cx="83518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400" dirty="0" smtClean="0">
                <a:solidFill>
                  <a:schemeClr val="tx2"/>
                </a:solidFill>
              </a:rPr>
              <a:t>Артемовский 2016</a:t>
            </a:r>
            <a:endParaRPr lang="ru-RU" sz="1400" dirty="0">
              <a:solidFill>
                <a:schemeClr val="tx2"/>
              </a:solidFill>
            </a:endParaRPr>
          </a:p>
        </p:txBody>
      </p:sp>
      <p:pic>
        <p:nvPicPr>
          <p:cNvPr id="3" name="Picture 2" descr="C:\Users\Люба\Documents\Работа\ЭОР\УрГПУ-коричневый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613" y="404664"/>
            <a:ext cx="940620" cy="88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C:\Users\User\Downloads\1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19" y="272474"/>
            <a:ext cx="1285714" cy="1284317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170130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347864" y="260648"/>
            <a:ext cx="5472608" cy="6336704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ru-RU" sz="2000" b="1" dirty="0" smtClean="0"/>
              <a:t>Способствовать освоению детьми первоначальных представлений социального характера и включение их в систему социальных отношений</a:t>
            </a:r>
          </a:p>
          <a:p>
            <a:pPr>
              <a:spcAft>
                <a:spcPts val="600"/>
              </a:spcAft>
            </a:pPr>
            <a:r>
              <a:rPr lang="ru-RU" sz="2000" b="1" dirty="0" smtClean="0"/>
              <a:t>Развивать самосознание детей</a:t>
            </a:r>
          </a:p>
          <a:p>
            <a:pPr>
              <a:spcAft>
                <a:spcPts val="600"/>
              </a:spcAft>
            </a:pPr>
            <a:r>
              <a:rPr lang="ru-RU" sz="2000" b="1" dirty="0" smtClean="0"/>
              <a:t>Создавать условия для развития у детей культурно-личностных отношений в процессе взаимодействия со сверстниками и взрослыми</a:t>
            </a:r>
          </a:p>
          <a:p>
            <a:pPr>
              <a:spcAft>
                <a:spcPts val="600"/>
              </a:spcAft>
            </a:pPr>
            <a:r>
              <a:rPr lang="ru-RU" sz="2000" b="1" dirty="0" smtClean="0"/>
              <a:t>Развивать коммуникативную компетентность</a:t>
            </a:r>
          </a:p>
          <a:p>
            <a:pPr>
              <a:spcAft>
                <a:spcPts val="600"/>
              </a:spcAft>
            </a:pPr>
            <a:r>
              <a:rPr lang="ru-RU" sz="2000" b="1" dirty="0" smtClean="0"/>
              <a:t>Формировать адекватную самооценку и положительное отношение к окружающим людям, к миру и к себе</a:t>
            </a:r>
          </a:p>
          <a:p>
            <a:pPr>
              <a:spcAft>
                <a:spcPts val="600"/>
              </a:spcAft>
            </a:pPr>
            <a:r>
              <a:rPr lang="ru-RU" sz="2000" b="1" dirty="0" smtClean="0"/>
              <a:t>Развивать игровую деятельность детей</a:t>
            </a:r>
            <a:endParaRPr lang="ru-RU" sz="2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Задачи: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1869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419872" y="332656"/>
            <a:ext cx="5472608" cy="6264696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600"/>
              </a:spcAft>
            </a:pPr>
            <a:r>
              <a:rPr lang="ru-RU" b="1" dirty="0" smtClean="0"/>
              <a:t>«Правила поведения в транспорте»</a:t>
            </a:r>
          </a:p>
          <a:p>
            <a:pPr>
              <a:spcAft>
                <a:spcPts val="600"/>
              </a:spcAft>
            </a:pPr>
            <a:r>
              <a:rPr lang="ru-RU" b="1" dirty="0" smtClean="0"/>
              <a:t>«Мы жители Земли»</a:t>
            </a:r>
          </a:p>
          <a:p>
            <a:pPr>
              <a:spcAft>
                <a:spcPts val="600"/>
              </a:spcAft>
            </a:pPr>
            <a:r>
              <a:rPr lang="ru-RU" b="1" dirty="0" smtClean="0"/>
              <a:t>«Что я знаю о себе»</a:t>
            </a:r>
          </a:p>
          <a:p>
            <a:pPr>
              <a:spcAft>
                <a:spcPts val="600"/>
              </a:spcAft>
            </a:pPr>
            <a:r>
              <a:rPr lang="ru-RU" b="1" dirty="0" smtClean="0"/>
              <a:t>«Мои близкие и родные»</a:t>
            </a:r>
          </a:p>
          <a:p>
            <a:pPr>
              <a:spcAft>
                <a:spcPts val="600"/>
              </a:spcAft>
            </a:pPr>
            <a:r>
              <a:rPr lang="ru-RU" b="1" dirty="0" smtClean="0"/>
              <a:t>«Доброта спасет мир»</a:t>
            </a:r>
          </a:p>
          <a:p>
            <a:pPr>
              <a:spcAft>
                <a:spcPts val="600"/>
              </a:spcAft>
            </a:pPr>
            <a:r>
              <a:rPr lang="ru-RU" b="1" dirty="0" smtClean="0"/>
              <a:t>«Капелька дружбы»</a:t>
            </a:r>
          </a:p>
          <a:p>
            <a:pPr>
              <a:spcAft>
                <a:spcPts val="600"/>
              </a:spcAft>
            </a:pPr>
            <a:r>
              <a:rPr lang="ru-RU" b="1" dirty="0" smtClean="0"/>
              <a:t>«Капелька любви к Родине» </a:t>
            </a:r>
          </a:p>
          <a:p>
            <a:pPr>
              <a:spcAft>
                <a:spcPts val="600"/>
              </a:spcAft>
            </a:pPr>
            <a:r>
              <a:rPr lang="ru-RU" b="1" dirty="0" smtClean="0"/>
              <a:t>«Капелька труда»</a:t>
            </a:r>
          </a:p>
          <a:p>
            <a:pPr>
              <a:spcAft>
                <a:spcPts val="600"/>
              </a:spcAft>
            </a:pPr>
            <a:r>
              <a:rPr lang="ru-RU" b="1" dirty="0" smtClean="0"/>
              <a:t>«Капелька общения» и др.</a:t>
            </a:r>
            <a:endParaRPr lang="ru-RU" b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1700808"/>
            <a:ext cx="2578864" cy="2054728"/>
          </a:xfrm>
        </p:spPr>
        <p:txBody>
          <a:bodyPr>
            <a:normAutofit/>
          </a:bodyPr>
          <a:lstStyle/>
          <a:p>
            <a:r>
              <a:rPr lang="ru-RU" dirty="0" smtClean="0"/>
              <a:t>Темы </a:t>
            </a:r>
            <a:r>
              <a:rPr lang="ru-RU" dirty="0" err="1" smtClean="0"/>
              <a:t>комлексно</a:t>
            </a:r>
            <a:r>
              <a:rPr lang="ru-RU" dirty="0" smtClean="0"/>
              <a:t>-тематического плана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546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000" spc="0" dirty="0">
                <a:solidFill>
                  <a:schemeClr val="bg1"/>
                </a:solidFill>
                <a:latin typeface="Book Antiqua"/>
                <a:ea typeface="+mj-ea"/>
                <a:cs typeface="+mj-cs"/>
              </a:rPr>
              <a:t>Предметно-развивающая среда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Picture 2" descr="D:\Pictures\На работе\Ушенина\S630259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96136" y="260648"/>
            <a:ext cx="3097328" cy="4129771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  <a:effectLst/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1042" y="2231496"/>
            <a:ext cx="5098543" cy="3396947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</p:spPr>
      </p:pic>
      <p:pic>
        <p:nvPicPr>
          <p:cNvPr id="10" name="Рисунок 9" descr="C:\Users\7\Documents\Прием детей\Прием 2013\Презентация к Собранию\Новая папка\Сенсорная комната, сенсорная дорожка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725" y="194249"/>
            <a:ext cx="2837264" cy="4020826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</p:pic>
      <p:pic>
        <p:nvPicPr>
          <p:cNvPr id="11" name="Picture 2" descr="Люба 04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81273" y="194249"/>
            <a:ext cx="3106065" cy="2329549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195712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000" spc="0" dirty="0">
                <a:solidFill>
                  <a:schemeClr val="bg1"/>
                </a:solidFill>
                <a:latin typeface="Book Antiqua"/>
                <a:ea typeface="+mj-ea"/>
                <a:cs typeface="+mj-cs"/>
              </a:rPr>
              <a:t>Интерактивная песочница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5582723"/>
            <a:ext cx="732851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992" y="479646"/>
            <a:ext cx="4261269" cy="4019933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507533"/>
            <a:ext cx="3899208" cy="3992046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0339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</a:t>
            </a:r>
            <a:r>
              <a:rPr lang="en-US" dirty="0" smtClean="0"/>
              <a:t>Lego Education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1974" y="892318"/>
            <a:ext cx="4116457" cy="3528392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7231" y="208418"/>
            <a:ext cx="4392488" cy="3673789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7664" y="2659015"/>
            <a:ext cx="3838739" cy="3907824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2505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 со стрелкой вниз 2"/>
          <p:cNvSpPr/>
          <p:nvPr/>
        </p:nvSpPr>
        <p:spPr>
          <a:xfrm>
            <a:off x="1187624" y="4706741"/>
            <a:ext cx="6984776" cy="1386555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Большинство факторов воздействуют на ребенка только в преломлении через основного социального агента - семью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79512" y="1628800"/>
            <a:ext cx="2736304" cy="1584176"/>
          </a:xfrm>
          <a:prstGeom prst="round2Diag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rgbClr val="B13F9A">
                    <a:lumMod val="50000"/>
                  </a:srgbClr>
                </a:solidFill>
              </a:rPr>
              <a:t>Природно-географические </a:t>
            </a:r>
          </a:p>
          <a:p>
            <a:pPr lvl="0" algn="ctr"/>
            <a:r>
              <a:rPr lang="ru-RU" dirty="0">
                <a:solidFill>
                  <a:srgbClr val="B13F9A">
                    <a:lumMod val="50000"/>
                  </a:srgbClr>
                </a:solidFill>
              </a:rPr>
              <a:t>(климат, природа, особенности местного ландшафта)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079335" y="1628800"/>
            <a:ext cx="3312368" cy="2952328"/>
          </a:xfrm>
          <a:prstGeom prst="round2Diag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rgbClr val="B13F9A">
                    <a:lumMod val="50000"/>
                  </a:srgbClr>
                </a:solidFill>
              </a:rPr>
              <a:t>Социально-экономические условия, прежде всего условия жизни семьи, в которой воспитывается ребенок, а затем  уже условия системы официального и </a:t>
            </a:r>
            <a:r>
              <a:rPr lang="ru-RU" dirty="0" err="1">
                <a:solidFill>
                  <a:srgbClr val="B13F9A">
                    <a:lumMod val="50000"/>
                  </a:srgbClr>
                </a:solidFill>
              </a:rPr>
              <a:t>внеинституционального</a:t>
            </a:r>
            <a:r>
              <a:rPr lang="ru-RU" dirty="0">
                <a:solidFill>
                  <a:srgbClr val="B13F9A">
                    <a:lumMod val="50000"/>
                  </a:srgbClr>
                </a:solidFill>
              </a:rPr>
              <a:t> образования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6516216" y="1700808"/>
            <a:ext cx="2520280" cy="1512168"/>
          </a:xfrm>
          <a:prstGeom prst="round2Diag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rgbClr val="B13F9A">
                    <a:lumMod val="50000"/>
                  </a:srgbClr>
                </a:solidFill>
              </a:rPr>
              <a:t>Информационно-образовательная среда</a:t>
            </a: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772762" y="6093296"/>
            <a:ext cx="1814500" cy="54064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Ребенок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b="1" dirty="0">
                <a:solidFill>
                  <a:srgbClr val="B83D68">
                    <a:lumMod val="75000"/>
                  </a:srgbClr>
                </a:solidFill>
              </a:rPr>
              <a:t>Движущие силы (факторы</a:t>
            </a:r>
            <a:r>
              <a:rPr lang="ru-RU" sz="1800" dirty="0">
                <a:solidFill>
                  <a:srgbClr val="B83D68">
                    <a:lumMod val="75000"/>
                  </a:srgbClr>
                </a:solidFill>
              </a:rPr>
              <a:t>) развития заложены не в каких-то одних потенциалах, а в их совокупности, включающей и природную среду, и культуру, и саму сущность антропологических истоков развития человека как биосоциального существа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83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Муниципальные конкурсы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«Зеленый огонек» и акция «Стань заметным»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839754"/>
            <a:ext cx="2215660" cy="4115321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37190" y="247779"/>
            <a:ext cx="2199183" cy="2777740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</p:spPr>
      </p:pic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32124" y="2398553"/>
            <a:ext cx="4996781" cy="2730534"/>
          </a:xfrm>
          <a:ln w="38100">
            <a:solidFill>
              <a:schemeClr val="bg2">
                <a:lumMod val="50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1720" y="223305"/>
            <a:ext cx="4473991" cy="2175248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6351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56076" y="188640"/>
            <a:ext cx="6460425" cy="3600400"/>
          </a:xfr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На территории МАОУ СОШ № 56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Военно-спортивная игра «Зарница»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56076" y="2036440"/>
            <a:ext cx="4066250" cy="3068960"/>
          </a:xfrm>
          <a:prstGeom prst="rect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175845"/>
            <a:ext cx="3259727" cy="2794051"/>
          </a:xfrm>
          <a:prstGeom prst="rect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996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764704"/>
            <a:ext cx="5922789" cy="3252193"/>
          </a:xfrm>
          <a:ln w="38100">
            <a:solidFill>
              <a:schemeClr val="tx2">
                <a:lumMod val="40000"/>
                <a:lumOff val="60000"/>
              </a:schemeClr>
            </a:solidFill>
          </a:ln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МАОУ СОШ № 56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Мама, Папа, я – спортивная семья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71567">
            <a:off x="5265977" y="427574"/>
            <a:ext cx="2906114" cy="4650906"/>
          </a:xfrm>
          <a:prstGeom prst="rect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9989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МАДОУ № 6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Участие родителей в образовательном процессе</a:t>
            </a:r>
            <a:endParaRPr lang="ru-RU" dirty="0"/>
          </a:p>
        </p:txBody>
      </p:sp>
      <p:pic>
        <p:nvPicPr>
          <p:cNvPr id="5" name="Picture 3" descr="C:\Users\User1\Documents\ГМО\ГМО 2013-2014\ГМО 28.02.14\Видео и фото\Новая папка\P107060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7462"/>
            <a:ext cx="5060365" cy="2820145"/>
          </a:xfrm>
          <a:prstGeom prst="rect">
            <a:avLst/>
          </a:prstGeom>
          <a:noFill/>
          <a:ln w="57150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1" descr="DSCN031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91523" y="177462"/>
            <a:ext cx="3921416" cy="2941497"/>
          </a:xfrm>
          <a:prstGeom prst="rect">
            <a:avLst/>
          </a:prstGeom>
          <a:ln w="57150">
            <a:solidFill>
              <a:schemeClr val="tx2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8561" y="2583241"/>
            <a:ext cx="6300192" cy="2629506"/>
          </a:xfrm>
          <a:prstGeom prst="rect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0931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9" name="Rectangle 3"/>
          <p:cNvSpPr>
            <a:spLocks noGrp="1" noChangeArrowheads="1"/>
          </p:cNvSpPr>
          <p:nvPr>
            <p:ph idx="1"/>
          </p:nvPr>
        </p:nvSpPr>
        <p:spPr>
          <a:xfrm>
            <a:off x="328069" y="332656"/>
            <a:ext cx="8546150" cy="792088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spcBef>
                <a:spcPct val="25000"/>
              </a:spcBef>
              <a:buFont typeface="Wingdings" panose="05000000000000000000" pitchFamily="2" charset="2"/>
              <a:buNone/>
            </a:pPr>
            <a:r>
              <a:rPr lang="ru-RU" sz="1400" u="none" dirty="0">
                <a:cs typeface="Times New Roman" panose="02020603050405020304" pitchFamily="18" charset="0"/>
              </a:rPr>
              <a:t>Все права на размножение и распространение в </a:t>
            </a:r>
            <a:r>
              <a:rPr lang="ru-RU" sz="1400" u="none" dirty="0" smtClean="0">
                <a:cs typeface="Times New Roman" panose="02020603050405020304" pitchFamily="18" charset="0"/>
              </a:rPr>
              <a:t>любой форме </a:t>
            </a:r>
            <a:r>
              <a:rPr lang="ru-RU" sz="1400" u="none" dirty="0">
                <a:cs typeface="Times New Roman" panose="02020603050405020304" pitchFamily="18" charset="0"/>
              </a:rPr>
              <a:t>остаются за авторами и разработчиками.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sz="1800" u="none" dirty="0">
                <a:cs typeface="Times New Roman" panose="02020603050405020304" pitchFamily="18" charset="0"/>
              </a:rPr>
              <a:t>Копирование данного продукта запрещено.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13:00</a:t>
            </a:r>
            <a:endParaRPr lang="ru-RU" dirty="0">
              <a:latin typeface="+mn-lt"/>
            </a:endParaRP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6C28-0F29-40FF-9342-42ED7A70E245}" type="slidenum">
              <a:rPr lang="ru-RU">
                <a:latin typeface="+mn-lt"/>
              </a:rPr>
              <a:pPr/>
              <a:t>2</a:t>
            </a:fld>
            <a:endParaRPr lang="ru-RU">
              <a:latin typeface="+mn-lt"/>
            </a:endParaRPr>
          </a:p>
        </p:txBody>
      </p:sp>
      <p:sp>
        <p:nvSpPr>
          <p:cNvPr id="198662" name="Text Box 6" descr="Гранит"/>
          <p:cNvSpPr txBox="1">
            <a:spLocks noChangeArrowheads="1"/>
          </p:cNvSpPr>
          <p:nvPr/>
        </p:nvSpPr>
        <p:spPr bwMode="auto">
          <a:xfrm>
            <a:off x="272491" y="1124744"/>
            <a:ext cx="8622699" cy="923330"/>
          </a:xfrm>
          <a:prstGeom prst="rect">
            <a:avLst/>
          </a:prstGeom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u="sng" dirty="0">
                <a:solidFill>
                  <a:schemeClr val="tx2"/>
                </a:solidFill>
                <a:cs typeface="Times New Roman" panose="02020603050405020304" pitchFamily="18" charset="0"/>
              </a:rPr>
              <a:t>Авторы</a:t>
            </a:r>
            <a:r>
              <a:rPr lang="ru-RU" dirty="0">
                <a:solidFill>
                  <a:schemeClr val="tx2"/>
                </a:solidFill>
                <a:cs typeface="Times New Roman" panose="02020603050405020304" pitchFamily="18" charset="0"/>
              </a:rPr>
              <a:t>: 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Реброва Ю.П. (автор и подбор </a:t>
            </a:r>
            <a:r>
              <a:rPr lang="ru-RU" dirty="0">
                <a:solidFill>
                  <a:schemeClr val="tx2"/>
                </a:solidFill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содержания, дизайн)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 smtClean="0">
                <a:solidFill>
                  <a:schemeClr val="tx2"/>
                </a:solidFill>
                <a:cs typeface="Times New Roman" panose="02020603050405020304" pitchFamily="18" charset="0"/>
              </a:rPr>
              <a:t>Сардак</a:t>
            </a:r>
            <a:r>
              <a:rPr lang="ru-RU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 Л.В. (комп</a:t>
            </a:r>
            <a:r>
              <a:rPr lang="ru-RU" dirty="0">
                <a:solidFill>
                  <a:schemeClr val="tx2"/>
                </a:solidFill>
                <a:cs typeface="Times New Roman" panose="02020603050405020304" pitchFamily="18" charset="0"/>
              </a:rPr>
              <a:t>. </a:t>
            </a:r>
            <a:r>
              <a:rPr lang="ru-RU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верстка)</a:t>
            </a:r>
            <a:endParaRPr lang="ru-RU" dirty="0">
              <a:solidFill>
                <a:schemeClr val="tx2"/>
              </a:solidFill>
              <a:cs typeface="Times New Roman" panose="02020603050405020304" pitchFamily="18" charset="0"/>
            </a:endParaRPr>
          </a:p>
        </p:txBody>
      </p:sp>
      <p:sp>
        <p:nvSpPr>
          <p:cNvPr id="198664" name="Text Box 8" descr="Гранит"/>
          <p:cNvSpPr txBox="1">
            <a:spLocks noChangeArrowheads="1"/>
          </p:cNvSpPr>
          <p:nvPr/>
        </p:nvSpPr>
        <p:spPr bwMode="auto">
          <a:xfrm>
            <a:off x="7002557" y="5624216"/>
            <a:ext cx="2033939" cy="774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3">
                    <a:alphaModFix amt="22000"/>
                  </a:blip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1017" dirty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© </a:t>
            </a:r>
            <a:r>
              <a:rPr lang="ru-RU" sz="1017" dirty="0" smtClean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МАДОУ № 6</a:t>
            </a:r>
            <a:endParaRPr lang="ru-RU" sz="1017" dirty="0">
              <a:solidFill>
                <a:schemeClr val="tx2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ru-RU" sz="1017" dirty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© </a:t>
            </a:r>
            <a:r>
              <a:rPr lang="ru-RU" sz="1017" dirty="0" smtClean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Реброва Ю.П., 2016</a:t>
            </a:r>
            <a:endParaRPr lang="ru-RU" sz="1017" dirty="0">
              <a:solidFill>
                <a:schemeClr val="tx2"/>
              </a:solidFill>
              <a:latin typeface="+mj-lt"/>
              <a:cs typeface="Times New Roman" panose="02020603050405020304" pitchFamily="18" charset="0"/>
            </a:endParaRPr>
          </a:p>
          <a:p>
            <a:endParaRPr lang="ru-RU" sz="2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98667" name="Text Box 11" descr="Гранит"/>
          <p:cNvSpPr txBox="1">
            <a:spLocks noChangeArrowheads="1"/>
          </p:cNvSpPr>
          <p:nvPr/>
        </p:nvSpPr>
        <p:spPr bwMode="auto">
          <a:xfrm>
            <a:off x="550378" y="5936732"/>
            <a:ext cx="44536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3">
                    <a:alphaModFix amt="22000"/>
                  </a:blip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400" u="sng" dirty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E-Mail</a:t>
            </a:r>
            <a:r>
              <a:rPr lang="en-US" sz="2400" dirty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: </a:t>
            </a:r>
            <a:r>
              <a:rPr lang="en-US" sz="2400" dirty="0" smtClean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dou6art@mail.ru</a:t>
            </a:r>
            <a:endParaRPr lang="ru-RU" sz="2400" dirty="0">
              <a:solidFill>
                <a:schemeClr val="tx2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8710" y="2276872"/>
            <a:ext cx="8081891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Набор формул в </a:t>
            </a:r>
            <a:r>
              <a:rPr lang="en-US" sz="1200" b="1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Excel</a:t>
            </a:r>
            <a:r>
              <a:rPr lang="ru-RU" sz="1200" b="1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 [Электронный ресурс]: Сопроводительный демонстрационный материал</a:t>
            </a:r>
            <a:r>
              <a:rPr lang="en-US" sz="1200" b="1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/</a:t>
            </a:r>
            <a:r>
              <a:rPr lang="ru-RU" sz="1200" b="1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 Режим доступа:</a:t>
            </a:r>
            <a:r>
              <a:rPr lang="en-US" sz="1200" b="1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Мой &lt;</a:t>
            </a:r>
            <a:r>
              <a:rPr lang="en-US" sz="1200" b="1" dirty="0">
                <a:solidFill>
                  <a:schemeClr val="accent5">
                    <a:lumMod val="75000"/>
                  </a:schemeClr>
                </a:solidFill>
              </a:rPr>
              <a:t>a </a:t>
            </a:r>
            <a:r>
              <a:rPr lang="en-US" sz="1200" b="1" dirty="0" err="1">
                <a:solidFill>
                  <a:schemeClr val="accent5">
                    <a:lumMod val="75000"/>
                  </a:schemeClr>
                </a:solidFill>
              </a:rPr>
              <a:t>href</a:t>
            </a:r>
            <a:r>
              <a:rPr lang="en-US" sz="1200" b="1" dirty="0">
                <a:solidFill>
                  <a:schemeClr val="accent5">
                    <a:lumMod val="75000"/>
                  </a:schemeClr>
                </a:solidFill>
              </a:rPr>
              <a:t> = "http://nsportal.ru/</a:t>
            </a:r>
            <a:r>
              <a:rPr lang="en-US" sz="1200" b="1" dirty="0" err="1">
                <a:solidFill>
                  <a:schemeClr val="accent5">
                    <a:lumMod val="75000"/>
                  </a:schemeClr>
                </a:solidFill>
              </a:rPr>
              <a:t>rebrova-yuliya-pavlovna</a:t>
            </a:r>
            <a:r>
              <a:rPr lang="en-US" sz="1200" b="1" dirty="0">
                <a:solidFill>
                  <a:schemeClr val="accent5">
                    <a:lumMod val="75000"/>
                  </a:schemeClr>
                </a:solidFill>
              </a:rPr>
              <a:t>" &gt; &lt;/a&gt;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1</a:t>
            </a:r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, неограниченный</a:t>
            </a:r>
            <a:r>
              <a:rPr lang="ru-RU" sz="1200" b="1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. – Яз. рус</a:t>
            </a:r>
            <a:r>
              <a:rPr lang="en-US" sz="1200" b="1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.</a:t>
            </a:r>
            <a:r>
              <a:rPr lang="ru-RU" sz="1200" b="1" dirty="0">
                <a:solidFill>
                  <a:schemeClr val="tx2"/>
                </a:solidFill>
                <a:cs typeface="Times New Roman" panose="02020603050405020304" pitchFamily="18" charset="0"/>
              </a:rPr>
              <a:t>– Предназначен </a:t>
            </a:r>
            <a:r>
              <a:rPr lang="ru-RU" sz="1200" b="1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для руководителей и методистов.</a:t>
            </a:r>
            <a:endParaRPr lang="ru-RU" sz="1200" dirty="0">
              <a:solidFill>
                <a:schemeClr val="tx2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2805" y="3592891"/>
            <a:ext cx="8013700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В презентации представлены материалы для руководителей и методистов для использования в работе. </a:t>
            </a:r>
            <a:r>
              <a:rPr lang="ru-RU" b="1" dirty="0" smtClean="0">
                <a:cs typeface="Times New Roman" panose="02020603050405020304" pitchFamily="18" charset="0"/>
              </a:rPr>
              <a:t>Аннотация</a:t>
            </a:r>
            <a:endParaRPr lang="ru-RU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9972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419872" y="260648"/>
            <a:ext cx="5038328" cy="626469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«Как общаться с маленьким манипулятором»</a:t>
            </a:r>
          </a:p>
          <a:p>
            <a:pPr marL="114300" indent="0">
              <a:buNone/>
            </a:pPr>
            <a:endParaRPr lang="ru-RU" b="1" dirty="0" smtClean="0"/>
          </a:p>
          <a:p>
            <a:r>
              <a:rPr lang="ru-RU" b="1" dirty="0" smtClean="0"/>
              <a:t>«Как развивать навыки общения у ребенка»</a:t>
            </a:r>
          </a:p>
          <a:p>
            <a:endParaRPr lang="ru-RU" b="1" dirty="0" smtClean="0"/>
          </a:p>
          <a:p>
            <a:r>
              <a:rPr lang="ru-RU" b="1" dirty="0" smtClean="0"/>
              <a:t>«Особенности воспитания девочек и мальчиков»</a:t>
            </a:r>
          </a:p>
          <a:p>
            <a:endParaRPr lang="ru-RU" b="1" dirty="0" smtClean="0"/>
          </a:p>
          <a:p>
            <a:r>
              <a:rPr lang="ru-RU" b="1" dirty="0" smtClean="0"/>
              <a:t>«Как сформировать адекватную самооценку у ребенка?»</a:t>
            </a:r>
          </a:p>
          <a:p>
            <a:endParaRPr lang="ru-RU" b="1" dirty="0" smtClean="0"/>
          </a:p>
          <a:p>
            <a:r>
              <a:rPr lang="ru-RU" b="1" dirty="0" smtClean="0"/>
              <a:t>«Как развивать навыки самоконтроля у детей?»</a:t>
            </a:r>
          </a:p>
          <a:p>
            <a:endParaRPr lang="ru-RU" b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2492896"/>
            <a:ext cx="2298634" cy="11916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Тематика мероприятий с родителями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495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Достижения педагогов в 2015-2016 учебном году на муниципальном уровне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6657" y="1757295"/>
            <a:ext cx="1764128" cy="2394597"/>
          </a:xfrm>
          <a:prstGeom prst="rect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0091" y="1761939"/>
            <a:ext cx="1801596" cy="2389953"/>
          </a:xfrm>
          <a:prstGeom prst="rect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0993" y="1748648"/>
            <a:ext cx="1698931" cy="2389953"/>
          </a:xfrm>
          <a:prstGeom prst="rect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8059" y="4359746"/>
            <a:ext cx="6742213" cy="2386272"/>
          </a:xfrm>
          <a:prstGeom prst="rect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5322" y="1727220"/>
            <a:ext cx="3154550" cy="2575143"/>
          </a:xfrm>
          <a:solidFill>
            <a:schemeClr val="tx2">
              <a:lumMod val="60000"/>
              <a:lumOff val="40000"/>
            </a:schemeClr>
          </a:solidFill>
          <a:ln w="38100"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9966" y="4359746"/>
            <a:ext cx="1664066" cy="2366431"/>
          </a:xfrm>
          <a:prstGeom prst="rect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2447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548680"/>
            <a:ext cx="7095263" cy="3954195"/>
          </a:xfrm>
          <a:ln w="38100">
            <a:solidFill>
              <a:schemeClr val="tx2">
                <a:lumMod val="40000"/>
                <a:lumOff val="60000"/>
              </a:schemeClr>
            </a:solidFill>
          </a:ln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Социальные партнеры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4128" y="2049673"/>
            <a:ext cx="2952328" cy="4016690"/>
          </a:xfrm>
          <a:prstGeom prst="rect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18053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15979" y="246518"/>
            <a:ext cx="5447991" cy="3036169"/>
          </a:xfrm>
          <a:ln w="38100">
            <a:solidFill>
              <a:schemeClr val="bg2">
                <a:lumMod val="50000"/>
              </a:schemeClr>
            </a:solidFill>
          </a:ln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Социальные партнеры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663" y="2046405"/>
            <a:ext cx="4248472" cy="3106410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03748" y="3429000"/>
            <a:ext cx="2448272" cy="2897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43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32040" y="400841"/>
            <a:ext cx="4026697" cy="2244081"/>
          </a:xfrm>
          <a:ln w="38100">
            <a:solidFill>
              <a:schemeClr val="bg2">
                <a:lumMod val="50000"/>
              </a:schemeClr>
            </a:solidFill>
          </a:ln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000" spc="0" dirty="0">
                <a:solidFill>
                  <a:schemeClr val="bg1"/>
                </a:solidFill>
                <a:latin typeface="Book Antiqua"/>
                <a:ea typeface="+mj-ea"/>
                <a:cs typeface="+mj-cs"/>
              </a:rPr>
              <a:t>экскурсии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9092" y="2840669"/>
            <a:ext cx="4956043" cy="2787774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22" y="33069"/>
            <a:ext cx="4661139" cy="2979623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1547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000" spc="0" dirty="0">
                <a:solidFill>
                  <a:schemeClr val="bg1"/>
                </a:solidFill>
                <a:latin typeface="Book Antiqua"/>
                <a:ea typeface="+mj-ea"/>
                <a:cs typeface="+mj-cs"/>
              </a:rPr>
              <a:t>экскурсии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2040" y="208256"/>
            <a:ext cx="3960440" cy="4078041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936" y="241697"/>
            <a:ext cx="2978393" cy="4176464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47864" y="3077044"/>
            <a:ext cx="2664296" cy="2474732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8473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2015-2016 учебный год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Муниципальные конкурсы</a:t>
            </a:r>
            <a:endParaRPr lang="ru-RU" dirty="0"/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10"/>
          <a:stretch/>
        </p:blipFill>
        <p:spPr>
          <a:xfrm>
            <a:off x="169976" y="227043"/>
            <a:ext cx="1712279" cy="2365820"/>
          </a:xfr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12" name="Рисунок 11" descr="C:\Users\ДОУ №6\Documents\Ушенина С.В\Грамоты, благодарности\2015-2016\Грамота Царьков К.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5997" y="226714"/>
            <a:ext cx="1821169" cy="235159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13" name="Рисунок 12" descr="C:\Users\ДОУ №6\Documents\Ушенина С.В\Грамоты, благодарности\2015-2016\Танцевальная планета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2566" y="254978"/>
            <a:ext cx="1709066" cy="232315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14" name="Рисунок 13" descr="C:\Users\ДОУ №6\Documents\Ушенина С.В\Грамоты, благодарности\2015-2016\спартакиада ГТО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3458" y="238293"/>
            <a:ext cx="1715855" cy="232315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965" y="2654581"/>
            <a:ext cx="1743565" cy="2422706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16" name="Рисунок 15" descr="C:\Users\ДОУ №6\Documents\Ушенина С.В\Грамоты, благодарности\2015-2016\Грамота гр. 10.jpg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22092" y="2654581"/>
            <a:ext cx="1779946" cy="2422706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Рисунок 16" descr="C:\Users\ДОУ №6\Documents\Ушенина С.В\Грамоты, благодарности\2015-2016\ГТО 2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0600" y="2668683"/>
            <a:ext cx="1709066" cy="2408604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8228" y="2664378"/>
            <a:ext cx="1723383" cy="2417213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6212" y="226714"/>
            <a:ext cx="1657606" cy="2318227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4349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Социально-коммуникативное развитие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988840"/>
            <a:ext cx="8147248" cy="446449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cap="all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Процесс усвоения и дальнейшего развития индивидом социально-культурного опыта, необходимого для его включения в систему общественных </a:t>
            </a:r>
            <a:r>
              <a:rPr lang="ru-RU" sz="2800" cap="all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отношений</a:t>
            </a:r>
            <a:endParaRPr lang="ru-RU" sz="2800" cap="all" dirty="0">
              <a:solidFill>
                <a:schemeClr val="accent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802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Основная цель социально-коммуникативного развития 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1748407"/>
          </a:xfrm>
        </p:spPr>
        <p:txBody>
          <a:bodyPr>
            <a:normAutofit fontScale="77500" lnSpcReduction="20000"/>
          </a:bodyPr>
          <a:lstStyle/>
          <a:p>
            <a:pPr marL="114300" indent="0" algn="ctr">
              <a:buNone/>
            </a:pPr>
            <a:endParaRPr lang="ru-RU" sz="3200" dirty="0" smtClean="0"/>
          </a:p>
          <a:p>
            <a:pPr marL="114300" indent="0" algn="ctr">
              <a:buNone/>
            </a:pPr>
            <a:r>
              <a:rPr lang="ru-RU" sz="3200" dirty="0" smtClean="0"/>
              <a:t>Позитивная социализация детей дошкольного возраста, приобщение детей к социокультурным нормам, традициям семьи, общества и государства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4496829"/>
            <a:ext cx="4258816" cy="20162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cap="all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Разработчики ФГОС ДО предложили: </a:t>
            </a:r>
            <a:r>
              <a:rPr lang="ru-RU" sz="2000" b="1" cap="all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учить для жизни, а не для школы</a:t>
            </a:r>
          </a:p>
        </p:txBody>
      </p:sp>
      <p:pic>
        <p:nvPicPr>
          <p:cNvPr id="1030" name="Picture 6" descr="http://static6.depositphotos.com/1008559/636/v/950/depositphotos_6364728-Children-go-to-schoo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128" y="3553160"/>
            <a:ext cx="3275856" cy="2987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284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4664"/>
            <a:ext cx="8260672" cy="1039427"/>
          </a:xfrm>
        </p:spPr>
        <p:txBody>
          <a:bodyPr>
            <a:noAutofit/>
          </a:bodyPr>
          <a:lstStyle/>
          <a:p>
            <a:r>
              <a:rPr lang="ru-RU" sz="2400" dirty="0" smtClean="0"/>
              <a:t> среди задач, на решение которых направлен ФГОС ДО выделяются: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Создание благоприятных условий развития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детей в соответствии с их возрастными и индивидуальными особенностями и склонностями, развитие способностей и творческого потенциала каждого ребенка как субъекта отношений с самим собой, другими детьми, взрослыми и миром;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Формирование социокультурной среды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, соответствующей возрастным, индивидуальным, психологическим и физиологическим особенностям детей.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00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Социально-коммуникативное развитие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23528" y="1628800"/>
            <a:ext cx="8640960" cy="5112568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6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Нормы и ценности</a:t>
            </a:r>
          </a:p>
          <a:p>
            <a:pPr>
              <a:spcAft>
                <a:spcPts val="6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Общение и взаимодействие со взрослыми и сверстниками</a:t>
            </a:r>
          </a:p>
          <a:p>
            <a:pPr>
              <a:spcAft>
                <a:spcPts val="6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Самостоятельность, целенаправленность и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саморегуляция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Aft>
                <a:spcPts val="6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Социальный и эмоциональный интеллект</a:t>
            </a:r>
          </a:p>
          <a:p>
            <a:pPr>
              <a:spcAft>
                <a:spcPts val="6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Эмоциональная отзывчивость</a:t>
            </a:r>
          </a:p>
          <a:p>
            <a:pPr>
              <a:spcAft>
                <a:spcPts val="6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Готовность к совместной деятельности со сверстниками</a:t>
            </a:r>
          </a:p>
          <a:p>
            <a:pPr>
              <a:spcAft>
                <a:spcPts val="6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Чувство принадлежности к своей семье, к сообществу детей и взрослых</a:t>
            </a:r>
          </a:p>
          <a:p>
            <a:pPr>
              <a:spcAft>
                <a:spcPts val="6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Позитивные установки к различным видам труда и творчества</a:t>
            </a:r>
          </a:p>
          <a:p>
            <a:pPr>
              <a:spcAft>
                <a:spcPts val="6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Основы безопасного поведения в быту, социуме, природе</a:t>
            </a:r>
          </a:p>
        </p:txBody>
      </p:sp>
    </p:spTree>
    <p:extLst>
      <p:ext uri="{BB962C8B-B14F-4D97-AF65-F5344CB8AC3E}">
        <p14:creationId xmlns:p14="http://schemas.microsoft.com/office/powerpoint/2010/main" val="179832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Направления социально-коммуникативного развития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2203128"/>
            <a:ext cx="4032448" cy="381989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2286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ru-RU" sz="2600" b="1" dirty="0">
                <a:solidFill>
                  <a:schemeClr val="tx2">
                    <a:lumMod val="75000"/>
                  </a:schemeClr>
                </a:solidFill>
              </a:rPr>
              <a:t>Социальные 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навыки</a:t>
            </a:r>
          </a:p>
          <a:p>
            <a:pPr marL="342900" indent="-2286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lang="ru-RU" sz="2600" b="1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2286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ru-RU" sz="2600" b="1" dirty="0">
                <a:solidFill>
                  <a:schemeClr val="tx2">
                    <a:lumMod val="75000"/>
                  </a:schemeClr>
                </a:solidFill>
              </a:rPr>
              <a:t>Специфические 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знания</a:t>
            </a:r>
          </a:p>
          <a:p>
            <a:pPr marL="342900" indent="-2286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lang="ru-RU" sz="2600" b="1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2286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ru-RU" sz="2600" b="1" dirty="0">
                <a:solidFill>
                  <a:schemeClr val="tx2">
                    <a:lumMod val="75000"/>
                  </a:schemeClr>
                </a:solidFill>
              </a:rPr>
              <a:t>Социальные 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качества</a:t>
            </a:r>
          </a:p>
          <a:p>
            <a:pPr marL="342900" indent="-2286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lang="ru-RU" sz="2600" b="1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2286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ru-RU" sz="2600" b="1" dirty="0">
                <a:solidFill>
                  <a:schemeClr val="tx2">
                    <a:lumMod val="75000"/>
                  </a:schemeClr>
                </a:solidFill>
              </a:rPr>
              <a:t>Ролевое поведение</a:t>
            </a:r>
          </a:p>
          <a:p>
            <a:pPr marL="342900" indent="-2286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lang="ru-RU" sz="2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203128"/>
            <a:ext cx="4518916" cy="3819896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77575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491880" y="685800"/>
            <a:ext cx="4966320" cy="5551512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600"/>
              </a:spcAft>
            </a:pPr>
            <a:r>
              <a:rPr lang="ru-RU" dirty="0" smtClean="0"/>
              <a:t>Целенаправленность</a:t>
            </a:r>
          </a:p>
          <a:p>
            <a:pPr>
              <a:spcAft>
                <a:spcPts val="600"/>
              </a:spcAft>
            </a:pPr>
            <a:r>
              <a:rPr lang="ru-RU" dirty="0" smtClean="0"/>
              <a:t>Комплексное воздействие</a:t>
            </a:r>
          </a:p>
          <a:p>
            <a:pPr>
              <a:spcAft>
                <a:spcPts val="600"/>
              </a:spcAft>
            </a:pPr>
            <a:r>
              <a:rPr lang="ru-RU" dirty="0" smtClean="0"/>
              <a:t>Воспитание в деятельности</a:t>
            </a:r>
          </a:p>
          <a:p>
            <a:pPr>
              <a:spcAft>
                <a:spcPts val="600"/>
              </a:spcAft>
            </a:pPr>
            <a:r>
              <a:rPr lang="ru-RU" dirty="0" smtClean="0"/>
              <a:t>Уважение и гуманизм</a:t>
            </a:r>
          </a:p>
          <a:p>
            <a:pPr>
              <a:spcAft>
                <a:spcPts val="600"/>
              </a:spcAft>
            </a:pPr>
            <a:r>
              <a:rPr lang="ru-RU" dirty="0" smtClean="0"/>
              <a:t>Опора на положительные качества ребенка</a:t>
            </a:r>
          </a:p>
          <a:p>
            <a:pPr>
              <a:spcAft>
                <a:spcPts val="600"/>
              </a:spcAft>
            </a:pPr>
            <a:r>
              <a:rPr lang="ru-RU" dirty="0" smtClean="0"/>
              <a:t>Воспитание в коллективе</a:t>
            </a:r>
          </a:p>
          <a:p>
            <a:pPr>
              <a:spcAft>
                <a:spcPts val="600"/>
              </a:spcAft>
            </a:pPr>
            <a:r>
              <a:rPr lang="ru-RU" dirty="0" smtClean="0"/>
              <a:t>Учет возрастных и индивидуальных особенностей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2486609"/>
            <a:ext cx="2362840" cy="165618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Современные требования определяются реализацией принципов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73333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685800"/>
            <a:ext cx="4174232" cy="5257802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600"/>
              </a:spcAft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Возраст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/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уровень развития</a:t>
            </a:r>
          </a:p>
          <a:p>
            <a:pPr>
              <a:spcAft>
                <a:spcPts val="600"/>
              </a:spcAft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Пол</a:t>
            </a:r>
          </a:p>
          <a:p>
            <a:pPr>
              <a:spcAft>
                <a:spcPts val="600"/>
              </a:spcAft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Стиль учения</a:t>
            </a:r>
          </a:p>
          <a:p>
            <a:pPr>
              <a:spcAft>
                <a:spcPts val="600"/>
              </a:spcAft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Способности (потребности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сильные стороны)</a:t>
            </a:r>
          </a:p>
          <a:p>
            <a:pPr>
              <a:spcAft>
                <a:spcPts val="600"/>
              </a:spcAft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Характер и темперамент</a:t>
            </a:r>
          </a:p>
          <a:p>
            <a:pPr>
              <a:spcAft>
                <a:spcPts val="600"/>
              </a:spcAft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Интересы и самосознание</a:t>
            </a:r>
          </a:p>
          <a:p>
            <a:pPr>
              <a:spcAft>
                <a:spcPts val="600"/>
              </a:spcAft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Семейная культура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семейная среда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79512" y="2971800"/>
            <a:ext cx="3816424" cy="2977480"/>
          </a:xfr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Умение распознать индивидуальные особенности, их причины и следствия, видеть достоинства и достижения прежде, чем недостатки (</a:t>
            </a:r>
            <a:r>
              <a:rPr lang="ru-RU" sz="1800" dirty="0" err="1" smtClean="0">
                <a:solidFill>
                  <a:schemeClr val="tx2">
                    <a:lumMod val="50000"/>
                  </a:schemeClr>
                </a:solidFill>
              </a:rPr>
              <a:t>дефицитарные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 состояния в развитии), позволяет взрослым лучше понимать детей, принимать их, доверять им.</a:t>
            </a:r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000" y="1556792"/>
            <a:ext cx="2434848" cy="1369140"/>
          </a:xfrm>
        </p:spPr>
        <p:txBody>
          <a:bodyPr>
            <a:normAutofit/>
          </a:bodyPr>
          <a:lstStyle/>
          <a:p>
            <a:r>
              <a:rPr lang="ru-RU" b="1" dirty="0" err="1" smtClean="0"/>
              <a:t>Индивидуаль-ные</a:t>
            </a:r>
            <a:r>
              <a:rPr lang="ru-RU" b="1" dirty="0" smtClean="0"/>
              <a:t> особенности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5120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TM01859861[[fn=Выставка]]</Template>
  <TotalTime>2572</TotalTime>
  <Words>701</Words>
  <Application>Microsoft Office PowerPoint</Application>
  <PresentationFormat>Экран (4:3)</PresentationFormat>
  <Paragraphs>123</Paragraphs>
  <Slides>26</Slides>
  <Notes>2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Аптека</vt:lpstr>
      <vt:lpstr> Муниципальное автономное дошкольное образовательное учреждение «Детский сад с приоритетным осуществлением деятельности по социально-личностному направлению развития детей № 6»</vt:lpstr>
      <vt:lpstr>Презентация PowerPoint</vt:lpstr>
      <vt:lpstr>Социально-коммуникативное развитие</vt:lpstr>
      <vt:lpstr>Основная цель социально-коммуникативного развития -</vt:lpstr>
      <vt:lpstr> среди задач, на решение которых направлен ФГОС ДО выделяются:</vt:lpstr>
      <vt:lpstr>Социально-коммуникативное развитие</vt:lpstr>
      <vt:lpstr>Направления социально-коммуникативного развития</vt:lpstr>
      <vt:lpstr>Современные требования определяются реализацией принципов</vt:lpstr>
      <vt:lpstr>Индивидуаль-ные особенности</vt:lpstr>
      <vt:lpstr>Задачи:</vt:lpstr>
      <vt:lpstr>Темы комлексно-тематического плана</vt:lpstr>
      <vt:lpstr>Презентация PowerPoint</vt:lpstr>
      <vt:lpstr>Презентация PowerPoint</vt:lpstr>
      <vt:lpstr>                                                                 Lego Education</vt:lpstr>
      <vt:lpstr>Движущие силы (факторы) развития заложены не в каких-то одних потенциалах, а в их совокупности, включающей и природную среду, и культуру, и саму сущность антропологических истоков развития человека как биосоциального существа</vt:lpstr>
      <vt:lpstr>«Зеленый огонек» и акция «Стань заметным»</vt:lpstr>
      <vt:lpstr>Военно-спортивная игра «Зарница»</vt:lpstr>
      <vt:lpstr>Мама, Папа, я – спортивная семья</vt:lpstr>
      <vt:lpstr>Участие родителей в образовательном процессе</vt:lpstr>
      <vt:lpstr>Тематика мероприятий с родителями</vt:lpstr>
      <vt:lpstr>Достижения педагогов в 2015-2016 учебном году на муниципальном уровне</vt:lpstr>
      <vt:lpstr>Социальные партнеры</vt:lpstr>
      <vt:lpstr>Социальные партнеры</vt:lpstr>
      <vt:lpstr>Презентация PowerPoint</vt:lpstr>
      <vt:lpstr>Презентация PowerPoint</vt:lpstr>
      <vt:lpstr>Муниципальные конкурсы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User</cp:lastModifiedBy>
  <cp:revision>145</cp:revision>
  <cp:lastPrinted>2015-03-10T06:55:56Z</cp:lastPrinted>
  <dcterms:created xsi:type="dcterms:W3CDTF">2015-02-10T04:03:28Z</dcterms:created>
  <dcterms:modified xsi:type="dcterms:W3CDTF">2017-02-16T08:39:50Z</dcterms:modified>
</cp:coreProperties>
</file>