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76" r:id="rId2"/>
    <p:sldId id="262" r:id="rId3"/>
    <p:sldId id="293" r:id="rId4"/>
    <p:sldId id="274" r:id="rId5"/>
    <p:sldId id="272" r:id="rId6"/>
    <p:sldId id="279" r:id="rId7"/>
    <p:sldId id="273" r:id="rId8"/>
    <p:sldId id="265" r:id="rId9"/>
    <p:sldId id="294" r:id="rId10"/>
    <p:sldId id="278" r:id="rId11"/>
    <p:sldId id="280" r:id="rId12"/>
    <p:sldId id="277" r:id="rId13"/>
    <p:sldId id="297" r:id="rId14"/>
    <p:sldId id="295" r:id="rId15"/>
    <p:sldId id="296" r:id="rId16"/>
    <p:sldId id="287" r:id="rId17"/>
    <p:sldId id="292" r:id="rId18"/>
    <p:sldId id="283" r:id="rId19"/>
    <p:sldId id="284" r:id="rId20"/>
    <p:sldId id="285" r:id="rId21"/>
    <p:sldId id="286" r:id="rId22"/>
    <p:sldId id="290" r:id="rId23"/>
    <p:sldId id="291" r:id="rId24"/>
    <p:sldId id="288" r:id="rId25"/>
    <p:sldId id="289" r:id="rId26"/>
    <p:sldId id="25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71" autoAdjust="0"/>
  </p:normalViewPr>
  <p:slideViewPr>
    <p:cSldViewPr>
      <p:cViewPr varScale="1">
        <p:scale>
          <a:sx n="41" d="100"/>
          <a:sy n="41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5080"/>
  <ax:ocxPr ax:name="_cy" ax:value="5080"/>
  <ax:ocxPr ax:name="FlashVars" ax:value=""/>
  <ax:ocxPr ax:name="Movie" ax:value=""/>
  <ax:ocxPr ax:name="Src" ax:value=""/>
  <ax:ocxPr ax:name="WMode" ax:value="Window"/>
  <ax:ocxPr ax:name="Play" ax:value="0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-1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046A1-70D6-489A-A1B4-0607F6F0310E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7709D-4A2D-433B-A645-20E459FD2E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6094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EB504E8-3C00-44CC-8AC8-79B61AC84834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A0420E-1CAB-4E11-9923-9D54123D6F8A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EB504E8-3C00-44CC-8AC8-79B61AC84834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130425"/>
            <a:ext cx="3600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8490-4752-45A5-B256-3DF7DA9964AD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7192C-2516-4F46-B32D-8DF3BF34BE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http://abali.ru/wp-content/uploads/2011/10/ekran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8640"/>
            <a:ext cx="7316809" cy="6858000"/>
          </a:xfrm>
          <a:prstGeom prst="rect">
            <a:avLst/>
          </a:prstGeom>
          <a:noFill/>
        </p:spPr>
      </p:pic>
      <p:pic>
        <p:nvPicPr>
          <p:cNvPr id="9" name="Picture 7" descr="http://sportmassag.ru/userfiles/muscle-3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908720"/>
            <a:ext cx="2462438" cy="411530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8490-4752-45A5-B256-3DF7DA9964AD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7192C-2516-4F46-B32D-8DF3BF34BE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1835696" y="0"/>
            <a:ext cx="7308304" cy="6858000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7" descr="http://sportmassag.ru/userfiles/muscle-3.pn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4149080"/>
            <a:ext cx="1368152" cy="24305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</p:pic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5C670-A0E4-4A16-9475-8FEB9597A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18490-4752-45A5-B256-3DF7DA9964AD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7192C-2516-4F46-B32D-8DF3BF34B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video" Target="file:///C:\Users\user\Desktop\&#1059;&#1056;&#1054;&#1050;&#1048;%202016-2017%201&#1090;&#1088;\&#1059;&#1056;&#1054;&#1050;&#1048;%201%20&#1090;&#1088;.%202016-2017\8%20&#1082;&#1083;&#1072;&#1089;&#1089;%20&#1072;&#1085;&#1072;&#1090;&#1086;&#1084;&#1080;&#1103;\&#1059;&#1088;&#1086;&#1082;%208%20&#1054;&#1044;&#1057;\&#1059;&#1088;&#1086;&#1082;%201%20&#1087;&#1086;%20&#1090;&#1077;&#1084;&#1077;%20&#1054;&#1044;&#1057;\motor_system%201_ru.avi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artplease.ru/" TargetMode="External"/><Relationship Id="rId2" Type="http://schemas.openxmlformats.org/officeDocument/2006/relationships/hyperlink" Target="http://likeforyou2.ru/kosti-cheloveka-stroeni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gplusdb.com/skelet-cheloveka-animaciy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3.xml"/><Relationship Id="rId1" Type="http://schemas.openxmlformats.org/officeDocument/2006/relationships/video" Target="file:///C:\Users\user\Desktop\&#1059;&#1056;&#1054;&#1050;&#1048;%202016-2017%201&#1090;&#1088;\&#1059;&#1056;&#1054;&#1050;&#1048;%201%20&#1090;&#1088;.%202016-2017\8%20&#1082;&#1083;&#1072;&#1089;&#1089;%20&#1072;&#1085;&#1072;&#1090;&#1086;&#1084;&#1080;&#1103;\&#1059;&#1088;&#1086;&#1082;%208%20&#1054;&#1044;&#1057;\&#1059;&#1088;&#1086;&#1082;%201%20&#1087;&#1086;%20&#1090;&#1077;&#1084;&#1077;%20&#1054;&#1044;&#1057;\motor_system%202_ru.avi" TargetMode="Externa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«Все бесконечное разнообразие 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внешних проявлений 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мозговой деятельности 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сводится окончательно к 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одному лишь явлению – 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мышечному движению»  </a:t>
            </a:r>
            <a:r>
              <a:rPr lang="ru-RU" sz="3600" b="1" i="1" dirty="0" smtClean="0"/>
              <a:t>                                                  </a:t>
            </a:r>
          </a:p>
          <a:p>
            <a:endParaRPr lang="ru-RU" sz="3600" b="1" i="1" dirty="0" smtClean="0"/>
          </a:p>
          <a:p>
            <a:pPr>
              <a:buNone/>
            </a:pPr>
            <a:r>
              <a:rPr lang="ru-RU" sz="3600" b="1" i="1" smtClean="0">
                <a:solidFill>
                  <a:srgbClr val="002060"/>
                </a:solidFill>
              </a:rPr>
              <a:t>                                    </a:t>
            </a:r>
            <a:r>
              <a:rPr lang="ru-RU" sz="4400" b="1" i="1" smtClean="0">
                <a:solidFill>
                  <a:srgbClr val="002060"/>
                </a:solidFill>
              </a:rPr>
              <a:t>И.М</a:t>
            </a:r>
            <a:r>
              <a:rPr lang="ru-RU" sz="4400" b="1" i="1" dirty="0" smtClean="0">
                <a:solidFill>
                  <a:srgbClr val="002060"/>
                </a:solidFill>
              </a:rPr>
              <a:t>. Сеченов</a:t>
            </a:r>
            <a:endParaRPr lang="ru-RU" sz="4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 </a:t>
            </a:r>
            <a:r>
              <a:rPr lang="ru-RU" b="1" dirty="0" smtClean="0">
                <a:solidFill>
                  <a:srgbClr val="00B050"/>
                </a:solidFill>
              </a:rPr>
              <a:t>«Закончи предложение»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1. Минеральные вещества придают кости …. .</a:t>
            </a:r>
          </a:p>
          <a:p>
            <a:pPr>
              <a:buNone/>
            </a:pPr>
            <a:r>
              <a:rPr lang="ru-RU" b="1" dirty="0" smtClean="0"/>
              <a:t>2. Органические вещества придают кости …. .</a:t>
            </a:r>
          </a:p>
          <a:p>
            <a:pPr>
              <a:buNone/>
            </a:pPr>
            <a:r>
              <a:rPr lang="ru-RU" b="1" dirty="0" smtClean="0"/>
              <a:t>3. В костях детей преобладают …. вещества.</a:t>
            </a:r>
          </a:p>
          <a:p>
            <a:pPr>
              <a:buNone/>
            </a:pPr>
            <a:r>
              <a:rPr lang="ru-RU" b="1" dirty="0" smtClean="0"/>
              <a:t>4. У пожилых людей в костях преобладают …. .</a:t>
            </a:r>
          </a:p>
          <a:p>
            <a:pPr>
              <a:buNone/>
            </a:pPr>
            <a:r>
              <a:rPr lang="ru-RU" b="1" dirty="0" smtClean="0"/>
              <a:t>5. Наиболее прочны кости у людей  в возрасте …. .</a:t>
            </a:r>
          </a:p>
          <a:p>
            <a:pPr>
              <a:buNone/>
            </a:pPr>
            <a:r>
              <a:rPr lang="ru-RU" b="1" dirty="0" smtClean="0"/>
              <a:t>6. К активной части ОДС относят …. .</a:t>
            </a:r>
          </a:p>
          <a:p>
            <a:pPr>
              <a:buNone/>
            </a:pPr>
            <a:r>
              <a:rPr lang="ru-RU" b="1" dirty="0" smtClean="0"/>
              <a:t>7. К пассивной части ОДС относят …. .</a:t>
            </a:r>
          </a:p>
          <a:p>
            <a:endParaRPr lang="ru-RU" dirty="0"/>
          </a:p>
        </p:txBody>
      </p:sp>
      <p:pic>
        <p:nvPicPr>
          <p:cNvPr id="4" name="Содержимое 4" descr="http://previewcf.turbosquid.com/Preview/2014/07/03__19_45_07/3.jpgbf79b696-71cf-4409-aa1a-9a5f377c16ccLarge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172400" y="4221088"/>
            <a:ext cx="792088" cy="248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Вопрос!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4400" b="1" dirty="0" smtClean="0">
                <a:solidFill>
                  <a:srgbClr val="00B050"/>
                </a:solidFill>
              </a:rPr>
              <a:t>Бедренная кость человека вдоль оси выдерживает груз 1 500 кг (легковой автомобиль). </a:t>
            </a:r>
          </a:p>
          <a:p>
            <a:endParaRPr lang="ru-RU" sz="4400" b="1" dirty="0" smtClean="0"/>
          </a:p>
          <a:p>
            <a:r>
              <a:rPr lang="ru-RU" sz="4400" b="1" dirty="0" smtClean="0"/>
              <a:t>Почему она при этом не ломается?</a:t>
            </a:r>
            <a:endParaRPr lang="ru-RU" sz="4400" dirty="0" smtClean="0"/>
          </a:p>
          <a:p>
            <a:endParaRPr lang="ru-RU" dirty="0"/>
          </a:p>
        </p:txBody>
      </p:sp>
      <p:pic>
        <p:nvPicPr>
          <p:cNvPr id="4" name="Содержимое 4" descr="http://previewcf.turbosquid.com/Preview/2014/07/03__19_45_07/3.jpgbf79b696-71cf-4409-aa1a-9a5f377c16ccLarge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028384" y="4005064"/>
            <a:ext cx="792088" cy="2625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reviewcf.turbosquid.com/Preview/2014/07/03__19_45_07/3.jpgbf79b696-71cf-4409-aa1a-9a5f377c16ccLarge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861048"/>
            <a:ext cx="990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motor_system 1_ru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547664" y="620688"/>
            <a:ext cx="7236804" cy="482453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Задание классу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1 ряд – готовит сообщение о макроскопическом строении кости </a:t>
            </a:r>
            <a:r>
              <a:rPr lang="ru-RU" b="1" dirty="0" smtClean="0">
                <a:solidFill>
                  <a:srgbClr val="002060"/>
                </a:solidFill>
              </a:rPr>
              <a:t>(внешнее строение кости)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2 ряд  – готовит сообщение о макроскопическом строении кости </a:t>
            </a:r>
            <a:r>
              <a:rPr lang="ru-RU" b="1" dirty="0" smtClean="0">
                <a:solidFill>
                  <a:srgbClr val="002060"/>
                </a:solidFill>
              </a:rPr>
              <a:t>(внутреннее строение кости)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 3 ряд – готовит сообщение о </a:t>
            </a:r>
            <a:r>
              <a:rPr lang="ru-RU" b="1" dirty="0" smtClean="0">
                <a:solidFill>
                  <a:srgbClr val="002060"/>
                </a:solidFill>
              </a:rPr>
              <a:t>микроскопическом</a:t>
            </a:r>
            <a:r>
              <a:rPr lang="ru-RU" dirty="0" smtClean="0">
                <a:solidFill>
                  <a:srgbClr val="002060"/>
                </a:solidFill>
              </a:rPr>
              <a:t> строении кости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Макроскопическое строение кости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Picture 4" descr="0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2884" y="1650002"/>
            <a:ext cx="7891116" cy="5207998"/>
          </a:xfrm>
          <a:prstGeom prst="rect">
            <a:avLst/>
          </a:prstGeom>
        </p:spPr>
      </p:pic>
      <p:pic>
        <p:nvPicPr>
          <p:cNvPr id="5" name="Содержимое 4" descr="http://previewcf.turbosquid.com/Preview/2014/07/03__19_45_07/3.jpgbf79b696-71cf-4409-aa1a-9a5f377c16ccLarge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4005064"/>
            <a:ext cx="864096" cy="2625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Макроскопическое строение кости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Picture 2" descr="0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9052" y="1556792"/>
            <a:ext cx="7804948" cy="5040560"/>
          </a:xfrm>
          <a:prstGeom prst="rect">
            <a:avLst/>
          </a:prstGeom>
        </p:spPr>
      </p:pic>
      <p:pic>
        <p:nvPicPr>
          <p:cNvPr id="5" name="Содержимое 4" descr="http://previewcf.turbosquid.com/Preview/2014/07/03__19_45_07/3.jpgbf79b696-71cf-4409-aa1a-9a5f377c16ccLarge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933056"/>
            <a:ext cx="792088" cy="2625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1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03808" y="1932772"/>
            <a:ext cx="4940192" cy="3143412"/>
          </a:xfrm>
          <a:prstGeom prst="rect">
            <a:avLst/>
          </a:prstGeom>
        </p:spPr>
      </p:pic>
      <p:pic>
        <p:nvPicPr>
          <p:cNvPr id="5" name="Picture 1" descr="2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302" y="3933056"/>
            <a:ext cx="3993054" cy="2808312"/>
          </a:xfrm>
          <a:prstGeom prst="rect">
            <a:avLst/>
          </a:prstGeom>
        </p:spPr>
      </p:pic>
      <p:pic>
        <p:nvPicPr>
          <p:cNvPr id="24578" name="Picture 2" descr="http://zhivotnovodstvo.net.ru/p/kostnaya-tk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01" y="76504"/>
            <a:ext cx="4186707" cy="37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://fs00.infourok.ru/images/doc/105/124364/img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133921"/>
            <a:ext cx="8736905" cy="655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736640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Вопрос!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В  скелете человека 206 костей. Масса скелета у новорожденного составляет 10-11% массы тела, а у взрослых людей – 20% массы тела. </a:t>
            </a:r>
          </a:p>
          <a:p>
            <a:r>
              <a:rPr lang="ru-RU" sz="4000" b="1" dirty="0" smtClean="0"/>
              <a:t>С чем это связано?</a:t>
            </a:r>
            <a:endParaRPr lang="ru-RU" sz="40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Содержимое 4" descr="http://previewcf.turbosquid.com/Preview/2014/07/03__19_45_07/3.jpgbf79b696-71cf-4409-aa1a-9a5f377c16ccLarge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12360" y="4005064"/>
            <a:ext cx="792088" cy="2625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4000" b="1" dirty="0" smtClean="0">
                <a:solidFill>
                  <a:srgbClr val="00B050"/>
                </a:solidFill>
              </a:rPr>
              <a:t>Прочитайте статью учебника «Рост костей». Ответьте на вопросы:</a:t>
            </a:r>
            <a:r>
              <a:rPr lang="ru-RU" sz="3600" b="1" dirty="0" smtClean="0">
                <a:solidFill>
                  <a:srgbClr val="00B050"/>
                </a:solidFill>
              </a:rPr>
              <a:t/>
            </a:r>
            <a:br>
              <a:rPr lang="ru-RU" sz="3600" b="1" dirty="0" smtClean="0">
                <a:solidFill>
                  <a:srgbClr val="00B050"/>
                </a:solidFill>
              </a:rPr>
            </a:b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ru-RU" sz="4400" b="1" dirty="0" smtClean="0"/>
          </a:p>
          <a:p>
            <a:pPr>
              <a:buFontTx/>
              <a:buChar char="-"/>
            </a:pPr>
            <a:r>
              <a:rPr lang="ru-RU" sz="4400" b="1" dirty="0" smtClean="0"/>
              <a:t>За счет каких структур происходит рост костей в длину и в толщину?</a:t>
            </a:r>
          </a:p>
          <a:p>
            <a:pPr>
              <a:buNone/>
            </a:pPr>
            <a:endParaRPr lang="ru-RU" sz="4400" dirty="0"/>
          </a:p>
        </p:txBody>
      </p:sp>
      <p:pic>
        <p:nvPicPr>
          <p:cNvPr id="4" name="Содержимое 4" descr="http://previewcf.turbosquid.com/Preview/2014/07/03__19_45_07/3.jpgbf79b696-71cf-4409-aa1a-9a5f377c16ccLarge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84368" y="4005064"/>
            <a:ext cx="792088" cy="2625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reviewcf.turbosquid.com/Preview/2014/07/03__19_45_07/3.jpgbf79b696-71cf-4409-aa1a-9a5f377c16ccLarge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404664"/>
            <a:ext cx="129614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04518" y="692696"/>
            <a:ext cx="7239482" cy="280076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</a:rPr>
              <a:t>ОПОРНО-ДВИГАТЕЛЬНАЯ СИСТЕМА. </a:t>
            </a:r>
          </a:p>
          <a:p>
            <a:r>
              <a:rPr lang="ru-RU" sz="4400" b="1" i="1" dirty="0" smtClean="0">
                <a:solidFill>
                  <a:srgbClr val="C00000"/>
                </a:solidFill>
              </a:rPr>
              <a:t>СОСТАВ, СТРОЕНИЕ И РОСТ КОСТЕЙ.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B050"/>
                </a:solidFill>
              </a:rPr>
              <a:t>Заполните схему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1556792"/>
            <a:ext cx="288032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Виды костей</a:t>
            </a:r>
            <a:endParaRPr lang="ru-RU" sz="3600" b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1619672" y="2348880"/>
            <a:ext cx="1224136" cy="136815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724128" y="2348880"/>
            <a:ext cx="1296144" cy="144016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275856" y="2348880"/>
            <a:ext cx="648072" cy="201622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788024" y="2348880"/>
            <a:ext cx="432048" cy="25202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683568" y="3717032"/>
            <a:ext cx="18002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555776" y="4365104"/>
            <a:ext cx="18002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932040" y="4869160"/>
            <a:ext cx="151216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948264" y="3789040"/>
            <a:ext cx="151216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 стрелкой 26"/>
          <p:cNvCxnSpPr>
            <a:stCxn id="21" idx="2"/>
          </p:cNvCxnSpPr>
          <p:nvPr/>
        </p:nvCxnSpPr>
        <p:spPr>
          <a:xfrm>
            <a:off x="1583668" y="4221088"/>
            <a:ext cx="0" cy="7920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3563888" y="4797152"/>
            <a:ext cx="0" cy="9361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5652120" y="5373216"/>
            <a:ext cx="0" cy="64807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>
            <a:off x="7740352" y="4365104"/>
            <a:ext cx="0" cy="5760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B050"/>
                </a:solidFill>
              </a:rPr>
              <a:t>Заполните схему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1556792"/>
            <a:ext cx="288032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Виды костей</a:t>
            </a:r>
            <a:endParaRPr lang="ru-RU" sz="3600" b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1475656" y="2348880"/>
            <a:ext cx="1368152" cy="1008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724128" y="2348880"/>
            <a:ext cx="1296144" cy="144016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635896" y="2348880"/>
            <a:ext cx="288032" cy="86409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788024" y="2348880"/>
            <a:ext cx="432048" cy="25202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611560" y="3429000"/>
            <a:ext cx="18002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трубчатые</a:t>
            </a:r>
            <a:endParaRPr lang="ru-RU" sz="2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771800" y="3284984"/>
            <a:ext cx="18002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губчатые</a:t>
            </a:r>
            <a:endParaRPr lang="ru-RU" sz="24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932040" y="4869160"/>
            <a:ext cx="151216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плоские</a:t>
            </a:r>
            <a:endParaRPr lang="ru-RU" sz="24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948264" y="3789040"/>
            <a:ext cx="151216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смешанные</a:t>
            </a:r>
            <a:endParaRPr lang="ru-RU" sz="2000" b="1" dirty="0"/>
          </a:p>
        </p:txBody>
      </p:sp>
      <p:pic>
        <p:nvPicPr>
          <p:cNvPr id="19" name="Содержимое 18" descr="14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004048" y="5445224"/>
            <a:ext cx="1471635" cy="1221385"/>
          </a:xfrm>
          <a:prstGeom prst="rect">
            <a:avLst/>
          </a:prstGeom>
        </p:spPr>
      </p:pic>
      <p:pic>
        <p:nvPicPr>
          <p:cNvPr id="20" name="Рисунок 19" descr="1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926318" y="4581128"/>
            <a:ext cx="1966162" cy="1451992"/>
          </a:xfrm>
          <a:prstGeom prst="rect">
            <a:avLst/>
          </a:prstGeom>
        </p:spPr>
      </p:pic>
      <p:pic>
        <p:nvPicPr>
          <p:cNvPr id="25" name="Рисунок 24" descr="15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131840" y="3861048"/>
            <a:ext cx="1126578" cy="2501462"/>
          </a:xfrm>
          <a:prstGeom prst="rect">
            <a:avLst/>
          </a:prstGeom>
        </p:spPr>
      </p:pic>
      <p:pic>
        <p:nvPicPr>
          <p:cNvPr id="28" name="Рисунок 27" descr="13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043608" y="4005064"/>
            <a:ext cx="936104" cy="263691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B050"/>
                </a:solidFill>
                <a:latin typeface="Times New Roman"/>
                <a:ea typeface="Times New Roman"/>
              </a:rPr>
              <a:t>Охарактеризуйте мысленно состав и свойства костей. Ответы зашифруйте  последовательно трехзначными числами, начиная с первого:</a:t>
            </a:r>
            <a:endParaRPr lang="ru-RU" sz="2800" b="1" dirty="0">
              <a:solidFill>
                <a:srgbClr val="00B05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572032"/>
          </a:xfrm>
        </p:spPr>
        <p:txBody>
          <a:bodyPr>
            <a:normAutofit fontScale="92500" lnSpcReduction="10000"/>
          </a:bodyPr>
          <a:lstStyle/>
          <a:p>
            <a:pPr lvl="0">
              <a:buFont typeface="+mj-lt"/>
              <a:buAutoNum type="arabicPeriod"/>
              <a:tabLst>
                <a:tab pos="495300" algn="l"/>
              </a:tabLst>
            </a:pPr>
            <a:r>
              <a:rPr lang="ru-RU" b="1" dirty="0">
                <a:latin typeface="Times New Roman"/>
                <a:ea typeface="Times New Roman"/>
              </a:rPr>
              <a:t>Нормальная кость</a:t>
            </a:r>
            <a:endParaRPr lang="ru-RU" sz="2800" b="1" dirty="0">
              <a:latin typeface="Times New Roman"/>
              <a:ea typeface="Times New Roman"/>
            </a:endParaRPr>
          </a:p>
          <a:p>
            <a:pPr lvl="0">
              <a:buFont typeface="+mj-lt"/>
              <a:buAutoNum type="arabicPeriod"/>
              <a:tabLst>
                <a:tab pos="495300" algn="l"/>
              </a:tabLst>
            </a:pPr>
            <a:r>
              <a:rPr lang="ru-RU" b="1" dirty="0">
                <a:latin typeface="Times New Roman"/>
                <a:ea typeface="Times New Roman"/>
              </a:rPr>
              <a:t>Декальцинированная кость</a:t>
            </a:r>
            <a:endParaRPr lang="ru-RU" sz="2800" b="1" dirty="0">
              <a:latin typeface="Times New Roman"/>
              <a:ea typeface="Times New Roman"/>
            </a:endParaRPr>
          </a:p>
          <a:p>
            <a:pPr lvl="0">
              <a:buFont typeface="+mj-lt"/>
              <a:buAutoNum type="arabicPeriod"/>
              <a:tabLst>
                <a:tab pos="495300" algn="l"/>
              </a:tabLst>
            </a:pPr>
            <a:r>
              <a:rPr lang="ru-RU" b="1" dirty="0">
                <a:latin typeface="Times New Roman"/>
                <a:ea typeface="Times New Roman"/>
              </a:rPr>
              <a:t>Прокаленная кость</a:t>
            </a:r>
            <a:endParaRPr lang="ru-RU" sz="2800" b="1" dirty="0">
              <a:latin typeface="Times New Roman"/>
              <a:ea typeface="Times New Roman"/>
            </a:endParaRPr>
          </a:p>
          <a:p>
            <a:pPr lvl="0">
              <a:buFont typeface="+mj-lt"/>
              <a:buAutoNum type="arabicPeriod"/>
              <a:tabLst>
                <a:tab pos="495300" algn="l"/>
              </a:tabLst>
            </a:pPr>
            <a:r>
              <a:rPr lang="ru-RU" b="1" dirty="0">
                <a:latin typeface="Times New Roman"/>
                <a:ea typeface="Times New Roman"/>
              </a:rPr>
              <a:t>Без минеральных веществ</a:t>
            </a:r>
            <a:endParaRPr lang="ru-RU" sz="2800" b="1" dirty="0">
              <a:latin typeface="Times New Roman"/>
              <a:ea typeface="Times New Roman"/>
            </a:endParaRPr>
          </a:p>
          <a:p>
            <a:pPr lvl="0">
              <a:buFont typeface="+mj-lt"/>
              <a:buAutoNum type="arabicPeriod"/>
              <a:tabLst>
                <a:tab pos="495300" algn="l"/>
              </a:tabLst>
            </a:pPr>
            <a:r>
              <a:rPr lang="ru-RU" b="1" dirty="0">
                <a:latin typeface="Times New Roman"/>
                <a:ea typeface="Times New Roman"/>
              </a:rPr>
              <a:t>Без органических веществ</a:t>
            </a:r>
            <a:endParaRPr lang="ru-RU" sz="2800" b="1" dirty="0">
              <a:latin typeface="Times New Roman"/>
              <a:ea typeface="Times New Roman"/>
            </a:endParaRPr>
          </a:p>
          <a:p>
            <a:pPr lvl="0">
              <a:buFont typeface="+mj-lt"/>
              <a:buAutoNum type="arabicPeriod"/>
              <a:tabLst>
                <a:tab pos="495300" algn="l"/>
              </a:tabLst>
            </a:pPr>
            <a:r>
              <a:rPr lang="ru-RU" b="1" dirty="0">
                <a:latin typeface="Times New Roman"/>
                <a:ea typeface="Times New Roman"/>
              </a:rPr>
              <a:t>Органические + минеральные вещества</a:t>
            </a:r>
            <a:endParaRPr lang="ru-RU" sz="2800" b="1" dirty="0">
              <a:latin typeface="Times New Roman"/>
              <a:ea typeface="Times New Roman"/>
            </a:endParaRPr>
          </a:p>
          <a:p>
            <a:pPr lvl="0">
              <a:buFont typeface="+mj-lt"/>
              <a:buAutoNum type="arabicPeriod"/>
              <a:tabLst>
                <a:tab pos="495300" algn="l"/>
              </a:tabLst>
            </a:pPr>
            <a:r>
              <a:rPr lang="ru-RU" b="1" dirty="0">
                <a:latin typeface="Times New Roman"/>
                <a:ea typeface="Times New Roman"/>
              </a:rPr>
              <a:t>Хрупкая</a:t>
            </a:r>
            <a:endParaRPr lang="ru-RU" sz="2800" b="1" dirty="0">
              <a:latin typeface="Times New Roman"/>
              <a:ea typeface="Times New Roman"/>
            </a:endParaRPr>
          </a:p>
          <a:p>
            <a:pPr lvl="0">
              <a:buFont typeface="+mj-lt"/>
              <a:buAutoNum type="arabicPeriod"/>
              <a:tabLst>
                <a:tab pos="495300" algn="l"/>
              </a:tabLst>
            </a:pPr>
            <a:r>
              <a:rPr lang="ru-RU" b="1" dirty="0">
                <a:latin typeface="Times New Roman"/>
                <a:ea typeface="Times New Roman"/>
              </a:rPr>
              <a:t>Твердая, прочная, упругая</a:t>
            </a:r>
            <a:endParaRPr lang="ru-RU" sz="2800" b="1" dirty="0">
              <a:latin typeface="Times New Roman"/>
              <a:ea typeface="Times New Roman"/>
            </a:endParaRPr>
          </a:p>
          <a:p>
            <a:pPr lvl="0">
              <a:buFont typeface="+mj-lt"/>
              <a:buAutoNum type="arabicPeriod"/>
              <a:tabLst>
                <a:tab pos="495300" algn="l"/>
              </a:tabLst>
            </a:pPr>
            <a:r>
              <a:rPr lang="ru-RU" b="1" dirty="0">
                <a:latin typeface="Times New Roman"/>
                <a:ea typeface="Times New Roman"/>
              </a:rPr>
              <a:t>Мягкая, упругая</a:t>
            </a:r>
            <a:endParaRPr lang="ru-RU" sz="28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663241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Ответ 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	</a:t>
            </a:r>
            <a:r>
              <a:rPr lang="ru-RU" sz="4000" b="1" dirty="0" smtClean="0">
                <a:latin typeface="Times New Roman"/>
                <a:ea typeface="Times New Roman"/>
              </a:rPr>
              <a:t>1,6,8</a:t>
            </a:r>
            <a:r>
              <a:rPr lang="ru-RU" sz="4000" b="1" dirty="0">
                <a:latin typeface="Times New Roman"/>
                <a:ea typeface="Times New Roman"/>
              </a:rPr>
              <a:t>;  2,4,9;  3,5,7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86116" y="3500438"/>
            <a:ext cx="2857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00B050"/>
                </a:solidFill>
              </a:rPr>
              <a:t>ТЕСТ</a:t>
            </a:r>
            <a:endParaRPr lang="ru-RU" sz="8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2483238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836712"/>
            <a:ext cx="619268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Домашнее задание: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1. Параграф 7, записи в тетради;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2. Вопрос на стр. 35 из рубрики «Подумайте»;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3.        Составьте кроссворд на тему: «Строение костей», используя текст учебника на странице 32-33.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5-конечная звезда 2"/>
          <p:cNvSpPr/>
          <p:nvPr/>
        </p:nvSpPr>
        <p:spPr>
          <a:xfrm>
            <a:off x="2699792" y="3645024"/>
            <a:ext cx="720080" cy="62636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http://previewcf.turbosquid.com/Preview/2014/07/03__19_45_07/3.jpgbf79b696-71cf-4409-aa1a-9a5f377c16ccLarge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620688"/>
            <a:ext cx="990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548680"/>
            <a:ext cx="64807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Оцените свое отношение к уроку: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1. На уроке я узнал(</a:t>
            </a:r>
            <a:r>
              <a:rPr lang="ru-RU" sz="3600" b="1" dirty="0" err="1" smtClean="0">
                <a:solidFill>
                  <a:srgbClr val="00B050"/>
                </a:solidFill>
              </a:rPr>
              <a:t>ла</a:t>
            </a:r>
            <a:r>
              <a:rPr lang="ru-RU" sz="3600" b="1" dirty="0" smtClean="0">
                <a:solidFill>
                  <a:srgbClr val="00B050"/>
                </a:solidFill>
              </a:rPr>
              <a:t>)….</a:t>
            </a:r>
            <a:br>
              <a:rPr lang="ru-RU" sz="3600" b="1" dirty="0" smtClean="0">
                <a:solidFill>
                  <a:srgbClr val="00B050"/>
                </a:solidFill>
              </a:rPr>
            </a:br>
            <a:r>
              <a:rPr lang="ru-RU" sz="3600" b="1" dirty="0" smtClean="0">
                <a:solidFill>
                  <a:srgbClr val="00B050"/>
                </a:solidFill>
              </a:rPr>
              <a:t>2. На уроке у меня получилось….</a:t>
            </a:r>
            <a:br>
              <a:rPr lang="ru-RU" sz="3600" b="1" dirty="0" smtClean="0">
                <a:solidFill>
                  <a:srgbClr val="00B050"/>
                </a:solidFill>
              </a:rPr>
            </a:br>
            <a:r>
              <a:rPr lang="ru-RU" sz="3600" b="1" dirty="0" smtClean="0">
                <a:solidFill>
                  <a:srgbClr val="00B050"/>
                </a:solidFill>
              </a:rPr>
              <a:t>3. На уроке мне понравилось……</a:t>
            </a:r>
            <a:br>
              <a:rPr lang="ru-RU" sz="3600" b="1" dirty="0" smtClean="0">
                <a:solidFill>
                  <a:srgbClr val="00B050"/>
                </a:solidFill>
              </a:rPr>
            </a:br>
            <a:r>
              <a:rPr lang="ru-RU" sz="3600" b="1" dirty="0" smtClean="0">
                <a:solidFill>
                  <a:srgbClr val="00B050"/>
                </a:solidFill>
              </a:rPr>
              <a:t>4. Похвалите себя!</a:t>
            </a: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http://previewcf.turbosquid.com/Preview/2014/07/03__19_45_07/3.jpgbf79b696-71cf-4409-aa1a-9a5f377c16ccLarge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620688"/>
            <a:ext cx="990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7544" y="476672"/>
            <a:ext cx="37866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Интернет-ресурсы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2" y="1412776"/>
            <a:ext cx="619268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1. Мышцы человека -</a:t>
            </a:r>
            <a:r>
              <a:rPr lang="en-AU" sz="1600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http://sportmassag.ru/userfiles/muscle.png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2. </a:t>
            </a:r>
            <a:r>
              <a:rPr lang="ru-RU" sz="1600" dirty="0" smtClean="0">
                <a:solidFill>
                  <a:prstClr val="black"/>
                </a:solidFill>
                <a:latin typeface="Georgia" pitchFamily="18" charset="0"/>
              </a:rPr>
              <a:t>Источник шаблона:</a:t>
            </a:r>
            <a:endParaRPr lang="ru-RU" sz="1600" dirty="0" smtClean="0">
              <a:latin typeface="Georgia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Автор: </a:t>
            </a:r>
            <a:r>
              <a:rPr lang="ru-RU" sz="1600" dirty="0" err="1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Дьячкова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Наталья Анатольевна  учитель биологии и ИЗО МБОУ </a:t>
            </a:r>
            <a:r>
              <a:rPr lang="ru-RU" sz="1600" dirty="0" err="1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Верхнесоленовская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СОШ Веселовского района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Ростовской области сайт «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http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://</a:t>
            </a:r>
            <a:r>
              <a:rPr lang="en-US" sz="1600" dirty="0" err="1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pedsovet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.</a:t>
            </a:r>
            <a:r>
              <a:rPr lang="en-US" sz="1600" dirty="0" err="1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su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/»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3.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  <a:hlinkClick r:id="rId2"/>
              </a:rPr>
              <a:t>http://likeforyou2.ru/kosti-cheloveka-stroenie.html</a:t>
            </a:r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4.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  <a:hlinkClick r:id="rId3"/>
              </a:rPr>
              <a:t>http://artplease.ru/</a:t>
            </a:r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5.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  <a:hlinkClick r:id="rId4"/>
              </a:rPr>
              <a:t>http://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  <a:hlinkClick r:id="rId4"/>
              </a:rPr>
              <a:t>imgplusdb.com/skelet-cheloveka-animaciya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 </a:t>
            </a:r>
          </a:p>
          <a:p>
            <a:pPr>
              <a:defRPr/>
            </a:pPr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Georgia" pitchFamily="18" charset="0"/>
            </a:endParaRPr>
          </a:p>
          <a:p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  <a:p>
            <a:endParaRPr lang="ru-RU" sz="2400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71934" y="642918"/>
            <a:ext cx="29289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ОДС</a:t>
            </a:r>
            <a:endParaRPr lang="ru-RU" sz="6000" b="1" dirty="0">
              <a:solidFill>
                <a:srgbClr val="00B050"/>
              </a:solidFill>
            </a:endParaRPr>
          </a:p>
        </p:txBody>
      </p:sp>
      <p:cxnSp>
        <p:nvCxnSpPr>
          <p:cNvPr id="4" name="Прямая со стрелкой 3"/>
          <p:cNvCxnSpPr>
            <a:endCxn id="8" idx="0"/>
          </p:cNvCxnSpPr>
          <p:nvPr/>
        </p:nvCxnSpPr>
        <p:spPr>
          <a:xfrm rot="5400000">
            <a:off x="3071807" y="1785923"/>
            <a:ext cx="1500197" cy="92870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5572132" y="1500174"/>
            <a:ext cx="1428760" cy="142876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2071670" y="3000372"/>
            <a:ext cx="2571768" cy="242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Скелет (около 200 костей)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Пассивная часть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15074" y="2928934"/>
            <a:ext cx="2357454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Мышцы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Активная часть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B050"/>
                </a:solidFill>
              </a:rPr>
              <a:t>Значение скелета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1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3" y="1428736"/>
            <a:ext cx="8715435" cy="4714909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1" name="Picture 3" descr="11030-img_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4530" y="0"/>
            <a:ext cx="7859470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previewcf.turbosquid.com/Preview/2014/07/03__19_45_07/3.jpgbf79b696-71cf-4409-aa1a-9a5f377c16ccLarge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3" y="3933056"/>
            <a:ext cx="936104" cy="27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Вопрос!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У человека массой 70 кг средняя масса костей составляет 9-11 кг. </a:t>
            </a:r>
          </a:p>
          <a:p>
            <a:r>
              <a:rPr lang="ru-RU" sz="4000" b="1" dirty="0" smtClean="0"/>
              <a:t>Чем можно объяснить высокую прочность и мощность скелета при его относительной </a:t>
            </a:r>
          </a:p>
          <a:p>
            <a:pPr>
              <a:buNone/>
            </a:pPr>
            <a:r>
              <a:rPr lang="ru-RU" sz="4000" b="1" dirty="0" smtClean="0"/>
              <a:t>	легкости?</a:t>
            </a:r>
            <a:endParaRPr lang="ru-RU" sz="4000" dirty="0" smtClean="0"/>
          </a:p>
          <a:p>
            <a:endParaRPr lang="ru-RU" dirty="0"/>
          </a:p>
        </p:txBody>
      </p:sp>
      <p:pic>
        <p:nvPicPr>
          <p:cNvPr id="4" name="Содержимое 4" descr="http://previewcf.turbosquid.com/Preview/2014/07/03__19_45_07/3.jpgbf79b696-71cf-4409-aa1a-9a5f377c16ccLarge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172400" y="4365104"/>
            <a:ext cx="755576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reviewcf.turbosquid.com/Preview/2014/07/03__19_45_07/3.jpgbf79b696-71cf-4409-aa1a-9a5f377c16ccLarge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3789040"/>
            <a:ext cx="990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ontrols>
      <p:control spid="23554" name="ShockwaveFlash1" r:id="rId2" imgW="1828800" imgH="1828800"/>
    </p:controls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motor_system 2_ru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39652" y="548680"/>
            <a:ext cx="7370862" cy="4913908"/>
          </a:xfrm>
          <a:prstGeom prst="rect">
            <a:avLst/>
          </a:prstGeom>
        </p:spPr>
      </p:pic>
      <p:pic>
        <p:nvPicPr>
          <p:cNvPr id="5" name="Рисунок 4" descr="http://previewcf.turbosquid.com/Preview/2014/07/03__19_45_07/3.jpgbf79b696-71cf-4409-aa1a-9a5f377c16ccLarge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861048"/>
            <a:ext cx="990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642910" y="714356"/>
            <a:ext cx="7921625" cy="57150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>
                <a:solidFill>
                  <a:srgbClr val="00B050"/>
                </a:solidFill>
              </a:rPr>
              <a:t>Химический состав костей</a:t>
            </a:r>
          </a:p>
        </p:txBody>
      </p:sp>
      <p:sp>
        <p:nvSpPr>
          <p:cNvPr id="12294" name="Line 10"/>
          <p:cNvSpPr>
            <a:spLocks noChangeShapeType="1"/>
          </p:cNvSpPr>
          <p:nvPr/>
        </p:nvSpPr>
        <p:spPr bwMode="auto">
          <a:xfrm flipH="1">
            <a:off x="2714611" y="1428736"/>
            <a:ext cx="719139" cy="128588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6" name="Rectangle 12"/>
          <p:cNvSpPr>
            <a:spLocks noChangeArrowheads="1"/>
          </p:cNvSpPr>
          <p:nvPr/>
        </p:nvSpPr>
        <p:spPr bwMode="auto">
          <a:xfrm>
            <a:off x="1357290" y="2857496"/>
            <a:ext cx="2951163" cy="785818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Неорганические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вещества</a:t>
            </a:r>
            <a:endParaRPr lang="ru-RU" sz="2800" b="1" dirty="0"/>
          </a:p>
        </p:txBody>
      </p:sp>
      <p:sp>
        <p:nvSpPr>
          <p:cNvPr id="12297" name="Rectangle 14"/>
          <p:cNvSpPr>
            <a:spLocks noChangeArrowheads="1"/>
          </p:cNvSpPr>
          <p:nvPr/>
        </p:nvSpPr>
        <p:spPr bwMode="auto">
          <a:xfrm>
            <a:off x="5072066" y="2857496"/>
            <a:ext cx="2879725" cy="785818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Органические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вещества</a:t>
            </a:r>
            <a:endParaRPr lang="ru-RU" sz="2800" b="1" dirty="0"/>
          </a:p>
        </p:txBody>
      </p:sp>
      <p:sp>
        <p:nvSpPr>
          <p:cNvPr id="12298" name="Rectangle 17"/>
          <p:cNvSpPr>
            <a:spLocks noChangeArrowheads="1"/>
          </p:cNvSpPr>
          <p:nvPr/>
        </p:nvSpPr>
        <p:spPr bwMode="auto">
          <a:xfrm>
            <a:off x="1428728" y="4357694"/>
            <a:ext cx="2952750" cy="78581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Соли кальция и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фосфора</a:t>
            </a:r>
            <a:endParaRPr lang="ru-RU" sz="2800" b="1" dirty="0"/>
          </a:p>
        </p:txBody>
      </p:sp>
      <p:sp>
        <p:nvSpPr>
          <p:cNvPr id="12299" name="Rectangle 18"/>
          <p:cNvSpPr>
            <a:spLocks noChangeArrowheads="1"/>
          </p:cNvSpPr>
          <p:nvPr/>
        </p:nvSpPr>
        <p:spPr bwMode="auto">
          <a:xfrm>
            <a:off x="5000628" y="4357694"/>
            <a:ext cx="2952750" cy="785818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Эластичность</a:t>
            </a:r>
          </a:p>
          <a:p>
            <a:pPr algn="ctr"/>
            <a:r>
              <a:rPr lang="ru-RU" sz="2800" b="1" dirty="0" smtClean="0"/>
              <a:t>упругость</a:t>
            </a:r>
            <a:endParaRPr lang="ru-RU" sz="2800" b="1" dirty="0"/>
          </a:p>
        </p:txBody>
      </p:sp>
      <p:sp>
        <p:nvSpPr>
          <p:cNvPr id="12300" name="Line 19"/>
          <p:cNvSpPr>
            <a:spLocks noChangeShapeType="1"/>
          </p:cNvSpPr>
          <p:nvPr/>
        </p:nvSpPr>
        <p:spPr bwMode="auto">
          <a:xfrm>
            <a:off x="6286512" y="3714752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1" name="Line 20"/>
          <p:cNvSpPr>
            <a:spLocks noChangeShapeType="1"/>
          </p:cNvSpPr>
          <p:nvPr/>
        </p:nvSpPr>
        <p:spPr bwMode="auto">
          <a:xfrm>
            <a:off x="2857488" y="3714752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2" name="Line 21"/>
          <p:cNvSpPr>
            <a:spLocks noChangeShapeType="1"/>
          </p:cNvSpPr>
          <p:nvPr/>
        </p:nvSpPr>
        <p:spPr bwMode="auto">
          <a:xfrm>
            <a:off x="2857488" y="5214950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3" name="Rectangle 22"/>
          <p:cNvSpPr>
            <a:spLocks noChangeArrowheads="1"/>
          </p:cNvSpPr>
          <p:nvPr/>
        </p:nvSpPr>
        <p:spPr bwMode="auto">
          <a:xfrm>
            <a:off x="1500166" y="5786454"/>
            <a:ext cx="2952750" cy="503239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Прочность</a:t>
            </a:r>
          </a:p>
        </p:txBody>
      </p:sp>
      <p:sp>
        <p:nvSpPr>
          <p:cNvPr id="16" name="Line 10"/>
          <p:cNvSpPr>
            <a:spLocks noChangeShapeType="1"/>
          </p:cNvSpPr>
          <p:nvPr/>
        </p:nvSpPr>
        <p:spPr bwMode="auto">
          <a:xfrm>
            <a:off x="5857884" y="1500174"/>
            <a:ext cx="638183" cy="128588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424</Words>
  <Application>Microsoft Office PowerPoint</Application>
  <PresentationFormat>Экран (4:3)</PresentationFormat>
  <Paragraphs>93</Paragraphs>
  <Slides>26</Slides>
  <Notes>3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Значение скелета</vt:lpstr>
      <vt:lpstr>Слайд 5</vt:lpstr>
      <vt:lpstr>Вопрос!</vt:lpstr>
      <vt:lpstr>Слайд 7</vt:lpstr>
      <vt:lpstr>Слайд 8</vt:lpstr>
      <vt:lpstr>Слайд 9</vt:lpstr>
      <vt:lpstr>Задание «Закончи предложение»</vt:lpstr>
      <vt:lpstr>Вопрос!</vt:lpstr>
      <vt:lpstr>Слайд 12</vt:lpstr>
      <vt:lpstr>Задание классу</vt:lpstr>
      <vt:lpstr>Макроскопическое строение кости</vt:lpstr>
      <vt:lpstr>Макроскопическое строение кости</vt:lpstr>
      <vt:lpstr>Слайд 16</vt:lpstr>
      <vt:lpstr>Слайд 17</vt:lpstr>
      <vt:lpstr>Вопрос!</vt:lpstr>
      <vt:lpstr> Прочитайте статью учебника «Рост костей». Ответьте на вопросы: </vt:lpstr>
      <vt:lpstr>Заполните схему</vt:lpstr>
      <vt:lpstr>Заполните схему</vt:lpstr>
      <vt:lpstr>Охарактеризуйте мысленно состав и свойства костей. Ответы зашифруйте  последовательно трехзначными числами, начиная с первого:</vt:lpstr>
      <vt:lpstr>Ответ 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Наталья</dc:creator>
  <cp:lastModifiedBy>user</cp:lastModifiedBy>
  <cp:revision>49</cp:revision>
  <dcterms:created xsi:type="dcterms:W3CDTF">2014-07-24T19:04:55Z</dcterms:created>
  <dcterms:modified xsi:type="dcterms:W3CDTF">2017-02-16T20:12:47Z</dcterms:modified>
</cp:coreProperties>
</file>