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A08"/>
    <a:srgbClr val="0848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7" autoAdjust="0"/>
  </p:normalViewPr>
  <p:slideViewPr>
    <p:cSldViewPr>
      <p:cViewPr varScale="1">
        <p:scale>
          <a:sx n="83" d="100"/>
          <a:sy n="83" d="100"/>
        </p:scale>
        <p:origin x="103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764AA-ACCC-4409-A39D-3CA7A74BF1B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C406D-BFE3-4287-834C-708FE2636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749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566A42-92C7-424C-A5FB-FB61AE6EF0D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C6FBE7-4557-4C71-88D7-1E79FBDA8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Участие моей семьи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 традиционных религиозных праздниках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772816"/>
            <a:ext cx="5929313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yrillicHover" pitchFamily="2" charset="0"/>
              </a:rPr>
              <a:t>Сценка к Пасхе</a:t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yrillicHover" pitchFamily="2" charset="0"/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yrillicHover" pitchFamily="2" charset="0"/>
              </a:rPr>
              <a:t>«как букашечка искала смысл жизни»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CyrillicHover" pitchFamily="2" charset="0"/>
            </a:endParaRPr>
          </a:p>
        </p:txBody>
      </p:sp>
      <p:pic>
        <p:nvPicPr>
          <p:cNvPr id="5123" name="Picture 3" descr="D:\Наташа\Проект Паше в школу\DSC089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120680" cy="40804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  <a:latin typeface="a_RussDecor" pitchFamily="82" charset="-52"/>
              </a:rPr>
              <a:t>ПАСХА</a:t>
            </a:r>
            <a:endParaRPr lang="ru-RU" dirty="0">
              <a:solidFill>
                <a:schemeClr val="accent3"/>
              </a:solidFill>
              <a:latin typeface="a_RussDeco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_RussDecor" pitchFamily="82" charset="-52"/>
              </a:rPr>
              <a:t>   </a:t>
            </a:r>
            <a:r>
              <a:rPr lang="ru-RU" dirty="0" smtClean="0">
                <a:solidFill>
                  <a:schemeClr val="accent3"/>
                </a:solidFill>
                <a:latin typeface="a_RussDecor" pitchFamily="82" charset="-52"/>
              </a:rPr>
              <a:t>Праздников праздник и Торжество торжеств. </a:t>
            </a:r>
          </a:p>
          <a:p>
            <a:pPr>
              <a:buNone/>
            </a:pPr>
            <a:r>
              <a:rPr lang="ru-RU" dirty="0" smtClean="0">
                <a:solidFill>
                  <a:schemeClr val="accent3"/>
                </a:solidFill>
                <a:latin typeface="a_RussDecor" pitchFamily="82" charset="-52"/>
              </a:rPr>
              <a:t>   В Святую ночь на разных языках звучат во всех храмах первые семнадцать стихов Евангелия от Иоанна, с которых начинается церковный круг евангельских чтений. Почему на разных языках? Во исполнение завета Спасителя: «И провозвещено будет… Евангелие … по всей Вселенной…»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4211960" y="260648"/>
            <a:ext cx="4176464" cy="5688632"/>
          </a:xfrm>
        </p:spPr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4211959" y="4993760"/>
            <a:ext cx="3960441" cy="522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1132692"/>
            <a:ext cx="3456384" cy="5680880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solidFill>
                  <a:schemeClr val="accent3"/>
                </a:solidFill>
                <a:latin typeface="ArbatDi" pitchFamily="66" charset="0"/>
              </a:rPr>
              <a:t>Праздник Пасхи наступает после длинного строгого поста. А перед постом всегда бывает Масленица. На масленой неделе мы всегда печем блины, ходим в гости к друзьям и сами встречаем дома гостей и угощаем всех блинами. А еще ходим с бабушкой на масленичные гуляния.</a:t>
            </a:r>
          </a:p>
          <a:p>
            <a:endParaRPr lang="ru-RU" dirty="0"/>
          </a:p>
        </p:txBody>
      </p:sp>
      <p:pic>
        <p:nvPicPr>
          <p:cNvPr id="1026" name="Picture 2" descr="D:\Наташа\Проект Паше в школу\P3090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879" y="127378"/>
            <a:ext cx="5000625" cy="6667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type="body" idx="2"/>
          </p:nvPr>
        </p:nvSpPr>
        <p:spPr>
          <a:xfrm>
            <a:off x="179512" y="0"/>
            <a:ext cx="3286001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700" b="1" dirty="0" smtClean="0">
                <a:solidFill>
                  <a:schemeClr val="accent2"/>
                </a:solidFill>
                <a:latin typeface="a_RussDecor" pitchFamily="82" charset="-52"/>
              </a:rPr>
              <a:t>    </a:t>
            </a:r>
            <a:r>
              <a:rPr lang="ru-RU" sz="2700" b="1" dirty="0" smtClean="0">
                <a:solidFill>
                  <a:srgbClr val="C00000"/>
                </a:solidFill>
                <a:latin typeface="a_RussDecor"/>
              </a:rPr>
              <a:t>Накануне праздника Пасхи мы всей семьей красим много яиц, готовим творожную пасху. В субботу все это мы несем в Храм, чтобы освятить. </a:t>
            </a:r>
          </a:p>
          <a:p>
            <a:pPr>
              <a:buNone/>
            </a:pPr>
            <a:r>
              <a:rPr lang="ru-RU" sz="2700" b="1" dirty="0" smtClean="0">
                <a:solidFill>
                  <a:srgbClr val="C00000"/>
                </a:solidFill>
                <a:latin typeface="a_RussDecor"/>
              </a:rPr>
              <a:t>     Как и к любому празднику, мы всегда украшаем дом. Пасхальное украшение –  букет, где разные самодельные пасхальные яйца, развешены на ветках вербы, фигурки пасхальных зайчиков, цыплят.</a:t>
            </a:r>
          </a:p>
          <a:p>
            <a:endParaRPr lang="ru-RU" sz="2600" dirty="0">
              <a:solidFill>
                <a:srgbClr val="C00000"/>
              </a:solidFill>
              <a:latin typeface="a_RussDecor"/>
            </a:endParaRPr>
          </a:p>
        </p:txBody>
      </p:sp>
      <p:pic>
        <p:nvPicPr>
          <p:cNvPr id="10" name="Содержимое 9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63977" y="692696"/>
            <a:ext cx="474047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Пасхальное яичко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324494" y="908720"/>
            <a:ext cx="4535537" cy="5589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ArbatDi" pitchFamily="66" charset="0"/>
              </a:rPr>
              <a:t>Яйца издавна символизировали тайну жизни, а Христос подарил человечеству новую жизнь. В давние времена яйца красили только в оттенки красного цвета, который напоминая о крови Спасителя. Даря яичко, целовались и приговаривали: «Пусть ваша жизни будет кругла как яичко».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ArbatDi" pitchFamily="66" charset="0"/>
              </a:rPr>
              <a:t>       На Руси сложился обычай: на Пасху расписывали памятное деревянное яйцо — </a:t>
            </a:r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  <a:latin typeface="ArbatDi" pitchFamily="66" charset="0"/>
              </a:rPr>
              <a:t>писанку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ArbatDi" pitchFamily="66" charset="0"/>
              </a:rPr>
              <a:t>, которая в каждом районе имела свой узор и окрас. Позже стали делать подарочные яйца из стекла, хрусталя, фарфора, камней и даже шоколада. Русские цари дарили на Пасху членам своей семьи и особо приближенным людям уникальные яйца работы Фаберже.</a:t>
            </a:r>
          </a:p>
          <a:p>
            <a:endParaRPr lang="ru-RU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7650" y="1600202"/>
            <a:ext cx="350758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В подарок всем мы готовим пасхальные яйца – украшаем их по-разному: и простые вареные, и деревянные, и даже из гипса. А еще делаем праздничные открытки и отправляем их нашим родным в другие города.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3"/>
            <a:ext cx="3323530" cy="509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77272"/>
            <a:ext cx="84582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 А еще у этого замечательного пасхального дерева есть свой сайт  http://www.eierbaum-saalfeld.de/.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90675" y="1772816"/>
            <a:ext cx="3708412" cy="48006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Когда </a:t>
            </a:r>
            <a:r>
              <a:rPr lang="ru-RU" sz="1800" dirty="0" err="1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Крафты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 начинали эту традицию, в 1965 году, на дереве было подвешено всего 18 яиц. </a:t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     Сейчас их 10 тысяч. 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На украшение дерева теперь уходит две недели.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 Сегодня в коллекции 76-летнего господина Крафта – около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  <a:t>10 000 пасхальных яиц. И все они используются для украшения пасхального дерева – ведь и яблоня за это время успела вырасти!</a:t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batDi" pitchFamily="66" charset="0"/>
              </a:rPr>
            </a:br>
            <a:endParaRPr lang="ru-RU" sz="1800" dirty="0">
              <a:solidFill>
                <a:schemeClr val="accent5">
                  <a:lumMod val="75000"/>
                </a:schemeClr>
              </a:solidFill>
              <a:latin typeface="ArbatDi" pitchFamily="66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9087" y="1988840"/>
            <a:ext cx="4813373" cy="364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324528" cy="211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E8637"/>
              </a:buClr>
              <a:buSzPct val="70000"/>
            </a:pPr>
            <a:r>
              <a:rPr lang="ru-RU" sz="2400" cap="all" dirty="0">
                <a:solidFill>
                  <a:srgbClr val="575F6D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Пасхальное </a:t>
            </a:r>
            <a:r>
              <a:rPr lang="ru-RU" sz="2400" cap="all" dirty="0" smtClean="0">
                <a:solidFill>
                  <a:srgbClr val="575F6D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дерево–западноевропейская традиция    </a:t>
            </a:r>
          </a:p>
          <a:p>
            <a:pPr marL="342900" lvl="0" indent="-342900">
              <a:spcBef>
                <a:spcPct val="20000"/>
              </a:spcBef>
              <a:buClr>
                <a:srgbClr val="FE8637"/>
              </a:buClr>
              <a:buSzPct val="70000"/>
            </a:pPr>
            <a:r>
              <a:rPr lang="ru-RU" dirty="0" smtClean="0">
                <a:solidFill>
                  <a:srgbClr val="575F6D"/>
                </a:solidFill>
                <a:latin typeface="ArbatDi" pitchFamily="66" charset="0"/>
              </a:rPr>
              <a:t>Эта </a:t>
            </a:r>
            <a:r>
              <a:rPr lang="ru-RU" dirty="0">
                <a:solidFill>
                  <a:srgbClr val="575F6D"/>
                </a:solidFill>
                <a:latin typeface="ArbatDi" pitchFamily="66" charset="0"/>
              </a:rPr>
              <a:t>традиция родом из Германии и Австрии. В этих странах пасхальное дерево символизировало райское Древо Жизни.</a:t>
            </a:r>
          </a:p>
          <a:p>
            <a:pPr marL="342900" lvl="0" indent="-342900">
              <a:spcBef>
                <a:spcPct val="20000"/>
              </a:spcBef>
              <a:buClr>
                <a:srgbClr val="FE8637"/>
              </a:buClr>
              <a:buSzPct val="70000"/>
            </a:pPr>
            <a:r>
              <a:rPr lang="ru-RU" dirty="0">
                <a:solidFill>
                  <a:srgbClr val="575F6D"/>
                </a:solidFill>
                <a:latin typeface="ArbatDi" pitchFamily="66" charset="0"/>
              </a:rPr>
              <a:t> Самое знаменитое пасхальное дерево Германии находится в городе Заальфельд. Эту яблоню каждый год украшает семья Крафт.</a:t>
            </a:r>
            <a:endParaRPr lang="ru-RU" dirty="0">
              <a:solidFill>
                <a:srgbClr val="575F6D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  <a:latin typeface="CyrillicHover" pitchFamily="2" charset="0"/>
              </a:rPr>
              <a:t>Праздничные театрализованные зарисовки</a:t>
            </a:r>
            <a:endParaRPr lang="ru-RU" sz="2400" dirty="0">
              <a:solidFill>
                <a:schemeClr val="accent1"/>
              </a:solidFill>
              <a:latin typeface="CyrillicHover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5100" dirty="0" smtClean="0">
                <a:solidFill>
                  <a:schemeClr val="accent1"/>
                </a:solidFill>
                <a:latin typeface="ArbatDi" pitchFamily="66" charset="0"/>
              </a:rPr>
              <a:t>         Каждый праздник в нашем Храме проходит не только в богослужениях. </a:t>
            </a:r>
          </a:p>
          <a:p>
            <a:pPr>
              <a:buNone/>
            </a:pPr>
            <a:endParaRPr lang="ru-RU" sz="5100" dirty="0" smtClean="0">
              <a:solidFill>
                <a:schemeClr val="accent1"/>
              </a:solidFill>
              <a:latin typeface="ArbatDi" pitchFamily="66" charset="0"/>
            </a:endParaRPr>
          </a:p>
          <a:p>
            <a:pPr>
              <a:buNone/>
            </a:pPr>
            <a:r>
              <a:rPr lang="ru-RU" sz="5100" dirty="0" smtClean="0">
                <a:solidFill>
                  <a:schemeClr val="accent1"/>
                </a:solidFill>
                <a:latin typeface="ArbatDi" pitchFamily="66" charset="0"/>
              </a:rPr>
              <a:t>         Воскресная школа всегда готовит рождественские и пасхальные представления, и участие нашей семьи в подготовке этих представлений тоже уже стало традицией.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4797152"/>
            <a:ext cx="5867400" cy="7188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Рождественская  Сценка</a:t>
            </a:r>
            <a:br>
              <a:rPr lang="ru-RU" dirty="0" smtClean="0"/>
            </a:br>
            <a:r>
              <a:rPr lang="ru-RU" dirty="0" smtClean="0"/>
              <a:t> по стихотворению Ф.м. </a:t>
            </a:r>
            <a:r>
              <a:rPr lang="ru-RU" dirty="0" err="1" smtClean="0"/>
              <a:t>достоевского</a:t>
            </a:r>
            <a:r>
              <a:rPr lang="ru-RU" dirty="0" smtClean="0"/>
              <a:t> «божий дар»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i="1" dirty="0" smtClean="0"/>
              <a:t>«Крошку – Ангела в сочельник</a:t>
            </a:r>
          </a:p>
          <a:p>
            <a:r>
              <a:rPr lang="ru-RU" sz="1800" i="1" dirty="0" smtClean="0"/>
              <a:t>Бог на землю посылал…»</a:t>
            </a:r>
            <a:endParaRPr lang="ru-RU" sz="1800" i="1" dirty="0"/>
          </a:p>
        </p:txBody>
      </p:sp>
      <p:pic>
        <p:nvPicPr>
          <p:cNvPr id="8" name="Рисунок 7"/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5" b="1515"/>
          <a:stretch>
            <a:fillRect/>
          </a:stretch>
        </p:blipFill>
        <p:spPr bwMode="auto">
          <a:xfrm>
            <a:off x="539552" y="260648"/>
            <a:ext cx="561662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</TotalTime>
  <Words>405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a_RussDecor</vt:lpstr>
      <vt:lpstr>ArbatDi</vt:lpstr>
      <vt:lpstr>Calibri</vt:lpstr>
      <vt:lpstr>Constantia</vt:lpstr>
      <vt:lpstr>CyrillicHover</vt:lpstr>
      <vt:lpstr>Wingdings 2</vt:lpstr>
      <vt:lpstr>Трек</vt:lpstr>
      <vt:lpstr>Участие моей семьи  в традиционных религиозных праздниках</vt:lpstr>
      <vt:lpstr>ПАСХА</vt:lpstr>
      <vt:lpstr>Презентация PowerPoint</vt:lpstr>
      <vt:lpstr>Презентация PowerPoint</vt:lpstr>
      <vt:lpstr>Пасхальное яичко</vt:lpstr>
      <vt:lpstr>Презентация PowerPoint</vt:lpstr>
      <vt:lpstr> А еще у этого замечательного пасхального дерева есть свой сайт  http://www.eierbaum-saalfeld.de/.</vt:lpstr>
      <vt:lpstr>Праздничные театрализованные зарисовки</vt:lpstr>
      <vt:lpstr>Рождественская  Сценка  по стихотворению Ф.м. достоевского «божий дар»</vt:lpstr>
      <vt:lpstr>Сценка к Пасхе «как букашечка искала смысл жизни»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моей семьи в традиционных религиозных праздниках</dc:title>
  <dc:creator>den-s-vami</dc:creator>
  <cp:lastModifiedBy>Алеша</cp:lastModifiedBy>
  <cp:revision>47</cp:revision>
  <dcterms:created xsi:type="dcterms:W3CDTF">2013-03-31T08:06:11Z</dcterms:created>
  <dcterms:modified xsi:type="dcterms:W3CDTF">2017-02-15T21:58:38Z</dcterms:modified>
</cp:coreProperties>
</file>