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3" d="100"/>
          <a:sy n="53" d="100"/>
        </p:scale>
        <p:origin x="-96" y="-3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Задание В3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3568" y="404664"/>
            <a:ext cx="7772400" cy="1470025"/>
          </a:xfrm>
        </p:spPr>
        <p:txBody>
          <a:bodyPr/>
          <a:lstStyle/>
          <a:p>
            <a:r>
              <a:rPr lang="ru-RU" sz="6600" dirty="0">
                <a:solidFill>
                  <a:srgbClr val="FF0066"/>
                </a:solidFill>
              </a:rPr>
              <a:t>Готовимся к ГИА</a:t>
            </a:r>
          </a:p>
        </p:txBody>
      </p:sp>
    </p:spTree>
    <p:extLst>
      <p:ext uri="{BB962C8B-B14F-4D97-AF65-F5344CB8AC3E}">
        <p14:creationId xmlns:p14="http://schemas.microsoft.com/office/powerpoint/2010/main" val="181763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27590" y="548680"/>
            <a:ext cx="8147050" cy="99412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 предложений 6 –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10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выпишите слово, в приставке которого слышится звонкий согласный звук, но пишется буква глухого согласного звука, потому что эта приставка всегда пишется единообразно. 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556792"/>
            <a:ext cx="8642350" cy="3529012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800" b="1" dirty="0"/>
              <a:t>(</a:t>
            </a:r>
            <a:r>
              <a:rPr lang="ru-RU" sz="3200" b="1" dirty="0"/>
              <a:t>6)Вечер не спешил, давая </a:t>
            </a:r>
            <a:r>
              <a:rPr lang="ru-RU" sz="3200" b="1" dirty="0" err="1"/>
              <a:t>отбуйствовать</a:t>
            </a:r>
            <a:r>
              <a:rPr lang="ru-RU" sz="3200" b="1" dirty="0"/>
              <a:t> закату. (7)Багровое пламя на западе превратило серебристую Угру в реку крови, и все комары унеслись туда, чтоб погрузить хоботы в красный поток и налиться субстратом жизни. (8)Они вскоре поняли, что ошиблись, и, распаленные злобой, вернулись назад. (9)Мы перестали сопротивляться. (10)Вокруг каждого из нас, а сидели мы на пристроенной к избе терраске, реяло плотное облачко. </a:t>
            </a:r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4283968" y="6093296"/>
            <a:ext cx="3744665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ru-RU" sz="3200" b="1" dirty="0" err="1">
                <a:solidFill>
                  <a:srgbClr val="002060"/>
                </a:solidFill>
              </a:rPr>
              <a:t>отбуйствовать</a:t>
            </a:r>
            <a:r>
              <a:rPr lang="ru-RU" sz="3200" b="1" dirty="0">
                <a:solidFill>
                  <a:srgbClr val="00206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65890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620688"/>
            <a:ext cx="8856662" cy="706089"/>
          </a:xfrm>
        </p:spPr>
        <p:txBody>
          <a:bodyPr>
            <a:normAutofit fontScale="90000"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 предложений 12 –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15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выпишите слово, правописание приставки в котором определяется правилом: «На конце приставки пишется -С, если после неё следует буква, обозначающая глухой согласный».  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4796" y="1700808"/>
            <a:ext cx="8964166" cy="4176464"/>
          </a:xfrm>
        </p:spPr>
        <p:txBody>
          <a:bodyPr>
            <a:noAutofit/>
          </a:bodyPr>
          <a:lstStyle/>
          <a:p>
            <a:pPr algn="just">
              <a:lnSpc>
                <a:spcPct val="80000"/>
              </a:lnSpc>
              <a:buFontTx/>
              <a:buNone/>
            </a:pPr>
            <a:r>
              <a:rPr lang="ru-RU" sz="3200" b="1" dirty="0"/>
              <a:t>(</a:t>
            </a:r>
            <a:r>
              <a:rPr lang="ru-RU" sz="2800" b="1" dirty="0"/>
              <a:t>12)В истории Второй мировой войны много </a:t>
            </a:r>
            <a:r>
              <a:rPr lang="ru-RU" sz="2800" b="1" dirty="0" smtClean="0"/>
              <a:t> трагических фактов. </a:t>
            </a:r>
            <a:r>
              <a:rPr lang="ru-RU" sz="2800" b="1" dirty="0"/>
              <a:t>(13)Алюминиевые предприятия до войны были расположены в местах весьма уязвимых, недалеко от западной границы, и все те заводы были уничтожены в первые же месяцы битвы. (14)Страна практически осталась без алюминия, это было событием катастрофическим. (15)И тогда было решено на базе маленького уральского алюминиевого завода в кратчайший срок </a:t>
            </a:r>
            <a:r>
              <a:rPr lang="ru-RU" sz="2800" b="1" dirty="0" smtClean="0"/>
              <a:t> создать </a:t>
            </a:r>
            <a:r>
              <a:rPr lang="ru-RU" sz="2800" b="1" dirty="0"/>
              <a:t>гигант алюминиевой промышленности. </a:t>
            </a:r>
            <a:endParaRPr lang="ru-RU" sz="2800" b="1" dirty="0" smtClean="0"/>
          </a:p>
          <a:p>
            <a:pPr algn="just">
              <a:lnSpc>
                <a:spcPct val="80000"/>
              </a:lnSpc>
              <a:buFontTx/>
              <a:buNone/>
            </a:pPr>
            <a:endParaRPr lang="ru-RU" sz="2800" b="1" dirty="0"/>
          </a:p>
          <a:p>
            <a:pPr algn="just">
              <a:lnSpc>
                <a:spcPct val="80000"/>
              </a:lnSpc>
              <a:buFontTx/>
              <a:buNone/>
            </a:pPr>
            <a:endParaRPr lang="ru-RU" sz="2800" b="1" dirty="0" smtClean="0"/>
          </a:p>
          <a:p>
            <a:pPr algn="just">
              <a:lnSpc>
                <a:spcPct val="80000"/>
              </a:lnSpc>
              <a:buFontTx/>
              <a:buNone/>
            </a:pPr>
            <a:endParaRPr lang="ru-RU" sz="2800" b="1" dirty="0"/>
          </a:p>
          <a:p>
            <a:pPr algn="just">
              <a:lnSpc>
                <a:spcPct val="80000"/>
              </a:lnSpc>
              <a:buFontTx/>
              <a:buNone/>
            </a:pPr>
            <a:endParaRPr lang="ru-RU" sz="2800" b="1" dirty="0" smtClean="0"/>
          </a:p>
          <a:p>
            <a:pPr algn="just">
              <a:lnSpc>
                <a:spcPct val="80000"/>
              </a:lnSpc>
              <a:buFontTx/>
              <a:buNone/>
            </a:pPr>
            <a:endParaRPr lang="ru-RU" sz="2800" b="1" dirty="0"/>
          </a:p>
          <a:p>
            <a:pPr algn="just">
              <a:lnSpc>
                <a:spcPct val="80000"/>
              </a:lnSpc>
              <a:buFontTx/>
              <a:buNone/>
            </a:pPr>
            <a:endParaRPr lang="ru-RU" sz="2800" b="1" dirty="0" smtClean="0"/>
          </a:p>
          <a:p>
            <a:pPr algn="just">
              <a:lnSpc>
                <a:spcPct val="80000"/>
              </a:lnSpc>
              <a:buFontTx/>
              <a:buNone/>
            </a:pPr>
            <a:endParaRPr lang="ru-RU" sz="2800" b="1" dirty="0"/>
          </a:p>
          <a:p>
            <a:pPr algn="just">
              <a:lnSpc>
                <a:spcPct val="80000"/>
              </a:lnSpc>
              <a:buFontTx/>
              <a:buNone/>
            </a:pPr>
            <a:endParaRPr lang="ru-RU" sz="2800" b="1" dirty="0" smtClean="0"/>
          </a:p>
          <a:p>
            <a:pPr algn="just">
              <a:lnSpc>
                <a:spcPct val="80000"/>
              </a:lnSpc>
              <a:buFontTx/>
              <a:buNone/>
            </a:pPr>
            <a:endParaRPr lang="ru-RU" sz="2800" b="1" dirty="0"/>
          </a:p>
          <a:p>
            <a:pPr algn="just">
              <a:lnSpc>
                <a:spcPct val="80000"/>
              </a:lnSpc>
              <a:buFontTx/>
              <a:buNone/>
            </a:pPr>
            <a:endParaRPr lang="ru-RU" sz="2800" b="1" dirty="0" smtClean="0"/>
          </a:p>
          <a:p>
            <a:pPr algn="just">
              <a:lnSpc>
                <a:spcPct val="80000"/>
              </a:lnSpc>
              <a:buFontTx/>
              <a:buNone/>
            </a:pPr>
            <a:endParaRPr lang="ru-RU" sz="2800" b="1" dirty="0"/>
          </a:p>
          <a:p>
            <a:pPr algn="just">
              <a:lnSpc>
                <a:spcPct val="80000"/>
              </a:lnSpc>
              <a:buFontTx/>
              <a:buNone/>
            </a:pPr>
            <a:endParaRPr lang="ru-RU" sz="2800" b="1" dirty="0" smtClean="0"/>
          </a:p>
          <a:p>
            <a:pPr algn="just">
              <a:lnSpc>
                <a:spcPct val="80000"/>
              </a:lnSpc>
              <a:buFontTx/>
              <a:buNone/>
            </a:pPr>
            <a:endParaRPr lang="ru-RU" sz="2800" b="1" dirty="0"/>
          </a:p>
          <a:p>
            <a:pPr algn="just">
              <a:lnSpc>
                <a:spcPct val="80000"/>
              </a:lnSpc>
              <a:buFontTx/>
              <a:buNone/>
            </a:pPr>
            <a:endParaRPr lang="ru-RU" sz="2800" b="1" dirty="0" smtClean="0"/>
          </a:p>
          <a:p>
            <a:pPr algn="just">
              <a:lnSpc>
                <a:spcPct val="80000"/>
              </a:lnSpc>
              <a:buFontTx/>
              <a:buNone/>
            </a:pPr>
            <a:endParaRPr lang="ru-RU" sz="2800" b="1" dirty="0"/>
          </a:p>
          <a:p>
            <a:pPr algn="just">
              <a:lnSpc>
                <a:spcPct val="80000"/>
              </a:lnSpc>
              <a:buFontTx/>
              <a:buNone/>
            </a:pPr>
            <a:endParaRPr lang="ru-RU" sz="2800" b="1" dirty="0" smtClean="0"/>
          </a:p>
          <a:p>
            <a:pPr algn="just">
              <a:lnSpc>
                <a:spcPct val="80000"/>
              </a:lnSpc>
              <a:buFontTx/>
              <a:buNone/>
            </a:pPr>
            <a:endParaRPr lang="ru-RU" sz="2800" b="1" dirty="0"/>
          </a:p>
          <a:p>
            <a:pPr algn="just">
              <a:lnSpc>
                <a:spcPct val="80000"/>
              </a:lnSpc>
              <a:buFontTx/>
              <a:buNone/>
            </a:pPr>
            <a:endParaRPr lang="ru-RU" sz="2800" b="1" dirty="0" smtClean="0"/>
          </a:p>
          <a:p>
            <a:pPr algn="just">
              <a:lnSpc>
                <a:spcPct val="80000"/>
              </a:lnSpc>
              <a:buFontTx/>
              <a:buNone/>
            </a:pPr>
            <a:endParaRPr lang="ru-RU" sz="2800" b="1" dirty="0"/>
          </a:p>
          <a:p>
            <a:pPr algn="just">
              <a:lnSpc>
                <a:spcPct val="80000"/>
              </a:lnSpc>
              <a:buFontTx/>
              <a:buNone/>
            </a:pPr>
            <a:endParaRPr lang="ru-RU" sz="2800" b="1" dirty="0" smtClean="0"/>
          </a:p>
          <a:p>
            <a:pPr algn="just">
              <a:lnSpc>
                <a:spcPct val="80000"/>
              </a:lnSpc>
              <a:buFontTx/>
              <a:buNone/>
            </a:pPr>
            <a:endParaRPr lang="ru-RU" sz="2800" b="1" dirty="0"/>
          </a:p>
          <a:p>
            <a:pPr algn="just">
              <a:lnSpc>
                <a:spcPct val="80000"/>
              </a:lnSpc>
              <a:buFontTx/>
              <a:buNone/>
            </a:pPr>
            <a:endParaRPr lang="ru-RU" sz="2800" b="1" dirty="0" smtClean="0"/>
          </a:p>
          <a:p>
            <a:pPr algn="just">
              <a:lnSpc>
                <a:spcPct val="80000"/>
              </a:lnSpc>
              <a:buFontTx/>
              <a:buNone/>
            </a:pPr>
            <a:endParaRPr lang="ru-RU" sz="2800" b="1" dirty="0"/>
          </a:p>
          <a:p>
            <a:pPr algn="just">
              <a:lnSpc>
                <a:spcPct val="80000"/>
              </a:lnSpc>
              <a:buFontTx/>
              <a:buNone/>
            </a:pPr>
            <a:endParaRPr lang="ru-RU" sz="2800" b="1" dirty="0" smtClean="0"/>
          </a:p>
          <a:p>
            <a:pPr algn="just">
              <a:lnSpc>
                <a:spcPct val="80000"/>
              </a:lnSpc>
              <a:buFontTx/>
              <a:buNone/>
            </a:pPr>
            <a:endParaRPr lang="ru-RU" sz="2800" b="1" dirty="0"/>
          </a:p>
          <a:p>
            <a:pPr algn="just">
              <a:lnSpc>
                <a:spcPct val="80000"/>
              </a:lnSpc>
              <a:buFontTx/>
              <a:buNone/>
            </a:pPr>
            <a:endParaRPr lang="ru-RU" sz="2800" b="1" dirty="0" smtClean="0"/>
          </a:p>
          <a:p>
            <a:pPr algn="just">
              <a:lnSpc>
                <a:spcPct val="80000"/>
              </a:lnSpc>
              <a:buFontTx/>
              <a:buNone/>
            </a:pPr>
            <a:endParaRPr lang="ru-RU" sz="2800" b="1" dirty="0"/>
          </a:p>
          <a:p>
            <a:pPr algn="just">
              <a:lnSpc>
                <a:spcPct val="80000"/>
              </a:lnSpc>
              <a:buFontTx/>
              <a:buNone/>
            </a:pPr>
            <a:endParaRPr lang="ru-RU" sz="2800" b="1" dirty="0" smtClean="0"/>
          </a:p>
          <a:p>
            <a:pPr algn="just">
              <a:lnSpc>
                <a:spcPct val="80000"/>
              </a:lnSpc>
              <a:buFontTx/>
              <a:buNone/>
            </a:pPr>
            <a:endParaRPr lang="ru-RU" sz="2800" b="1" dirty="0"/>
          </a:p>
          <a:p>
            <a:pPr algn="just">
              <a:lnSpc>
                <a:spcPct val="80000"/>
              </a:lnSpc>
              <a:buFontTx/>
              <a:buNone/>
            </a:pPr>
            <a:endParaRPr lang="ru-RU" sz="2800" b="1" dirty="0" smtClean="0"/>
          </a:p>
          <a:p>
            <a:pPr algn="just">
              <a:lnSpc>
                <a:spcPct val="80000"/>
              </a:lnSpc>
              <a:buFontTx/>
              <a:buNone/>
            </a:pPr>
            <a:endParaRPr lang="ru-RU" sz="2800" b="1" dirty="0"/>
          </a:p>
          <a:p>
            <a:pPr algn="just">
              <a:lnSpc>
                <a:spcPct val="80000"/>
              </a:lnSpc>
              <a:buFontTx/>
              <a:buNone/>
            </a:pPr>
            <a:endParaRPr lang="ru-RU" sz="2800" b="1" dirty="0" smtClean="0"/>
          </a:p>
          <a:p>
            <a:pPr algn="just">
              <a:lnSpc>
                <a:spcPct val="80000"/>
              </a:lnSpc>
              <a:buFontTx/>
              <a:buNone/>
            </a:pPr>
            <a:endParaRPr lang="ru-RU" sz="2800" b="1" dirty="0"/>
          </a:p>
          <a:p>
            <a:pPr algn="just">
              <a:lnSpc>
                <a:spcPct val="80000"/>
              </a:lnSpc>
              <a:buFontTx/>
              <a:buNone/>
            </a:pPr>
            <a:endParaRPr lang="ru-RU" sz="2800" b="1" dirty="0" smtClean="0"/>
          </a:p>
          <a:p>
            <a:pPr algn="just">
              <a:lnSpc>
                <a:spcPct val="80000"/>
              </a:lnSpc>
              <a:buFontTx/>
              <a:buNone/>
            </a:pPr>
            <a:endParaRPr lang="ru-RU" sz="2800" b="1" dirty="0"/>
          </a:p>
          <a:p>
            <a:pPr algn="just">
              <a:lnSpc>
                <a:spcPct val="80000"/>
              </a:lnSpc>
              <a:buFontTx/>
              <a:buNone/>
            </a:pPr>
            <a:endParaRPr lang="ru-RU" sz="2800" b="1" dirty="0" smtClean="0"/>
          </a:p>
          <a:p>
            <a:pPr algn="just">
              <a:lnSpc>
                <a:spcPct val="80000"/>
              </a:lnSpc>
              <a:buFontTx/>
              <a:buNone/>
            </a:pPr>
            <a:endParaRPr lang="ru-RU" sz="2800" b="1" dirty="0"/>
          </a:p>
          <a:p>
            <a:pPr algn="just">
              <a:lnSpc>
                <a:spcPct val="80000"/>
              </a:lnSpc>
              <a:buFontTx/>
              <a:buNone/>
            </a:pPr>
            <a:endParaRPr lang="ru-RU" sz="2800" b="1" dirty="0" smtClean="0"/>
          </a:p>
          <a:p>
            <a:pPr algn="just">
              <a:lnSpc>
                <a:spcPct val="80000"/>
              </a:lnSpc>
              <a:buFontTx/>
              <a:buNone/>
            </a:pPr>
            <a:endParaRPr lang="ru-RU" sz="2800" b="1" dirty="0"/>
          </a:p>
          <a:p>
            <a:pPr algn="just">
              <a:lnSpc>
                <a:spcPct val="80000"/>
              </a:lnSpc>
              <a:buFontTx/>
              <a:buNone/>
            </a:pPr>
            <a:endParaRPr lang="ru-RU" sz="2800" b="1" dirty="0" smtClean="0"/>
          </a:p>
          <a:p>
            <a:pPr algn="just">
              <a:lnSpc>
                <a:spcPct val="80000"/>
              </a:lnSpc>
              <a:buFontTx/>
              <a:buNone/>
            </a:pPr>
            <a:endParaRPr lang="ru-RU" sz="2800" b="1" dirty="0"/>
          </a:p>
          <a:p>
            <a:pPr algn="just">
              <a:lnSpc>
                <a:spcPct val="80000"/>
              </a:lnSpc>
              <a:buFontTx/>
              <a:buNone/>
            </a:pPr>
            <a:endParaRPr lang="ru-RU" sz="2800" b="1" dirty="0" smtClean="0"/>
          </a:p>
          <a:p>
            <a:pPr algn="just">
              <a:lnSpc>
                <a:spcPct val="80000"/>
              </a:lnSpc>
              <a:buFontTx/>
              <a:buNone/>
            </a:pPr>
            <a:endParaRPr lang="ru-RU" sz="2800" b="1" dirty="0"/>
          </a:p>
          <a:p>
            <a:pPr algn="just">
              <a:lnSpc>
                <a:spcPct val="80000"/>
              </a:lnSpc>
              <a:buFontTx/>
              <a:buNone/>
            </a:pPr>
            <a:endParaRPr lang="ru-RU" sz="2800" b="1" dirty="0" smtClean="0"/>
          </a:p>
          <a:p>
            <a:pPr algn="just">
              <a:lnSpc>
                <a:spcPct val="80000"/>
              </a:lnSpc>
              <a:buFontTx/>
              <a:buNone/>
            </a:pPr>
            <a:endParaRPr lang="ru-RU" sz="2800" b="1" dirty="0"/>
          </a:p>
          <a:p>
            <a:pPr algn="just">
              <a:lnSpc>
                <a:spcPct val="80000"/>
              </a:lnSpc>
              <a:buFontTx/>
              <a:buNone/>
            </a:pPr>
            <a:endParaRPr lang="ru-RU" sz="2800" b="1" dirty="0" smtClean="0"/>
          </a:p>
          <a:p>
            <a:pPr algn="just">
              <a:lnSpc>
                <a:spcPct val="80000"/>
              </a:lnSpc>
              <a:buFontTx/>
              <a:buNone/>
            </a:pPr>
            <a:endParaRPr lang="ru-RU" sz="2800" b="1" dirty="0"/>
          </a:p>
          <a:p>
            <a:pPr algn="just">
              <a:lnSpc>
                <a:spcPct val="80000"/>
              </a:lnSpc>
              <a:buFontTx/>
              <a:buNone/>
            </a:pPr>
            <a:endParaRPr lang="ru-RU" sz="2800" b="1" dirty="0" smtClean="0"/>
          </a:p>
          <a:p>
            <a:pPr algn="just">
              <a:lnSpc>
                <a:spcPct val="80000"/>
              </a:lnSpc>
              <a:buFontTx/>
              <a:buNone/>
            </a:pPr>
            <a:endParaRPr lang="ru-RU" sz="2800" b="1" dirty="0"/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4860032" y="6226176"/>
            <a:ext cx="3528070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ru-RU" sz="3200" b="1" dirty="0">
                <a:solidFill>
                  <a:srgbClr val="002060"/>
                </a:solidFill>
              </a:rPr>
              <a:t>расположены </a:t>
            </a:r>
          </a:p>
        </p:txBody>
      </p:sp>
    </p:spTree>
    <p:extLst>
      <p:ext uri="{BB962C8B-B14F-4D97-AF65-F5344CB8AC3E}">
        <p14:creationId xmlns:p14="http://schemas.microsoft.com/office/powerpoint/2010/main" val="3660453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260648"/>
            <a:ext cx="8218487" cy="1439887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</a:rPr>
              <a:t>Из предложений 17 – 18 выпишите слово, правописание приставки в котором определяется правилом: «На конце приставки пишется -С, если после неё следует буква, обозначающая глухой согласный».</a:t>
            </a:r>
            <a:r>
              <a:rPr lang="ru-RU" sz="3200" b="1" dirty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260350" y="1916832"/>
            <a:ext cx="8776146" cy="3960440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3200" b="1" dirty="0"/>
              <a:t>(17)Здешние места были обильны дичью, тут, под сенью многочисленных </a:t>
            </a:r>
            <a:r>
              <a:rPr lang="ru-RU" sz="3200" b="1" dirty="0" smtClean="0"/>
              <a:t> </a:t>
            </a:r>
            <a:r>
              <a:rPr lang="ru-RU" sz="3200" b="1" dirty="0"/>
              <a:t>акаций, располагался настоящий оазис, поросший сочной травой, которая как магнитом тянула разную живность, особенно антилоп. (18)На старых звериных </a:t>
            </a:r>
            <a:r>
              <a:rPr lang="ru-RU" sz="3200" b="1" dirty="0" smtClean="0"/>
              <a:t>тропах </a:t>
            </a:r>
            <a:r>
              <a:rPr lang="ru-RU" sz="3200" b="1" dirty="0"/>
              <a:t>и караулил свою очередную жертву леопард, редко оставаясь без добычи. 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4211960" y="5965031"/>
            <a:ext cx="2889250" cy="608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ru-RU" sz="3200" b="1" dirty="0">
                <a:solidFill>
                  <a:srgbClr val="002060"/>
                </a:solidFill>
              </a:rPr>
              <a:t>располагался </a:t>
            </a:r>
          </a:p>
        </p:txBody>
      </p:sp>
    </p:spTree>
    <p:extLst>
      <p:ext uri="{BB962C8B-B14F-4D97-AF65-F5344CB8AC3E}">
        <p14:creationId xmlns:p14="http://schemas.microsoft.com/office/powerpoint/2010/main" val="1212005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74639"/>
            <a:ext cx="8675687" cy="1138138"/>
          </a:xfrm>
        </p:spPr>
        <p:txBody>
          <a:bodyPr>
            <a:normAutofit fontScale="90000"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Из предложений 24 – 29 выпишите слово, правописание приставки в котором определяется правилом: «На конце приставки пишется -З, если после неё следует </a:t>
            </a:r>
            <a:r>
              <a:rPr lang="ru-RU" sz="2400" b="1" dirty="0" smtClean="0">
                <a:solidFill>
                  <a:srgbClr val="002060"/>
                </a:solidFill>
              </a:rPr>
              <a:t>буква</a:t>
            </a:r>
            <a:r>
              <a:rPr lang="ru-RU" sz="2400" b="1" dirty="0">
                <a:solidFill>
                  <a:srgbClr val="002060"/>
                </a:solidFill>
              </a:rPr>
              <a:t>, обозначающая звонкий согласный». 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23528" y="1484784"/>
            <a:ext cx="8569325" cy="3673475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ru-RU" b="1" dirty="0">
                <a:solidFill>
                  <a:schemeClr val="tx1"/>
                </a:solidFill>
              </a:rPr>
              <a:t>(24) Она ушла, безжалостно, тонко поскрипела под окном своими узенькими </a:t>
            </a:r>
            <a:r>
              <a:rPr lang="ru-RU" b="1" dirty="0" smtClean="0">
                <a:solidFill>
                  <a:schemeClr val="tx1"/>
                </a:solidFill>
              </a:rPr>
              <a:t>валенками. </a:t>
            </a:r>
            <a:r>
              <a:rPr lang="ru-RU" b="1" dirty="0">
                <a:solidFill>
                  <a:schemeClr val="tx1"/>
                </a:solidFill>
              </a:rPr>
              <a:t>(25) Все молчали, глядя на двери. (26) Пар холода таял над полом.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b="1" dirty="0">
                <a:solidFill>
                  <a:schemeClr val="tx1"/>
                </a:solidFill>
              </a:rPr>
              <a:t>(27) – Москвичка! – с одобрительной усмешкой сказал </a:t>
            </a:r>
            <a:r>
              <a:rPr lang="ru-RU" b="1" dirty="0" smtClean="0">
                <a:solidFill>
                  <a:schemeClr val="tx1"/>
                </a:solidFill>
              </a:rPr>
              <a:t>Банникова и  </a:t>
            </a:r>
            <a:r>
              <a:rPr lang="ru-RU" b="1" dirty="0">
                <a:solidFill>
                  <a:schemeClr val="tx1"/>
                </a:solidFill>
              </a:rPr>
              <a:t>медленно добавил: – (28) Э, парняга, парняга, плохие твои дела, брат!.. А ведь она не к тебе приходила! Не понял?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b="1" dirty="0">
                <a:solidFill>
                  <a:schemeClr val="tx1"/>
                </a:solidFill>
              </a:rPr>
              <a:t>(29) Сергей в растерянности стоял посреди комнаты, чувствуя на себе испытующее внимание, потом бросил веник, сел на кровать, произнес сдавленным голосом</a:t>
            </a: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4296575" y="6004749"/>
            <a:ext cx="3024336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ru-RU" sz="3200" b="1" dirty="0">
                <a:solidFill>
                  <a:srgbClr val="002060"/>
                </a:solidFill>
              </a:rPr>
              <a:t>безжалостно </a:t>
            </a:r>
          </a:p>
        </p:txBody>
      </p:sp>
    </p:spTree>
    <p:extLst>
      <p:ext uri="{BB962C8B-B14F-4D97-AF65-F5344CB8AC3E}">
        <p14:creationId xmlns:p14="http://schemas.microsoft.com/office/powerpoint/2010/main" val="2227504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548680"/>
            <a:ext cx="8964612" cy="4320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 предложений 22 – 27 выпишите слово, в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приставке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которого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пишется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буква О, так как она стоит под  ударением</a:t>
            </a:r>
            <a:r>
              <a:rPr lang="ru-RU" sz="2400" dirty="0">
                <a:solidFill>
                  <a:srgbClr val="444D26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>
                <a:solidFill>
                  <a:srgbClr val="444D2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250825" y="1124744"/>
            <a:ext cx="8893175" cy="3744913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800" b="1" dirty="0"/>
              <a:t>(22) Мама работала педиатром и весь день по вызовам оказывала помощь на </a:t>
            </a:r>
            <a:r>
              <a:rPr lang="ru-RU" sz="2800" b="1" dirty="0" smtClean="0"/>
              <a:t>дому. </a:t>
            </a:r>
            <a:r>
              <a:rPr lang="ru-RU" sz="2800" b="1" dirty="0"/>
              <a:t>(23) Тетя училась в художественном училище – по росписи фарфора. (24) Происходящие в стране события они воспринимали как-то спокойно, без нервов. (25) Только бабушка однажды дала понять свое ироническое отношение к действительности. (26) Пытаясь разбудить старшего сына, она пропела ему: «Вставай, проклятьем заклейменный». (27) Он вскочил с негодованием: «Мамаша, да вы что? Да нас же расстреляют!» – «А что, – говорит, – ведь это ваш гимн». </a:t>
            </a: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5076056" y="6089505"/>
            <a:ext cx="2736850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ru-RU" sz="3200" b="1" dirty="0">
                <a:solidFill>
                  <a:srgbClr val="002060"/>
                </a:solidFill>
              </a:rPr>
              <a:t>росписи </a:t>
            </a:r>
          </a:p>
        </p:txBody>
      </p:sp>
    </p:spTree>
    <p:extLst>
      <p:ext uri="{BB962C8B-B14F-4D97-AF65-F5344CB8AC3E}">
        <p14:creationId xmlns:p14="http://schemas.microsoft.com/office/powerpoint/2010/main" val="2121756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235562" y="404664"/>
            <a:ext cx="8713787" cy="72082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</a:rPr>
              <a:t>Из предложений 10 – 12 выпишите слово с разделительным Ь, правописание которого объясняется тем, что </a:t>
            </a:r>
            <a:r>
              <a:rPr lang="ru-RU" sz="2400" b="1" dirty="0" smtClean="0">
                <a:solidFill>
                  <a:srgbClr val="002060"/>
                </a:solidFill>
              </a:rPr>
              <a:t>разделительный знак </a:t>
            </a:r>
            <a:r>
              <a:rPr lang="ru-RU" sz="2400" b="1" dirty="0">
                <a:solidFill>
                  <a:srgbClr val="002060"/>
                </a:solidFill>
              </a:rPr>
              <a:t>стоит не после приставки. 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649" y="1412776"/>
            <a:ext cx="8713788" cy="3311525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800" b="1" dirty="0"/>
              <a:t>(10) И снова, как при первом чтении, блестят у детей глаза ожиданием, радостью, </a:t>
            </a:r>
            <a:r>
              <a:rPr lang="ru-RU" sz="2800" b="1" dirty="0" smtClean="0"/>
              <a:t>любопытством. (11</a:t>
            </a:r>
            <a:r>
              <a:rPr lang="ru-RU" sz="2800" b="1" dirty="0"/>
              <a:t>) Дети очень чутки к слову, они остро чувствуют, где их обманывают, где становятся перед ними на корточки, </a:t>
            </a:r>
            <a:r>
              <a:rPr lang="ru-RU" sz="2800" b="1" dirty="0" err="1"/>
              <a:t>конфетно</a:t>
            </a:r>
            <a:r>
              <a:rPr lang="ru-RU" sz="2800" b="1" dirty="0"/>
              <a:t> сюсюкая, подделываясь под доброго дядю, беззастенчиво фальшивя. (12) Так </a:t>
            </a:r>
            <a:r>
              <a:rPr lang="ru-RU" sz="2800" b="1" dirty="0" smtClean="0"/>
              <a:t>же,  </a:t>
            </a:r>
            <a:r>
              <a:rPr lang="ru-RU" sz="2800" b="1" dirty="0"/>
              <a:t>как и у взрослых, в библиотеке детей есть книги зачитанные, </a:t>
            </a:r>
            <a:r>
              <a:rPr lang="ru-RU" sz="2800" b="1" dirty="0" smtClean="0"/>
              <a:t>затрепанные</a:t>
            </a:r>
            <a:r>
              <a:rPr lang="ru-RU" sz="2800" b="1" dirty="0"/>
              <a:t> </a:t>
            </a:r>
            <a:r>
              <a:rPr lang="ru-RU" sz="2800" b="1" dirty="0" smtClean="0"/>
              <a:t> </a:t>
            </a:r>
            <a:r>
              <a:rPr lang="ru-RU" sz="2800" b="1" dirty="0"/>
              <a:t>и самые дорогие, и есть книги </a:t>
            </a:r>
            <a:r>
              <a:rPr lang="ru-RU" sz="2800" b="1" dirty="0" smtClean="0"/>
              <a:t>новенькие. </a:t>
            </a:r>
            <a:endParaRPr lang="ru-RU" sz="2800" b="1" dirty="0"/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5506585" y="6163325"/>
            <a:ext cx="2303462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ru-RU" sz="3200" b="1" dirty="0">
                <a:solidFill>
                  <a:srgbClr val="002060"/>
                </a:solidFill>
              </a:rPr>
              <a:t>радостью</a:t>
            </a:r>
            <a:r>
              <a:rPr lang="ru-RU" sz="3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84094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6105" y="692696"/>
            <a:ext cx="8856984" cy="9368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 предложений 1 – 3 выпишите слово, правописание приставки в котором определяется правилом: «На конце приставки пишется -С, если после неё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следует буква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обозначающая глухой согласный». </a:t>
            </a:r>
            <a:endParaRPr lang="ru-RU" sz="4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700808"/>
            <a:ext cx="8569325" cy="410468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3200" b="1" dirty="0"/>
              <a:t>(1) Он [</a:t>
            </a:r>
            <a:r>
              <a:rPr lang="ru-RU" sz="3200" b="1" dirty="0" err="1"/>
              <a:t>Берсеньев</a:t>
            </a:r>
            <a:r>
              <a:rPr lang="ru-RU" sz="3200" b="1" dirty="0"/>
              <a:t>] был уже не молод. (2) В волнистых волосах на голове и длинной бороде, ниспадавшей на грудь, пробивалась маленькая седина, что очень шло к их темно-каштановому цвету. (3) Он разговаривал с какой-то дамой, слегка наклонившись к ней; его тихий грудной голос всецело гармонировал с его ласковым взглядом, полным изысканной почтительности</a:t>
            </a:r>
            <a:r>
              <a:rPr lang="ru-RU" sz="2800" dirty="0"/>
              <a:t>.</a:t>
            </a: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5724525" y="5805488"/>
            <a:ext cx="3095625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ru-RU" sz="3200" b="1" dirty="0">
                <a:solidFill>
                  <a:srgbClr val="002060"/>
                </a:solidFill>
              </a:rPr>
              <a:t>ниспадавшей </a:t>
            </a:r>
          </a:p>
        </p:txBody>
      </p:sp>
    </p:spTree>
    <p:extLst>
      <p:ext uri="{BB962C8B-B14F-4D97-AF65-F5344CB8AC3E}">
        <p14:creationId xmlns:p14="http://schemas.microsoft.com/office/powerpoint/2010/main" val="4106938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115889"/>
            <a:ext cx="8147050" cy="12968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 предложений 30 –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38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выпишите слово, в приставке которого слышится звонкий звук, а пишется согласная глухого звука, так эта приставка всегда пишется одинаково.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916832"/>
            <a:ext cx="8497887" cy="3887787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800" b="1" dirty="0"/>
              <a:t>(30) Мы сели погреться и сразу заснули. (31) Проснулся я в землянке, на овчине. (32) Это была не землянка, а какая-то нора. (33) Не сравнить с нашими фронтовыми землянками, сделанными саперами. (34) Низкая, без нар, стены земляные, пол земляной. (35) Вместо двери висели два половика. (36) Старуха и женщина лет тридцати сидели на полу и месили тесто в бадейках. (37) Женщина заметила, что я проснулся, и дала мне печеной картошки. (38) Я лежал, ел картошку, а она рассказывала про </a:t>
            </a:r>
            <a:r>
              <a:rPr lang="ru-RU" sz="2800" b="1" dirty="0" smtClean="0"/>
              <a:t>свое житье. </a:t>
            </a:r>
            <a:endParaRPr lang="ru-RU" sz="2800" b="1" dirty="0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5148064" y="6212321"/>
            <a:ext cx="2808287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ru-RU" sz="3200" b="1" dirty="0">
                <a:solidFill>
                  <a:srgbClr val="002060"/>
                </a:solidFill>
              </a:rPr>
              <a:t>сделанными </a:t>
            </a:r>
          </a:p>
        </p:txBody>
      </p:sp>
    </p:spTree>
    <p:extLst>
      <p:ext uri="{BB962C8B-B14F-4D97-AF65-F5344CB8AC3E}">
        <p14:creationId xmlns:p14="http://schemas.microsoft.com/office/powerpoint/2010/main" val="3148493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74638"/>
            <a:ext cx="8218487" cy="12827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 предложений 18 – 22 выпишите слово, в приставке которого правописание гласной Е определяется тем, что эта приставка всегда пишется единообразно.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484784"/>
            <a:ext cx="8496300" cy="3744913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3200" b="1" dirty="0"/>
              <a:t>(18)У Паустовского есть своя стройная философия природы. (19)Во всех произведениях своих он убедительно иллюстрирует ее основательность и </a:t>
            </a:r>
            <a:r>
              <a:rPr lang="ru-RU" sz="3200" b="1" dirty="0" smtClean="0"/>
              <a:t>правоту перерождения. </a:t>
            </a:r>
            <a:r>
              <a:rPr lang="ru-RU" sz="3200" b="1" dirty="0"/>
              <a:t>(20)Вместе с правом на новую, достойную человека жизнь мы приобрели великую власть над природой. (21)Самые лучшие, самые прекрасные, яркие, волнующие краски ее открываются для нас. (22)Их не могли видеть раньше. </a:t>
            </a:r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5076056" y="5949156"/>
            <a:ext cx="3456384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ru-RU" sz="3200" b="1" dirty="0">
                <a:solidFill>
                  <a:srgbClr val="002060"/>
                </a:solidFill>
              </a:rPr>
              <a:t>перерождения</a:t>
            </a:r>
            <a:r>
              <a:rPr lang="ru-RU" sz="3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4430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76672"/>
            <a:ext cx="8147050" cy="70608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 предложений 1 –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выпишите слово, правописание которого с НЕ объясняется тем, что без данной приставки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слово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употребляется. 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124745"/>
            <a:ext cx="8640763" cy="4825206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800" b="1" dirty="0"/>
              <a:t>(1) Родился я в 1892 году в Москве, в Гранатном переулке, в семье железнодорожного статистика. (2) Отец мой, несмотря на профессию, требовавшую трезвого взгляда на вещи, был неисправимым мечтателем. (3) Он не выносил никаких тягостей и забот. (4) Очевидно, из-за этих своих свойств отец долго не уживался на одном месте. (5) После Москвы он служил в Пскове, в Вильно и, наконец, более или менее прочно осел в Киеве, на Юго-Западной железной дороге. (6) Моя мать – дочь служащего на сахарном заводе – была женщиной властной и неласковой. </a:t>
            </a:r>
          </a:p>
          <a:p>
            <a:pPr>
              <a:lnSpc>
                <a:spcPct val="80000"/>
              </a:lnSpc>
            </a:pPr>
            <a:endParaRPr lang="ru-RU" sz="2000" dirty="0"/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4211960" y="6135544"/>
            <a:ext cx="3672210" cy="430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ru-RU" sz="3200" b="1" dirty="0">
                <a:solidFill>
                  <a:srgbClr val="002060"/>
                </a:solidFill>
              </a:rPr>
              <a:t>неисправимым</a:t>
            </a:r>
            <a:r>
              <a:rPr lang="ru-RU" sz="3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91507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146</TotalTime>
  <Words>1160</Words>
  <Application>Microsoft Office PowerPoint</Application>
  <PresentationFormat>Экран (4:3)</PresentationFormat>
  <Paragraphs>81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Справедливость</vt:lpstr>
      <vt:lpstr>Готовимся к ГИА</vt:lpstr>
      <vt:lpstr>Из предложений 17 – 18 выпишите слово, правописание приставки в котором определяется правилом: «На конце приставки пишется -С, если после неё следует буква, обозначающая глухой согласный». </vt:lpstr>
      <vt:lpstr>Из предложений 24 – 29 выпишите слово, правописание приставки в котором определяется правилом: «На конце приставки пишется -З, если после неё следует буква, обозначающая звонкий согласный». </vt:lpstr>
      <vt:lpstr>Из предложений 22 – 27 выпишите слово, в приставке которогопишется буква О, так как она стоит под  ударением. </vt:lpstr>
      <vt:lpstr>Из предложений 10 – 12 выпишите слово с разделительным Ь, правописание которого объясняется тем, что разделительный знак стоит не после приставки. </vt:lpstr>
      <vt:lpstr>Из предложений 1 – 3 выпишите слово, правописание приставки в котором определяется правилом: «На конце приставки пишется -С, если после неё следует буква, обозначающая глухой согласный». </vt:lpstr>
      <vt:lpstr>Из предложений 30 – 38 выпишите слово, в приставке которого слышится звонкий звук, а пишется согласная глухого звука, так эта приставка всегда пишется одинаково. </vt:lpstr>
      <vt:lpstr>Из предложений 18 – 22 выпишите слово, в приставке которого правописание гласной Е определяется тем, что эта приставка всегда пишется единообразно. </vt:lpstr>
      <vt:lpstr>Из предложений 1 – 6 выпишите слово, правописание которого с НЕ объясняется тем, что без данной приставки это слово не употребляется. </vt:lpstr>
      <vt:lpstr>Из предложений 6 – 10 выпишите слово, в приставке которого слышится звонкий согласный звук, но пишется буква глухого согласного звука, потому что эта приставка всегда пишется единообразно. </vt:lpstr>
      <vt:lpstr>Из предложений 12 – 15 выпишите слово, правописание приставки в котором определяется правилом: «На конце приставки пишется -С, если после неё следует буква, обозначающая глухой согласный».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Готовимся к ГИА</dc:title>
  <dc:creator>Учитель</dc:creator>
  <cp:lastModifiedBy>1</cp:lastModifiedBy>
  <cp:revision>6</cp:revision>
  <dcterms:created xsi:type="dcterms:W3CDTF">2013-01-25T12:30:25Z</dcterms:created>
  <dcterms:modified xsi:type="dcterms:W3CDTF">2017-01-13T19:36:32Z</dcterms:modified>
</cp:coreProperties>
</file>