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8"/>
  </p:notesMasterIdLst>
  <p:handoutMasterIdLst>
    <p:handoutMasterId r:id="rId29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3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5" r:id="rId21"/>
    <p:sldId id="274" r:id="rId22"/>
    <p:sldId id="276" r:id="rId23"/>
    <p:sldId id="277" r:id="rId24"/>
    <p:sldId id="278" r:id="rId25"/>
    <p:sldId id="280" r:id="rId26"/>
    <p:sldId id="27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800" dirty="0"/>
              <a:t>Как часто вы посещаете стоматолога?</a:t>
            </a:r>
          </a:p>
        </c:rich>
      </c:tx>
      <c:layout>
        <c:manualLayout>
          <c:xMode val="edge"/>
          <c:yMode val="edge"/>
          <c:x val="6.7477597716839852E-2"/>
          <c:y val="5.268773115704884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7495652173913043"/>
          <c:w val="0.76004320800508662"/>
          <c:h val="0.8250435434366091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часто вы посещаете стоматолога?</c:v>
                </c:pt>
              </c:strCache>
            </c:strRef>
          </c:tx>
          <c:explosion val="25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1 раз в год</c:v>
                </c:pt>
                <c:pt idx="1">
                  <c:v>не посещаю</c:v>
                </c:pt>
                <c:pt idx="2">
                  <c:v>больше 2храз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0.26</c:v>
                </c:pt>
                <c:pt idx="1">
                  <c:v>0.18</c:v>
                </c:pt>
                <c:pt idx="2">
                  <c:v>0.56000000000000005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1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1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050"/>
            </a:pPr>
            <a:endParaRPr lang="ru-RU"/>
          </a:p>
        </c:txPr>
      </c:legendEntry>
      <c:layout>
        <c:manualLayout>
          <c:xMode val="edge"/>
          <c:yMode val="edge"/>
          <c:x val="0.70974876237264839"/>
          <c:y val="0.5557839996625773"/>
          <c:w val="0.28136004152975669"/>
          <c:h val="0.44361341034131557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Какой зубной пастой вы пользуетесь?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Colgate</c:v>
                </c:pt>
                <c:pt idx="1">
                  <c:v>Blend-a-med</c:v>
                </c:pt>
                <c:pt idx="2">
                  <c:v>Новый жемчуг</c:v>
                </c:pt>
                <c:pt idx="3">
                  <c:v>Моё солнышко</c:v>
                </c:pt>
                <c:pt idx="4">
                  <c:v>Lacalut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0.3</c:v>
                </c:pt>
                <c:pt idx="1">
                  <c:v>0.17</c:v>
                </c:pt>
                <c:pt idx="2">
                  <c:v>0.09</c:v>
                </c:pt>
                <c:pt idx="3">
                  <c:v>0.25</c:v>
                </c:pt>
                <c:pt idx="4">
                  <c:v>0.19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315403262686575"/>
          <c:y val="0.22329674874004454"/>
          <c:w val="0.24590081076262843"/>
          <c:h val="0.47820444801515061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89161-201C-420D-9FF7-2C55CEC43368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359B4-4F47-4D8E-BD88-FEB0FA36DB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7668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B711F-C0ED-4C44-8960-5A8C3F0E323B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84A93-35B4-4DB5-B777-7ECE2CA4C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948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7768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4514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4514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578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6417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5295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5724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0821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6850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9920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989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3351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6586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6136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5204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9468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7567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01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178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918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7221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851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182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0610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84A93-35B4-4DB5-B777-7ECE2CA4C98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813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ntalclinic.at.ua/" TargetMode="External"/><Relationship Id="rId7" Type="http://schemas.openxmlformats.org/officeDocument/2006/relationships/hyperlink" Target="http://stomatsmail.ru/novosti/380-istoriya-razvitiya-zubnyh-past-i-poroshkov.html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rodetstvo.ru/health/gfh_1043.html" TargetMode="External"/><Relationship Id="rId5" Type="http://schemas.openxmlformats.org/officeDocument/2006/relationships/hyperlink" Target="http://onikienko.com/2012/04/ekspress/" TargetMode="External"/><Relationship Id="rId4" Type="http://schemas.openxmlformats.org/officeDocument/2006/relationships/hyperlink" Target="http://www.o-detstve.ru/forchildren/research-project/4284.html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6712"/>
            <a:ext cx="752351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Районная научно-практическая конференция младших школьников «Я познаю мир»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808261"/>
            <a:ext cx="71634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Исследовательская работа «Влияет ли зубная паста на прочность зубов?»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81328" y="3592427"/>
            <a:ext cx="371154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Выполнила работу: ученица 3 класса</a:t>
            </a:r>
          </a:p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МБОУ Северной СШ</a:t>
            </a:r>
          </a:p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Дрозд Алина</a:t>
            </a:r>
          </a:p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Руководитель: Белова Юлия Михайловна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524214"/>
            <a:ext cx="2170113" cy="2444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340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260865584"/>
              </p:ext>
            </p:extLst>
          </p:nvPr>
        </p:nvGraphicFramePr>
        <p:xfrm>
          <a:off x="1475656" y="764704"/>
          <a:ext cx="6192688" cy="3888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512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764704"/>
            <a:ext cx="489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Исследование зубного налёта под микроскопом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 descr="C:\Users\класс\Documents\исследование\больница\IMG_34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3405403" cy="255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класс\Documents\исследование\больница\IMG_347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3405403" cy="25540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класс\Documents\исследование\больница\IMG_347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3" y="2907922"/>
            <a:ext cx="3863123" cy="28973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18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764704"/>
            <a:ext cx="489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Исследование зубного налёта под микроскопом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8671" y="1111242"/>
            <a:ext cx="2910065" cy="29345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V="1">
            <a:off x="4809618" y="2312876"/>
            <a:ext cx="2520280" cy="12961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4703182" y="2581174"/>
            <a:ext cx="972108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788024" y="1772816"/>
            <a:ext cx="2016224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класс\Documents\исследование\больница\IMG_347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448780"/>
            <a:ext cx="2880320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класс\Documents\исследование\больница\IMG_347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2064" y="3284984"/>
            <a:ext cx="3727694" cy="27957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47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620688"/>
            <a:ext cx="6408712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Исследование влияния зубной пасты на прочность зубов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451685"/>
            <a:ext cx="388843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6" y="5301208"/>
            <a:ext cx="7272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Яичная скорлупа, как и зубная эмаль, состоит из кальция. Поэтому для эксперимента в качестве модели зуба было выбрано яйцо.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372318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764704"/>
            <a:ext cx="5508104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Опыт 1. «Влияние кислот на яичную скорлупу»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1700808"/>
            <a:ext cx="51845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Мне понадобилось: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 куриных яйца;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 стакана;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раствор 9% уксусной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кислоты;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раствор 9% лимонной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кислоты.</a:t>
            </a:r>
          </a:p>
          <a:p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класс\Documents\исследование\опыт 1\DSC019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3378" y="2924944"/>
            <a:ext cx="3901579" cy="2926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87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20688"/>
            <a:ext cx="4572000" cy="278537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Порядок выполнения: 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Готовим  9 % растворы лимонной и уксусной кислоты.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 На дно стаканов опускаем яйца. 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В первый стакан наливаем раствор уксусной кислоты. А во второй – раствор лимонной кислоты. </a:t>
            </a:r>
            <a:endParaRPr lang="ru-RU" sz="2000" b="1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2050" name="Picture 2" descr="C:\Users\класс\Documents\исследование\опыт 1\DSC019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1592" y="620688"/>
            <a:ext cx="2942530" cy="2206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класс\Documents\исследование\опыт 1\DSC019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408628"/>
            <a:ext cx="3195513" cy="23966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класс\Documents\исследование\опыт 1\DSC0191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149109"/>
            <a:ext cx="3541539" cy="26561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606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908720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chemeClr val="accent2"/>
                </a:solidFill>
                <a:effectLst>
                  <a:reflection blurRad="12700" stA="50000" endPos="50000" dist="5000" dir="5400000" sy="-100000" rotWithShape="0"/>
                </a:effectLst>
              </a:rPr>
              <a:t>Наблюдения: через  4 часа.</a:t>
            </a:r>
            <a:endParaRPr lang="ru-RU" b="1" cap="all" dirty="0">
              <a:ln w="0"/>
              <a:solidFill>
                <a:schemeClr val="accent2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C:\Users\класс\Documents\исследование\опыт 1\DSC019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3" y="1279280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класс\Documents\исследование\опыт 1\DSC019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140830"/>
            <a:ext cx="2710954" cy="36146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3" y="4365104"/>
            <a:ext cx="417646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Результат: Произошло стирание верхнего слоя скорлупы яиц, причем в растворе лимонной кислоты процесс начался быстрее.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11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903040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chemeClr val="accent2"/>
                </a:solidFill>
                <a:effectLst>
                  <a:reflection blurRad="12700" stA="50000" endPos="50000" dist="5000" dir="5400000" sy="-100000" rotWithShape="0"/>
                </a:effectLst>
              </a:rPr>
              <a:t>Наблюдения: на другой день.</a:t>
            </a:r>
            <a:endParaRPr lang="ru-RU" b="1" cap="all" dirty="0">
              <a:ln w="0"/>
              <a:solidFill>
                <a:schemeClr val="accent2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098" name="Picture 2" descr="C:\Users\класс\Documents\исследование\опыт 1\результат\IMG_34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3240360" cy="2430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класс\Documents\исследование\опыт 1\результат\IMG_348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280496"/>
            <a:ext cx="3168352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класс\Documents\исследование\опыт 1\результат\IMG_348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3595" y="3429006"/>
            <a:ext cx="3138805" cy="28518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388542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Через 24 часа скорлупа яиц стала мягкой. Содержимое яйца осталось покрыто тонкой пленкой, которую можно проткнуть. В растворе лимонной кислоты реакция шла медленнее, но результат был тот же.</a:t>
            </a:r>
            <a:endParaRPr lang="ru-RU" sz="1600" b="1" i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6029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36712"/>
            <a:ext cx="756084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ru-RU" sz="24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Опыт 2. «Влияние зубной пасты на </a:t>
            </a:r>
            <a:r>
              <a:rPr lang="ru-RU" sz="24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прочность </a:t>
            </a:r>
            <a:r>
              <a:rPr lang="ru-RU" sz="24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зубов»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487603"/>
            <a:ext cx="7200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Мне понадобилось: 6 куриных яиц, раствор уксусной кислоты, 6 стаканов, 5 видов зубных паст (</a:t>
            </a:r>
            <a:r>
              <a:rPr lang="en-US" sz="2000" b="1" i="1" dirty="0">
                <a:latin typeface="Times New Roman"/>
                <a:ea typeface="Times New Roman"/>
                <a:cs typeface="Times New Roman"/>
              </a:rPr>
              <a:t>Colgate</a:t>
            </a: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000" b="1" i="1" dirty="0">
                <a:latin typeface="Times New Roman"/>
                <a:ea typeface="Times New Roman"/>
                <a:cs typeface="Times New Roman"/>
              </a:rPr>
              <a:t>blend</a:t>
            </a: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-</a:t>
            </a:r>
            <a:r>
              <a:rPr lang="en-US" sz="2000" b="1" i="1" dirty="0">
                <a:latin typeface="Times New Roman"/>
                <a:ea typeface="Times New Roman"/>
                <a:cs typeface="Times New Roman"/>
              </a:rPr>
              <a:t>a</a:t>
            </a: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-</a:t>
            </a:r>
            <a:r>
              <a:rPr lang="en-US" sz="2000" b="1" i="1" dirty="0">
                <a:latin typeface="Times New Roman"/>
                <a:ea typeface="Times New Roman"/>
                <a:cs typeface="Times New Roman"/>
              </a:rPr>
              <a:t>med</a:t>
            </a: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000" b="1" i="1" dirty="0">
                <a:latin typeface="Times New Roman"/>
                <a:ea typeface="Times New Roman"/>
                <a:cs typeface="Times New Roman"/>
              </a:rPr>
              <a:t>Splat</a:t>
            </a:r>
            <a:r>
              <a:rPr lang="ru-RU" sz="2000" b="1" i="1" dirty="0">
                <a:latin typeface="Times New Roman"/>
                <a:ea typeface="Times New Roman"/>
                <a:cs typeface="Times New Roman"/>
              </a:rPr>
              <a:t>, Новый Жемчуг, Моё солнышко) зубная щетка.</a:t>
            </a:r>
            <a:endParaRPr lang="ru-RU" sz="1600" b="1" i="1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122" name="Picture 2" descr="C:\Users\класс\Documents\исследование\опыт 2\IMG_34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096" y="2503266"/>
            <a:ext cx="3289888" cy="3146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класс\Documents\исследование\опыт 2\IMG_34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2717" y="3068960"/>
            <a:ext cx="3528392" cy="16062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417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62068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/>
              <a:t>Порядок выполнения:</a:t>
            </a:r>
          </a:p>
          <a:p>
            <a:r>
              <a:rPr lang="ru-RU" sz="2000" b="1" i="1" dirty="0" smtClean="0"/>
              <a:t>1.Наполняем </a:t>
            </a:r>
            <a:r>
              <a:rPr lang="ru-RU" sz="2000" b="1" i="1" dirty="0"/>
              <a:t>емкости 9% уксусной кислотой.</a:t>
            </a:r>
          </a:p>
          <a:p>
            <a:r>
              <a:rPr lang="ru-RU" sz="2000" b="1" i="1" dirty="0" smtClean="0"/>
              <a:t>2.Берем </a:t>
            </a:r>
            <a:r>
              <a:rPr lang="ru-RU" sz="2000" b="1" i="1" dirty="0"/>
              <a:t>куриные яйца и одно из них опускаем </a:t>
            </a:r>
          </a:p>
          <a:p>
            <a:r>
              <a:rPr lang="ru-RU" sz="2000" b="1" i="1" dirty="0"/>
              <a:t>в кислую среду.</a:t>
            </a:r>
          </a:p>
          <a:p>
            <a:r>
              <a:rPr lang="ru-RU" sz="2000" b="1" i="1" dirty="0" smtClean="0"/>
              <a:t>3.Другие </a:t>
            </a:r>
            <a:r>
              <a:rPr lang="ru-RU" sz="2000" b="1" i="1" dirty="0"/>
              <a:t>яйца обрабатываем зубными пастами с фтором. Помещаем их в другие емкости.</a:t>
            </a:r>
          </a:p>
        </p:txBody>
      </p:sp>
      <p:pic>
        <p:nvPicPr>
          <p:cNvPr id="6147" name="Picture 3" descr="C:\Users\класс\Documents\исследование\опыт 2\IMG_34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215425"/>
            <a:ext cx="3561952" cy="16215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класс\Documents\исследование\опыт 2\IMG_349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356992"/>
            <a:ext cx="2651333" cy="28869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класс\Documents\исследование\опыт 2\IMG_349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70" y="3747330"/>
            <a:ext cx="4836695" cy="21062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34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7995" y="726340"/>
            <a:ext cx="452322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Актуальность</a:t>
            </a:r>
            <a:endParaRPr lang="ru-RU" sz="44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71196" y="1412776"/>
            <a:ext cx="7416824" cy="290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Как и все дети, я очень люблю сладкое. Как следствие, всю осень я хожу к стоматологу на лечение зубов. Врач говорит, что красивая улыбка – это залог здоровья и успеха, что беречь свои зубы надо с детства. Врач объяснил, что нужно не только чистить зубы, но и использовать правильную зубную пасту. В настоящее время ассортимент  зубных паст очень большой. Все ли зубные пасты укрепляют зубы, какая зубная паста лучше снимает зубной налет? </a:t>
            </a:r>
            <a:endParaRPr lang="ru-RU" sz="1600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7346" y="4310126"/>
            <a:ext cx="7128792" cy="16363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ln w="5080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Объект исследования: </a:t>
            </a:r>
            <a:r>
              <a:rPr lang="ru-RU" sz="2000" b="1" dirty="0">
                <a:ln w="5080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зубная паста.</a:t>
            </a:r>
            <a:endParaRPr lang="ru-RU" sz="2000" b="1" dirty="0">
              <a:ln w="50800">
                <a:solidFill>
                  <a:schemeClr val="bg2">
                    <a:lumMod val="10000"/>
                  </a:schemeClr>
                </a:solidFill>
              </a:ln>
              <a:solidFill>
                <a:schemeClr val="bg2">
                  <a:lumMod val="1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ln w="5080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Предмет исследования: </a:t>
            </a:r>
            <a:r>
              <a:rPr lang="ru-RU" sz="2000" b="1" dirty="0">
                <a:ln w="5080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сравнение и анализ пяти видов зубных паст (“</a:t>
            </a:r>
            <a:r>
              <a:rPr lang="en-US" sz="2000" b="1" dirty="0">
                <a:ln w="5080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Colgate</a:t>
            </a:r>
            <a:r>
              <a:rPr lang="ru-RU" sz="2000" b="1" dirty="0">
                <a:ln w="5080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”, “Новый жемчуг”, </a:t>
            </a:r>
            <a:r>
              <a:rPr lang="ru-RU" sz="2000" b="1" dirty="0" smtClean="0">
                <a:ln w="5080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“</a:t>
            </a:r>
            <a:r>
              <a:rPr lang="en-US" sz="2000" b="1" dirty="0" smtClean="0">
                <a:ln w="5080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Splat</a:t>
            </a:r>
            <a:r>
              <a:rPr lang="ru-RU" sz="2000" b="1" dirty="0" smtClean="0">
                <a:ln w="5080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”, </a:t>
            </a:r>
            <a:r>
              <a:rPr lang="ru-RU" sz="2000" b="1" dirty="0">
                <a:ln w="5080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“</a:t>
            </a:r>
            <a:r>
              <a:rPr lang="en-US" sz="2000" b="1" dirty="0">
                <a:ln w="5080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Blend</a:t>
            </a:r>
            <a:r>
              <a:rPr lang="ru-RU" sz="2000" b="1" dirty="0">
                <a:ln w="5080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-</a:t>
            </a:r>
            <a:r>
              <a:rPr lang="en-US" sz="2000" b="1" dirty="0">
                <a:ln w="5080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a</a:t>
            </a:r>
            <a:r>
              <a:rPr lang="ru-RU" sz="2000" b="1" dirty="0">
                <a:ln w="5080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-</a:t>
            </a:r>
            <a:r>
              <a:rPr lang="en-US" sz="2000" b="1" dirty="0">
                <a:ln w="5080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med</a:t>
            </a:r>
            <a:r>
              <a:rPr lang="ru-RU" sz="2000" b="1" dirty="0">
                <a:ln w="5080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”, </a:t>
            </a:r>
            <a:r>
              <a:rPr lang="ru-RU" sz="2000" b="1" dirty="0" smtClean="0">
                <a:ln w="5080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«Моё солнышко»)</a:t>
            </a:r>
            <a:endParaRPr lang="ru-RU" sz="2000" b="1" dirty="0">
              <a:ln w="50800">
                <a:solidFill>
                  <a:schemeClr val="bg2">
                    <a:lumMod val="10000"/>
                  </a:schemeClr>
                </a:solidFill>
              </a:ln>
              <a:solidFill>
                <a:schemeClr val="bg2">
                  <a:lumMod val="10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3898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64704"/>
            <a:ext cx="7272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i="1" dirty="0">
                <a:latin typeface="Times New Roman"/>
                <a:ea typeface="Calibri"/>
                <a:cs typeface="Times New Roman"/>
              </a:rPr>
              <a:t>Через 30 минут.</a:t>
            </a:r>
            <a:endParaRPr lang="ru-RU" sz="2000" b="1" i="1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i="1" dirty="0">
                <a:latin typeface="Times New Roman"/>
                <a:ea typeface="Calibri"/>
                <a:cs typeface="Times New Roman"/>
              </a:rPr>
              <a:t>На необработанном яйце появилось множество пузырьков.</a:t>
            </a:r>
            <a:endParaRPr lang="ru-RU" sz="2000" b="1" i="1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i="1" dirty="0">
                <a:latin typeface="Times New Roman"/>
                <a:ea typeface="Calibri"/>
                <a:cs typeface="Times New Roman"/>
              </a:rPr>
              <a:t>Обработанные зубной пастой </a:t>
            </a:r>
            <a:r>
              <a:rPr lang="en-US" sz="2000" b="1" i="1" dirty="0">
                <a:latin typeface="Times New Roman"/>
                <a:ea typeface="Calibri"/>
                <a:cs typeface="Times New Roman"/>
              </a:rPr>
              <a:t>Splat</a:t>
            </a:r>
            <a:r>
              <a:rPr lang="ru-RU" sz="2000" b="1" i="1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2000" b="1" i="1" dirty="0">
                <a:latin typeface="Times New Roman"/>
                <a:ea typeface="Calibri"/>
                <a:cs typeface="Times New Roman"/>
              </a:rPr>
              <a:t>Colgate</a:t>
            </a:r>
            <a:r>
              <a:rPr lang="ru-RU" sz="2000" b="1" i="1" dirty="0">
                <a:latin typeface="Times New Roman"/>
                <a:ea typeface="Calibri"/>
                <a:cs typeface="Times New Roman"/>
              </a:rPr>
              <a:t>, Моё солнышко  яйца остались неизменными.</a:t>
            </a:r>
            <a:endParaRPr lang="ru-RU" sz="2000" b="1" i="1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i="1" dirty="0">
                <a:latin typeface="Times New Roman"/>
                <a:ea typeface="Calibri"/>
                <a:cs typeface="Times New Roman"/>
              </a:rPr>
              <a:t>На обработанных яйцах зубными пастами Новый жемчуг, </a:t>
            </a:r>
            <a:r>
              <a:rPr lang="en-US" sz="2000" b="1" i="1" dirty="0">
                <a:latin typeface="Times New Roman"/>
                <a:ea typeface="Calibri"/>
                <a:cs typeface="Times New Roman"/>
              </a:rPr>
              <a:t>Blend</a:t>
            </a:r>
            <a:r>
              <a:rPr lang="ru-RU" sz="2000" b="1" i="1" dirty="0">
                <a:latin typeface="Times New Roman"/>
                <a:ea typeface="Calibri"/>
                <a:cs typeface="Times New Roman"/>
              </a:rPr>
              <a:t>-</a:t>
            </a:r>
            <a:r>
              <a:rPr lang="en-US" sz="2000" b="1" i="1" dirty="0">
                <a:latin typeface="Times New Roman"/>
                <a:ea typeface="Calibri"/>
                <a:cs typeface="Times New Roman"/>
              </a:rPr>
              <a:t>a</a:t>
            </a:r>
            <a:r>
              <a:rPr lang="ru-RU" sz="2000" b="1" i="1" dirty="0">
                <a:latin typeface="Times New Roman"/>
                <a:ea typeface="Calibri"/>
                <a:cs typeface="Times New Roman"/>
              </a:rPr>
              <a:t>-</a:t>
            </a:r>
            <a:r>
              <a:rPr lang="en-US" sz="2000" b="1" i="1" dirty="0">
                <a:latin typeface="Times New Roman"/>
                <a:ea typeface="Calibri"/>
                <a:cs typeface="Times New Roman"/>
              </a:rPr>
              <a:t>med </a:t>
            </a:r>
            <a:r>
              <a:rPr lang="ru-RU" sz="2000" b="1" i="1" dirty="0">
                <a:latin typeface="Times New Roman"/>
                <a:ea typeface="Calibri"/>
                <a:cs typeface="Times New Roman"/>
              </a:rPr>
              <a:t>появилось множество пузырьков.</a:t>
            </a:r>
            <a:endParaRPr lang="ru-RU" sz="2000" b="1" i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6176" y="2703696"/>
            <a:ext cx="7281233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143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spcAft>
                <a:spcPts val="0"/>
              </a:spcAft>
            </a:pPr>
            <a:r>
              <a:rPr lang="ru-RU" sz="2000" b="1" i="1" dirty="0">
                <a:latin typeface="Times New Roman"/>
                <a:ea typeface="Calibri"/>
                <a:cs typeface="Times New Roman"/>
              </a:rPr>
              <a:t>Через 24 часа:</a:t>
            </a:r>
            <a:endParaRPr lang="ru-RU" sz="2000" b="1" i="1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i="1" dirty="0">
                <a:latin typeface="Times New Roman"/>
                <a:ea typeface="Calibri"/>
                <a:cs typeface="Times New Roman"/>
              </a:rPr>
              <a:t>У яйца, которое было не обработано зубной пастой с фтором, изменился цвет; яйцо стало мягким. На поверхности образовалась густая пена.</a:t>
            </a:r>
            <a:endParaRPr lang="ru-RU" sz="2000" b="1" i="1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i="1" dirty="0">
                <a:latin typeface="Times New Roman"/>
                <a:ea typeface="Calibri"/>
                <a:cs typeface="Times New Roman"/>
              </a:rPr>
              <a:t>Цвет яиц, обработанных зубной пастой с фтором не изменился. Хуже всех себя показали образцы </a:t>
            </a:r>
            <a:r>
              <a:rPr lang="en-US" sz="2000" b="1" i="1" dirty="0">
                <a:latin typeface="Times New Roman"/>
                <a:ea typeface="Calibri"/>
                <a:cs typeface="Times New Roman"/>
              </a:rPr>
              <a:t>Blend</a:t>
            </a:r>
            <a:r>
              <a:rPr lang="ru-RU" sz="2000" b="1" i="1" dirty="0">
                <a:latin typeface="Times New Roman"/>
                <a:ea typeface="Calibri"/>
                <a:cs typeface="Times New Roman"/>
              </a:rPr>
              <a:t>-</a:t>
            </a:r>
            <a:r>
              <a:rPr lang="en-US" sz="2000" b="1" i="1" dirty="0">
                <a:latin typeface="Times New Roman"/>
                <a:ea typeface="Calibri"/>
                <a:cs typeface="Times New Roman"/>
              </a:rPr>
              <a:t>a</a:t>
            </a:r>
            <a:r>
              <a:rPr lang="ru-RU" sz="2000" b="1" i="1" dirty="0">
                <a:latin typeface="Times New Roman"/>
                <a:ea typeface="Calibri"/>
                <a:cs typeface="Times New Roman"/>
              </a:rPr>
              <a:t>-</a:t>
            </a:r>
            <a:r>
              <a:rPr lang="en-US" sz="2000" b="1" i="1" dirty="0">
                <a:latin typeface="Times New Roman"/>
                <a:ea typeface="Calibri"/>
                <a:cs typeface="Times New Roman"/>
              </a:rPr>
              <a:t>med</a:t>
            </a:r>
            <a:r>
              <a:rPr lang="ru-RU" sz="2000" b="1" i="1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2000" b="1" i="1" dirty="0">
                <a:latin typeface="Times New Roman"/>
                <a:ea typeface="Calibri"/>
                <a:cs typeface="Times New Roman"/>
              </a:rPr>
              <a:t>Colgate</a:t>
            </a:r>
            <a:r>
              <a:rPr lang="ru-RU" sz="2000" b="1" i="1" dirty="0">
                <a:latin typeface="Times New Roman"/>
                <a:ea typeface="Calibri"/>
                <a:cs typeface="Times New Roman"/>
              </a:rPr>
              <a:t>, Моё солнышко. Яйца, обработанные этими зубными пастами, стали мягкими. </a:t>
            </a:r>
            <a:endParaRPr lang="ru-RU" sz="2000" b="1" i="1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i="1" dirty="0">
                <a:latin typeface="Times New Roman"/>
                <a:ea typeface="Calibri"/>
                <a:cs typeface="Times New Roman"/>
              </a:rPr>
              <a:t>Яйца, обработанные зубными пастами </a:t>
            </a:r>
            <a:r>
              <a:rPr lang="en-US" sz="2000" b="1" i="1" dirty="0">
                <a:latin typeface="Times New Roman"/>
                <a:ea typeface="Calibri"/>
                <a:cs typeface="Times New Roman"/>
              </a:rPr>
              <a:t>Splat</a:t>
            </a:r>
            <a:r>
              <a:rPr lang="ru-RU" sz="2000" b="1" i="1" dirty="0">
                <a:latin typeface="Times New Roman"/>
                <a:ea typeface="Calibri"/>
                <a:cs typeface="Times New Roman"/>
              </a:rPr>
              <a:t>, Новый жемчуг, не такими </a:t>
            </a:r>
            <a:r>
              <a:rPr lang="ru-RU" sz="2000" b="1" i="1" dirty="0" smtClean="0">
                <a:latin typeface="Times New Roman"/>
                <a:ea typeface="Calibri"/>
                <a:cs typeface="Times New Roman"/>
              </a:rPr>
              <a:t>мягкими, как </a:t>
            </a:r>
            <a:r>
              <a:rPr lang="ru-RU" sz="2000" b="1" i="1" dirty="0">
                <a:latin typeface="Times New Roman"/>
                <a:ea typeface="Calibri"/>
                <a:cs typeface="Times New Roman"/>
              </a:rPr>
              <a:t>другие образцы. Вокруг яйца образовалась защитная пленка. Пленка не разорвалась, яйца остались целыми.</a:t>
            </a:r>
            <a:endParaRPr lang="ru-RU" sz="2000" b="1" i="1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 descr="C:\Users\класс\Documents\исследование\опыт 2\результаты\IMG_349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3594" y="4215647"/>
            <a:ext cx="7372822" cy="16548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49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ласс\Documents\исследование\опыт 2\результаты\IMG_34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806867"/>
            <a:ext cx="2592288" cy="36411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класс\Documents\исследование\опыт 2\результаты\IMG_349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830591"/>
            <a:ext cx="3996719" cy="29975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38310" y="1052736"/>
            <a:ext cx="1746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Splat</a:t>
            </a:r>
            <a:endParaRPr lang="ru-RU" sz="24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159206" y="2331390"/>
            <a:ext cx="1746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Новый жемчуг</a:t>
            </a:r>
            <a:endParaRPr lang="ru-RU" sz="24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6468" y="4529564"/>
            <a:ext cx="748994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>
                <a:latin typeface="Times New Roman"/>
                <a:ea typeface="Calibri"/>
                <a:cs typeface="Times New Roman"/>
              </a:rPr>
              <a:t>Вывод: не  все зубные пасты защищают зубы от воздействий кислоты.  Лучшими, по результатам исследований, являются Новый жемчуг и </a:t>
            </a:r>
            <a:r>
              <a:rPr lang="en-US" sz="2000" b="1" i="1" dirty="0">
                <a:latin typeface="Times New Roman"/>
                <a:ea typeface="Calibri"/>
                <a:cs typeface="Times New Roman"/>
              </a:rPr>
              <a:t>Splat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80054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4940" y="1556792"/>
            <a:ext cx="7560840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2000" b="1" i="1" dirty="0" smtClean="0">
                <a:latin typeface="Times New Roman"/>
                <a:ea typeface="Calibri"/>
                <a:cs typeface="Times New Roman"/>
              </a:rPr>
              <a:t>Опираясь </a:t>
            </a:r>
            <a:r>
              <a:rPr lang="ru-RU" sz="2000" b="1" i="1" dirty="0">
                <a:latin typeface="Times New Roman"/>
                <a:ea typeface="Calibri"/>
                <a:cs typeface="Times New Roman"/>
              </a:rPr>
              <a:t>на результаты сделанных опытов можно сделать заключение: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Кислота разрушает эмаль зубов, бактерии проникают внутрь, и происходит разрушение зуба.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Зубные пасты, содержащие фтор и кальций укрепляют зубную эмаль.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Лучше укрепляют зубы зубные пасты 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Splat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и Новый жемчуг.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Ежедневные гигиенические процедуры предупреждают возникновение и препятствуют развитию стоматологических заболеваний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457200">
              <a:spcAft>
                <a:spcPts val="100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Таким образом, моя гипотеза о том, что если правильно подобрать зубную пасту, то зубы будут прочными, здоровыми, </a:t>
            </a:r>
            <a:r>
              <a:rPr lang="ru-RU" sz="2000" b="1" i="1" dirty="0">
                <a:latin typeface="Times New Roman"/>
                <a:ea typeface="Calibri"/>
                <a:cs typeface="Times New Roman"/>
              </a:rPr>
              <a:t>подтвердилась.</a:t>
            </a:r>
            <a:endParaRPr lang="ru-RU" sz="2000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799836"/>
            <a:ext cx="551543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Выводы</a:t>
            </a:r>
            <a:endParaRPr lang="ru-RU" sz="36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448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96752"/>
            <a:ext cx="7632848" cy="4399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50000"/>
              </a:lnSpc>
              <a:spcAft>
                <a:spcPts val="0"/>
              </a:spcAft>
            </a:pPr>
            <a:endParaRPr lang="ru-RU" b="1" dirty="0" smtClean="0">
              <a:latin typeface="Times New Roman"/>
              <a:ea typeface="Calibri"/>
              <a:cs typeface="Times New Roman"/>
            </a:endParaRPr>
          </a:p>
          <a:p>
            <a:pPr marL="457200" algn="ctr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Дмитрий Щербинин. Откуда что взялось? – М.: «Аквилегия-М», 2009.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. Энциклопедия   «Все обо всем», Москва, ТКО «АСТ», 1994 г.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http://ww</a:t>
            </a:r>
            <a:r>
              <a:rPr lang="en-US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w</a:t>
            </a:r>
            <a:r>
              <a:rPr lang="ru-RU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.</a:t>
            </a:r>
            <a:r>
              <a:rPr lang="ru-RU" b="1" u="sng" dirty="0" err="1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dentalclinic.at.u</a:t>
            </a:r>
            <a:r>
              <a:rPr lang="en-US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3"/>
              </a:rPr>
              <a:t>a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    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4"/>
              </a:rPr>
              <a:t>http://www.o-detstve.ru/forchildren/research-project/4284.html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5"/>
              </a:rPr>
              <a:t>http://onikienko.com/2012/04/ekspress/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6"/>
              </a:rPr>
              <a:t>http://prodetstvo.ru/health/gfh_1043.html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7"/>
              </a:rPr>
              <a:t>http://stomatsmail.ru/novosti/380-istoriya-razvitiya-zubnyh-past-i-poroshkov.html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457200" indent="-180340"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73524" y="873586"/>
            <a:ext cx="47409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Список литературы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082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268760"/>
            <a:ext cx="5544616" cy="415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42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80728"/>
            <a:ext cx="334630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 исследования: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20158" y="98072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исследовать влияние зубной пасты на прочность зубов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.</a:t>
            </a:r>
          </a:p>
          <a:p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6410" y="1975616"/>
            <a:ext cx="5220788" cy="4901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Объект исследования: зубная паста.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6410" y="2465815"/>
            <a:ext cx="7173982" cy="3544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Задачи: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Выяснить, зачем нужны зубы и как они устроены.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Узнать, почему болят зубы и что такое кариес.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Изучить историю создания зубных паст.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Рассмотреть классификацию зубных паст.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Провести анкетирование, наблюдение и эксперимент.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1000"/>
              </a:spcAft>
              <a:buFont typeface="Symbol"/>
              <a:buChar char=""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Сделать выводы.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1772816"/>
            <a:ext cx="1329779" cy="17441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631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836712"/>
            <a:ext cx="7344816" cy="383900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ln w="11430">
                  <a:solidFill>
                    <a:schemeClr val="tx1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Гипотеза: </a:t>
            </a:r>
            <a:r>
              <a:rPr lang="ru-RU" sz="2400" b="1" dirty="0">
                <a:ln w="11430">
                  <a:solidFill>
                    <a:schemeClr val="tx1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Предположим, что любая зубная паста положительно влияет на прочность зубов.</a:t>
            </a:r>
            <a:endParaRPr lang="ru-RU" sz="2400" b="1" dirty="0">
              <a:ln w="11430">
                <a:solidFill>
                  <a:schemeClr val="tx1"/>
                </a:solidFill>
              </a:ln>
              <a:solidFill>
                <a:schemeClr val="tx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ln w="11430">
                  <a:solidFill>
                    <a:schemeClr val="tx1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Методы исследования:</a:t>
            </a:r>
            <a:endParaRPr lang="ru-RU" sz="2400" b="1" i="1" dirty="0">
              <a:ln w="11430">
                <a:solidFill>
                  <a:schemeClr val="tx1"/>
                </a:solidFill>
              </a:ln>
              <a:solidFill>
                <a:schemeClr val="tx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400" b="1" dirty="0">
                <a:ln w="11430">
                  <a:solidFill>
                    <a:schemeClr val="tx1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сбор литературных источников и информации;</a:t>
            </a:r>
            <a:endParaRPr lang="ru-RU" sz="2400" b="1" dirty="0">
              <a:ln w="11430">
                <a:solidFill>
                  <a:schemeClr val="tx1"/>
                </a:solidFill>
              </a:ln>
              <a:solidFill>
                <a:schemeClr val="tx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400" b="1" dirty="0">
                <a:ln w="11430">
                  <a:solidFill>
                    <a:schemeClr val="tx1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систематизация  теоретических и практических знаний;</a:t>
            </a:r>
            <a:endParaRPr lang="ru-RU" sz="2400" b="1" dirty="0">
              <a:ln w="11430">
                <a:solidFill>
                  <a:schemeClr val="tx1"/>
                </a:solidFill>
              </a:ln>
              <a:solidFill>
                <a:schemeClr val="tx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400" b="1" dirty="0">
                <a:ln w="11430">
                  <a:solidFill>
                    <a:schemeClr val="tx1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эксперимент.</a:t>
            </a:r>
            <a:endParaRPr lang="ru-RU" sz="2400" b="1" dirty="0">
              <a:ln w="11430">
                <a:solidFill>
                  <a:schemeClr val="tx1"/>
                </a:solidFill>
              </a:ln>
              <a:solidFill>
                <a:schemeClr val="tx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573016"/>
            <a:ext cx="3962400" cy="2566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484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578437"/>
            <a:ext cx="449917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Строение зуба</a:t>
            </a:r>
            <a:endParaRPr lang="ru-RU" sz="2800" b="1" cap="none" spc="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184" y="1101657"/>
            <a:ext cx="5328592" cy="5145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184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4320480" cy="563231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spcAft>
                <a:spcPts val="0"/>
              </a:spcAft>
            </a:pPr>
            <a:r>
              <a:rPr lang="ru-RU" sz="2000" b="1" i="1" dirty="0">
                <a:ln/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Зубной налет</a:t>
            </a:r>
            <a:r>
              <a:rPr lang="ru-RU" sz="2000" b="1" dirty="0">
                <a:ln/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– это липкая, бесцветная пленка, которая постоянно образуется на ваших зубах. Он является основной причиной развития кариеса и болезни десен, и если зубной налет не удалять ежедневно, то он затвердевает и превращается в зубной камень.</a:t>
            </a:r>
            <a:endParaRPr lang="ru-RU" sz="2000" b="1" dirty="0">
              <a:ln/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ru-RU" sz="2000" b="1" dirty="0">
                <a:ln/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Кариес – это самое распространённое заболевание человека . Кариес -  это процесс, который характеризуется безвозвратным выходом минеральных компонентов под воздействием органических кислот с последующим образованием дефекта в эмали.</a:t>
            </a:r>
            <a:endParaRPr lang="ru-RU" sz="2000" b="1" dirty="0">
              <a:ln/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12907" y="804224"/>
            <a:ext cx="33328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Что такое кариес </a:t>
            </a:r>
          </a:p>
          <a:p>
            <a:pPr algn="ctr"/>
            <a:r>
              <a:rPr lang="ru-RU" sz="2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 почему болят зубы</a:t>
            </a:r>
            <a:endParaRPr lang="ru-RU" sz="2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4699" y="2053501"/>
            <a:ext cx="3589362" cy="35005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628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4" y="690911"/>
            <a:ext cx="4367093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/>
                <a:ea typeface="Times New Roman"/>
              </a:rPr>
              <a:t>История зубной пасты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0521" y="1176368"/>
            <a:ext cx="70567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Считается, что в истории создания зубной пасты первооткрывателями были древние египтяне. В найденных рукописях описан рецепт ее приготовления (5000–3000 года до н.э.). В составе зубной пасты были: винный уксус, пемза и 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пепел.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 В России вопросам гигиены не уделяли такого пристального внимания и только после указа императора – Петра </a:t>
            </a:r>
            <a:r>
              <a:rPr lang="en-US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I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,боярам велено чистить зубы толченым мелом и протирать влажной тряпочкой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.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 </a:t>
            </a:r>
            <a:r>
              <a:rPr lang="ru-RU" sz="2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Первая в истории фторированная зубная паста, обладающая </a:t>
            </a:r>
            <a:r>
              <a:rPr lang="ru-RU" sz="2000" b="1" i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противокариозным</a:t>
            </a:r>
            <a:r>
              <a:rPr lang="ru-RU" sz="2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 действием, была представлена компанией </a:t>
            </a:r>
            <a:r>
              <a:rPr lang="ru-RU" sz="2000" b="1" i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Proctor</a:t>
            </a:r>
            <a:r>
              <a:rPr lang="ru-RU" sz="2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 &amp; </a:t>
            </a:r>
            <a:r>
              <a:rPr lang="ru-RU" sz="2000" b="1" i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Gamble</a:t>
            </a:r>
            <a:r>
              <a:rPr lang="ru-RU" sz="2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 в 1956 году. </a:t>
            </a:r>
            <a:endParaRPr lang="ru-RU" sz="20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293096"/>
            <a:ext cx="2712368" cy="18287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015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4544" y="620688"/>
            <a:ext cx="5466368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Состав и классификация зубных паст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1265" y="3068960"/>
            <a:ext cx="2882655" cy="32617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вал 4"/>
          <p:cNvSpPr/>
          <p:nvPr/>
        </p:nvSpPr>
        <p:spPr>
          <a:xfrm>
            <a:off x="3102346" y="1462901"/>
            <a:ext cx="2232248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011810" y="1606507"/>
            <a:ext cx="24723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Лечебно-профилактические зубные пасты</a:t>
            </a:r>
            <a:endParaRPr lang="ru-RU" sz="20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283342"/>
            <a:ext cx="1833140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8971" y="2881033"/>
            <a:ext cx="1603375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8131" y="1036663"/>
            <a:ext cx="1603375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9914" y="2876301"/>
            <a:ext cx="1603375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074969"/>
            <a:ext cx="1603375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631414" y="1283342"/>
            <a:ext cx="16960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Противовоспалительные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62740" y="2213468"/>
            <a:ext cx="2231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Противокариозные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290229" y="3059668"/>
            <a:ext cx="1155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Солевые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322871" y="3216463"/>
            <a:ext cx="1850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Отбеливающие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920057" y="851520"/>
            <a:ext cx="15262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Для чувствительных зубов</a:t>
            </a: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8369" y="1893730"/>
            <a:ext cx="1603375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6782" y="3032035"/>
            <a:ext cx="1603375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097416" y="1929673"/>
            <a:ext cx="21546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Фермент-содержащие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197719" y="2783729"/>
            <a:ext cx="21229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ea typeface="Times New Roman"/>
              </a:rPr>
              <a:t>С биологически-активными добавками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248187" y="3192267"/>
            <a:ext cx="1850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Отбеливающие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5364088" y="1893730"/>
            <a:ext cx="267326" cy="1277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020157" y="2622170"/>
            <a:ext cx="314437" cy="4098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5" idx="4"/>
            <a:endCxn id="6153" idx="0"/>
          </p:cNvCxnSpPr>
          <p:nvPr/>
        </p:nvCxnSpPr>
        <p:spPr>
          <a:xfrm>
            <a:off x="4218470" y="2687037"/>
            <a:ext cx="0" cy="3449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2721744" y="2444062"/>
            <a:ext cx="601127" cy="4369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6" idx="1"/>
          </p:cNvCxnSpPr>
          <p:nvPr/>
        </p:nvCxnSpPr>
        <p:spPr>
          <a:xfrm flipH="1" flipV="1">
            <a:off x="2719818" y="2114338"/>
            <a:ext cx="29199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6149" idx="3"/>
          </p:cNvCxnSpPr>
          <p:nvPr/>
        </p:nvCxnSpPr>
        <p:spPr>
          <a:xfrm flipH="1" flipV="1">
            <a:off x="3521506" y="1405757"/>
            <a:ext cx="402422" cy="571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177375" y="2398134"/>
            <a:ext cx="54675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866084" y="3933056"/>
            <a:ext cx="50230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/>
                <a:ea typeface="Times New Roman"/>
              </a:rPr>
              <a:t>Зубная паста содержит фтор, кальций, фосфор. Фтор- укрепляет и защищает эмаль зуба. Кальций и фосфор – нейтрализует кислоты, выделяемые микроорганизмами в процессе их жизнедеятельности, тем самым предотвращают возникновение кариеса</a:t>
            </a:r>
            <a:r>
              <a:rPr lang="ru-RU" b="1" i="1" dirty="0">
                <a:latin typeface="Times New Roman"/>
                <a:ea typeface="Times New Roman"/>
              </a:rPr>
              <a:t>. 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73428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790177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Каким зубным пастам отдают предпочтение учащиеся нашей школы?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338" y="1328574"/>
            <a:ext cx="3488630" cy="3066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адпись 2"/>
          <p:cNvSpPr txBox="1">
            <a:spLocks noChangeArrowheads="1"/>
          </p:cNvSpPr>
          <p:nvPr/>
        </p:nvSpPr>
        <p:spPr bwMode="auto">
          <a:xfrm>
            <a:off x="1763687" y="2636912"/>
            <a:ext cx="409575" cy="3600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000" b="1" dirty="0">
                <a:effectLst/>
                <a:latin typeface="Calibri"/>
                <a:ea typeface="Calibri"/>
                <a:cs typeface="Times New Roman"/>
              </a:rPr>
              <a:t>58%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058721105"/>
              </p:ext>
            </p:extLst>
          </p:nvPr>
        </p:nvGraphicFramePr>
        <p:xfrm>
          <a:off x="4562446" y="1328574"/>
          <a:ext cx="3448130" cy="2892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437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1213</TotalTime>
  <Words>1028</Words>
  <Application>Microsoft Office PowerPoint</Application>
  <PresentationFormat>Экран (4:3)</PresentationFormat>
  <Paragraphs>128</Paragraphs>
  <Slides>25</Slides>
  <Notes>25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36" baseType="lpstr">
      <vt:lpstr>Arial</vt:lpstr>
      <vt:lpstr>Brush Script MT</vt:lpstr>
      <vt:lpstr>Calibri</vt:lpstr>
      <vt:lpstr>Constantia</vt:lpstr>
      <vt:lpstr>Franklin Gothic Book</vt:lpstr>
      <vt:lpstr>Rage Italic</vt:lpstr>
      <vt:lpstr>Symbol</vt:lpstr>
      <vt:lpstr>Times New Roman</vt:lpstr>
      <vt:lpstr>Wingdings</vt:lpstr>
      <vt:lpstr>Кнопка</vt:lpstr>
      <vt:lpstr>1_Кнопка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класс</dc:creator>
  <cp:lastModifiedBy>5</cp:lastModifiedBy>
  <cp:revision>38</cp:revision>
  <cp:lastPrinted>2016-12-12T06:23:47Z</cp:lastPrinted>
  <dcterms:created xsi:type="dcterms:W3CDTF">2016-12-03T04:54:00Z</dcterms:created>
  <dcterms:modified xsi:type="dcterms:W3CDTF">2017-02-16T09:18:22Z</dcterms:modified>
</cp:coreProperties>
</file>