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2" r:id="rId3"/>
    <p:sldId id="259" r:id="rId4"/>
    <p:sldId id="274" r:id="rId5"/>
    <p:sldId id="261" r:id="rId6"/>
    <p:sldId id="273" r:id="rId7"/>
    <p:sldId id="270" r:id="rId8"/>
    <p:sldId id="271" r:id="rId9"/>
    <p:sldId id="267" r:id="rId10"/>
    <p:sldId id="257" r:id="rId11"/>
    <p:sldId id="258" r:id="rId12"/>
    <p:sldId id="265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0000CC"/>
    <a:srgbClr val="C20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27177090450077E-2"/>
          <c:y val="9.4517201874182E-2"/>
          <c:w val="0.89933945756780465"/>
          <c:h val="0.808098675165604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ДА        НЕТ</c:v>
                </c:pt>
                <c:pt idx="1">
                  <c:v>ХОР        УД</c:v>
                </c:pt>
                <c:pt idx="2">
                  <c:v>ДА         НЕТ</c:v>
                </c:pt>
                <c:pt idx="3">
                  <c:v>менее2   1-2  </c:v>
                </c:pt>
                <c:pt idx="4">
                  <c:v>ДА         НЕТ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60</c:v>
                </c:pt>
                <c:pt idx="3">
                  <c:v>20</c:v>
                </c:pt>
                <c:pt idx="4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ДА        НЕТ</c:v>
                </c:pt>
                <c:pt idx="1">
                  <c:v>ХОР        УД</c:v>
                </c:pt>
                <c:pt idx="2">
                  <c:v>ДА         НЕТ</c:v>
                </c:pt>
                <c:pt idx="3">
                  <c:v>менее2   1-2  </c:v>
                </c:pt>
                <c:pt idx="4">
                  <c:v>ДА         НЕТ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40</c:v>
                </c:pt>
                <c:pt idx="3">
                  <c:v>80</c:v>
                </c:pt>
                <c:pt idx="4">
                  <c:v>70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ДА        НЕТ</c:v>
                </c:pt>
                <c:pt idx="1">
                  <c:v>ХОР        УД</c:v>
                </c:pt>
                <c:pt idx="2">
                  <c:v>ДА         НЕТ</c:v>
                </c:pt>
                <c:pt idx="3">
                  <c:v>менее2   1-2  </c:v>
                </c:pt>
                <c:pt idx="4">
                  <c:v>ДА         НЕТ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701184"/>
        <c:axId val="22702720"/>
      </c:barChart>
      <c:catAx>
        <c:axId val="22701184"/>
        <c:scaling>
          <c:orientation val="minMax"/>
        </c:scaling>
        <c:delete val="0"/>
        <c:axPos val="b"/>
        <c:majorTickMark val="out"/>
        <c:minorTickMark val="none"/>
        <c:tickLblPos val="nextTo"/>
        <c:crossAx val="22702720"/>
        <c:crosses val="autoZero"/>
        <c:auto val="1"/>
        <c:lblAlgn val="ctr"/>
        <c:lblOffset val="100"/>
        <c:noMultiLvlLbl val="0"/>
      </c:catAx>
      <c:valAx>
        <c:axId val="22702720"/>
        <c:scaling>
          <c:orientation val="minMax"/>
          <c:max val="100"/>
          <c:min val="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2701184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i="1" u="sng" dirty="0" smtClean="0">
                <a:solidFill>
                  <a:srgbClr val="0000FF"/>
                </a:solidFill>
              </a:rPr>
              <a:t>Уровень интеллекта</a:t>
            </a:r>
          </a:p>
          <a:p>
            <a:pPr>
              <a:defRPr/>
            </a:pPr>
            <a:r>
              <a:rPr lang="ru-RU" i="1" u="sng" dirty="0" smtClean="0">
                <a:solidFill>
                  <a:srgbClr val="0000FF"/>
                </a:solidFill>
              </a:rPr>
              <a:t>Средний балл</a:t>
            </a:r>
            <a:endParaRPr lang="ru-RU" i="1" u="sng" dirty="0">
              <a:solidFill>
                <a:srgbClr val="0000FF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нагрузок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1 группа         (с нагрузкой)</c:v>
                </c:pt>
                <c:pt idx="1">
                  <c:v>2 группа (обычный режим)</c:v>
                </c:pt>
                <c:pt idx="2">
                  <c:v>сильная подгруппа1</c:v>
                </c:pt>
                <c:pt idx="3">
                  <c:v>сильная подгруппа2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81</c:v>
                </c:pt>
                <c:pt idx="2">
                  <c:v>114</c:v>
                </c:pt>
                <c:pt idx="3">
                  <c:v>112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1 группа         (с нагрузкой)</c:v>
                </c:pt>
                <c:pt idx="1">
                  <c:v>2 группа (обычный режим)</c:v>
                </c:pt>
                <c:pt idx="2">
                  <c:v>сильная подгруппа1</c:v>
                </c:pt>
                <c:pt idx="3">
                  <c:v>сильная подгруппа2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86</c:v>
                </c:pt>
                <c:pt idx="1">
                  <c:v>83</c:v>
                </c:pt>
                <c:pt idx="2">
                  <c:v>121</c:v>
                </c:pt>
                <c:pt idx="3">
                  <c:v>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533824"/>
        <c:axId val="89737472"/>
      </c:barChart>
      <c:catAx>
        <c:axId val="89533824"/>
        <c:scaling>
          <c:orientation val="minMax"/>
        </c:scaling>
        <c:delete val="0"/>
        <c:axPos val="b"/>
        <c:majorTickMark val="none"/>
        <c:minorTickMark val="none"/>
        <c:tickLblPos val="nextTo"/>
        <c:crossAx val="89737472"/>
        <c:crossesAt val="10"/>
        <c:auto val="1"/>
        <c:lblAlgn val="ctr"/>
        <c:lblOffset val="100"/>
        <c:noMultiLvlLbl val="0"/>
      </c:catAx>
      <c:valAx>
        <c:axId val="89737472"/>
        <c:scaling>
          <c:orientation val="minMax"/>
          <c:max val="130"/>
          <c:min val="7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aseline="0">
                <a:solidFill>
                  <a:srgbClr val="0000FF"/>
                </a:solidFill>
              </a:defRPr>
            </a:pPr>
            <a:endParaRPr lang="ru-RU"/>
          </a:p>
        </c:txPr>
        <c:crossAx val="89533824"/>
        <c:crosses val="autoZero"/>
        <c:crossBetween val="between"/>
        <c:majorUnit val="10"/>
        <c:minorUnit val="10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4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0.66717</cdr:x>
      <cdr:y>0.06385</cdr:y>
    </cdr:from>
    <cdr:to>
      <cdr:x>0.76516</cdr:x>
      <cdr:y>0.2185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5799588" y="216024"/>
          <a:ext cx="85177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№4</a:t>
          </a:r>
          <a:endParaRPr lang="ru-RU" sz="28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0.4518</cdr:x>
      <cdr:y>0.0687</cdr:y>
    </cdr:from>
    <cdr:to>
      <cdr:x>0.54978</cdr:x>
      <cdr:y>0.22335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927380" y="232441"/>
          <a:ext cx="85177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№3</a:t>
          </a:r>
          <a:endParaRPr lang="ru-RU" sz="28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0.30269</cdr:x>
      <cdr:y>0.06385</cdr:y>
    </cdr:from>
    <cdr:to>
      <cdr:x>0.40068</cdr:x>
      <cdr:y>0.2185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631236" y="216024"/>
          <a:ext cx="85177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№2</a:t>
          </a:r>
          <a:endParaRPr lang="ru-RU" sz="28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0.82456</cdr:x>
      <cdr:y>0.06385</cdr:y>
    </cdr:from>
    <cdr:to>
      <cdr:x>0.92254</cdr:x>
      <cdr:y>0.2185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7167740" y="216024"/>
          <a:ext cx="85177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№5</a:t>
          </a:r>
          <a:endParaRPr lang="ru-RU" sz="28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B7C94-BAA5-48FC-8446-BD0DD2BE6F55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983CD-826C-423A-BA9A-CC85D92C383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539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83CD-826C-423A-BA9A-CC85D92C383A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207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83CD-826C-423A-BA9A-CC85D92C383A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58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9E3407-8A67-4BDF-A425-CC9C0F83C92F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A9F278-B639-48D5-93DA-FE9C052029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5805264" cy="639762"/>
          </a:xfrm>
        </p:spPr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539552" y="1052736"/>
            <a:ext cx="8136904" cy="2172689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ЗАНЯТИЙ ПО МАТЕМАТИКЕ НА НЕЙРОПЛАСТИЧНОСТЬ ГОЛОВНОГО МОЗГА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1043608" y="332656"/>
            <a:ext cx="6734373" cy="432048"/>
          </a:xfrm>
        </p:spPr>
        <p:txBody>
          <a:bodyPr/>
          <a:lstStyle/>
          <a:p>
            <a:endParaRPr lang="ru-RU" sz="1600" b="0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071810"/>
            <a:ext cx="4104456" cy="32870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3573016"/>
            <a:ext cx="3816424" cy="230425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>Автор: </a:t>
            </a:r>
            <a:br>
              <a:rPr lang="ru-RU" sz="1800" b="0" dirty="0" smtClean="0"/>
            </a:br>
            <a:r>
              <a:rPr lang="ru-RU" sz="1800" dirty="0" smtClean="0"/>
              <a:t>Желязко Анна,</a:t>
            </a:r>
            <a:br>
              <a:rPr lang="ru-RU" sz="1800" dirty="0" smtClean="0"/>
            </a:br>
            <a:r>
              <a:rPr lang="ru-RU" sz="1800" smtClean="0"/>
              <a:t> 6 </a:t>
            </a:r>
            <a:r>
              <a:rPr lang="ru-RU" sz="1800" dirty="0" smtClean="0"/>
              <a:t>класс, </a:t>
            </a:r>
            <a:r>
              <a:rPr lang="ru-RU" sz="1800" b="0" dirty="0" smtClean="0"/>
              <a:t>БОУ СОШ№31</a:t>
            </a:r>
            <a:br>
              <a:rPr lang="ru-RU" sz="1800" b="0" dirty="0" smtClean="0"/>
            </a:br>
            <a:r>
              <a:rPr lang="ru-RU" sz="1800" b="0" dirty="0" smtClean="0"/>
              <a:t> Динского района, ст.Старомышастовской</a:t>
            </a:r>
            <a:r>
              <a:rPr lang="ru-RU" sz="1800" b="0" dirty="0"/>
              <a:t/>
            </a:r>
            <a:br>
              <a:rPr lang="ru-RU" sz="1800" b="0" dirty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>Научный руководитель:</a:t>
            </a:r>
            <a:br>
              <a:rPr lang="ru-RU" sz="1800" b="0" dirty="0" smtClean="0"/>
            </a:br>
            <a:r>
              <a:rPr lang="ru-RU" sz="1800" b="0" dirty="0" smtClean="0"/>
              <a:t> Желязко Оксана Васильевна, учитель математики </a:t>
            </a:r>
            <a:br>
              <a:rPr lang="ru-RU" sz="1800" b="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61233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5" y="3179517"/>
            <a:ext cx="3373711" cy="337371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801099"/>
            <a:ext cx="2880320" cy="216024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263208"/>
            <a:ext cx="3145150" cy="329376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274922" y="188640"/>
            <a:ext cx="854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через усилие и старание можно добиться результата </a:t>
            </a:r>
            <a:endParaRPr lang="ru-RU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23" y="809119"/>
            <a:ext cx="5593222" cy="230581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6080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9968" y="116633"/>
            <a:ext cx="4281099" cy="302433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481" y="3140969"/>
            <a:ext cx="5280519" cy="352034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892715" y="117973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Согласие родителей на эксперимент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69054" y="333301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Работы учащихся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295" y="620688"/>
            <a:ext cx="409145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исполнение инструкций (</a:t>
            </a:r>
            <a:r>
              <a:rPr lang="ru-RU" dirty="0" smtClean="0">
                <a:solidFill>
                  <a:srgbClr val="0000FF"/>
                </a:solidFill>
              </a:rPr>
              <a:t>скорость понимания </a:t>
            </a:r>
            <a:r>
              <a:rPr lang="ru-RU" dirty="0">
                <a:solidFill>
                  <a:srgbClr val="0000FF"/>
                </a:solidFill>
              </a:rPr>
              <a:t>простых указаний и их осуществления);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арифметические задачи (проверка  математических знаний и умений);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дополнение предложений (проверка  понимания смысла отдельных предложений, развития языковых навыков);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определение сходства и различия понятий (проверка  умения  анализировать и сравнивать понятия при  выделении существенных признаков);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числовые ряды (проверка умения находить логические закономерности);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 установление аналогий;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</a:rPr>
              <a:t>символы (проверка скоростных возможностей выполнения простой умственной работы).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520" y="288177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00FF"/>
                </a:solidFill>
              </a:rPr>
              <a:t>Групповой интеллектуальный  тест</a:t>
            </a:r>
            <a:endParaRPr lang="ru-RU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0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2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2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2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25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250"/>
                            </p:stCondLst>
                            <p:childTnLst>
                              <p:par>
                                <p:cTn id="7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25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 build="p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04664"/>
            <a:ext cx="5212555" cy="26468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5151" y="445174"/>
            <a:ext cx="2637181" cy="290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0523" y="3710684"/>
            <a:ext cx="2266435" cy="3051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992" y="3501008"/>
            <a:ext cx="4305547" cy="3075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 flipH="1">
            <a:off x="724592" y="49788"/>
            <a:ext cx="445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Диагностика умственного развития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9" y="316839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Математические эстафеты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95151" y="116632"/>
            <a:ext cx="263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Скоростное решение</a:t>
            </a: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1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7" y="4437112"/>
            <a:ext cx="3679121" cy="208902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958" y="4402144"/>
            <a:ext cx="5035728" cy="211635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42165606"/>
              </p:ext>
            </p:extLst>
          </p:nvPr>
        </p:nvGraphicFramePr>
        <p:xfrm>
          <a:off x="323528" y="260648"/>
          <a:ext cx="835292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0818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8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8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8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8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8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8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El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проект по математике\рис для нпк\стенд 2016   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9486" y="908720"/>
            <a:ext cx="3706807" cy="284399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40" y="116632"/>
            <a:ext cx="6545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Отсутствие способностей к математике – это миф! </a:t>
            </a:r>
          </a:p>
          <a:p>
            <a:r>
              <a:rPr lang="ru-RU" sz="2000" i="1" dirty="0" smtClean="0">
                <a:solidFill>
                  <a:srgbClr val="0000FF"/>
                </a:solidFill>
              </a:rPr>
              <a:t>На самом деле головной мозг можно и нужно развивать хотя бы на школьных уроках.</a:t>
            </a:r>
            <a:endParaRPr lang="ru-RU" sz="2000" i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139351"/>
            <a:ext cx="51480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Математические способности нужны в любой профессии: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FF"/>
                </a:solidFill>
              </a:rPr>
              <a:t>Умение анализировать,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FF"/>
                </a:solidFill>
              </a:rPr>
              <a:t>Принимать взвешенные решения,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FF"/>
                </a:solidFill>
              </a:rPr>
              <a:t>Рассуждать и мыслить логически,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FF"/>
                </a:solidFill>
              </a:rPr>
              <a:t>Выделять закономерности,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FF"/>
                </a:solidFill>
              </a:rPr>
              <a:t>Применять общие правила для частных случаев,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FF"/>
                </a:solidFill>
              </a:rPr>
              <a:t>Просчитывать на несколько шагов вперед.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996574"/>
            <a:ext cx="4285398" cy="30196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8055" y="4579392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Совершенствовать свои математические способности можно в любом возрасте!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9486" y="4033592"/>
            <a:ext cx="3701066" cy="2568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9458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25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867" y="692696"/>
            <a:ext cx="7416824" cy="5012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04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0"/>
            <a:ext cx="4597939" cy="3501008"/>
          </a:xfr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807" y="3726873"/>
            <a:ext cx="893001" cy="27125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5642" y="161991"/>
            <a:ext cx="27363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 и против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980728"/>
            <a:ext cx="2376264" cy="5755422"/>
          </a:xfrm>
          <a:prstGeom prst="corner">
            <a:avLst>
              <a:gd name="adj1" fmla="val 170625"/>
              <a:gd name="adj2" fmla="val 91736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— для занятий математикой не у всех есть способности, и заниматься ею стоит только тем, кто к ней склонен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— многие не любят  заниматься  математикой, более того боятся этого предмета (боятся выглядеть в глазах других глупыми)  и это никак не изменишь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—занятия математикой большинству и не нужны, потому что  пользы не приносят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346657"/>
            <a:ext cx="201622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 одной стороны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6" y="-274135"/>
            <a:ext cx="3044793" cy="1980248"/>
          </a:xfrm>
          <a:prstGeom prst="mathPlus">
            <a:avLst>
              <a:gd name="adj1" fmla="val 18474"/>
            </a:avLst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 другой стороны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1226949"/>
            <a:ext cx="64442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		                 	    — </a:t>
            </a:r>
            <a:r>
              <a:rPr lang="ru-RU" sz="1600" dirty="0"/>
              <a:t>математика способна </a:t>
            </a:r>
            <a:r>
              <a:rPr lang="ru-RU" sz="1600" dirty="0" smtClean="0"/>
              <a:t> 			   	     развивать </a:t>
            </a:r>
            <a:r>
              <a:rPr lang="ru-RU" sz="1600" dirty="0"/>
              <a:t>мышление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			  	     —</a:t>
            </a:r>
            <a:r>
              <a:rPr lang="ru-RU" sz="1600" dirty="0"/>
              <a:t>мысль о том, что </a:t>
            </a:r>
            <a:r>
              <a:rPr lang="ru-RU" sz="1600" dirty="0" smtClean="0"/>
              <a:t>				      математика </a:t>
            </a:r>
            <a:r>
              <a:rPr lang="ru-RU" sz="1600" dirty="0"/>
              <a:t>не </a:t>
            </a:r>
            <a:r>
              <a:rPr lang="ru-RU" sz="1600" dirty="0" smtClean="0"/>
              <a:t>				   	     приносит </a:t>
            </a:r>
            <a:r>
              <a:rPr lang="ru-RU" sz="1600" dirty="0"/>
              <a:t>пользы, </a:t>
            </a:r>
            <a:r>
              <a:rPr lang="ru-RU" sz="1600" dirty="0" smtClean="0"/>
              <a:t>			   	     внушается </a:t>
            </a:r>
            <a:r>
              <a:rPr lang="ru-RU" sz="1600" dirty="0"/>
              <a:t>теми </a:t>
            </a:r>
            <a:r>
              <a:rPr lang="ru-RU" sz="1600" dirty="0" smtClean="0"/>
              <a:t>				     людьми</a:t>
            </a:r>
            <a:r>
              <a:rPr lang="ru-RU" sz="1600" dirty="0"/>
              <a:t>, которые о ней </a:t>
            </a:r>
            <a:r>
              <a:rPr lang="ru-RU" sz="1600" dirty="0" smtClean="0"/>
              <a:t>			                   не </a:t>
            </a:r>
            <a:r>
              <a:rPr lang="ru-RU" sz="1600" dirty="0"/>
              <a:t>имеют ни малейшего </a:t>
            </a:r>
            <a:r>
              <a:rPr lang="ru-RU" sz="1600" dirty="0" smtClean="0"/>
              <a:t>			    	      представления;</a:t>
            </a:r>
            <a:endParaRPr lang="ru-RU" sz="1600" dirty="0"/>
          </a:p>
          <a:p>
            <a:r>
              <a:rPr lang="ru-RU" sz="1600" dirty="0"/>
              <a:t>— не существует никаких «математических </a:t>
            </a:r>
            <a:r>
              <a:rPr lang="ru-RU" sz="1600" dirty="0" smtClean="0"/>
              <a:t>склонностей» </a:t>
            </a:r>
            <a:r>
              <a:rPr lang="ru-RU" sz="1600" dirty="0"/>
              <a:t>или «технического склада ума</a:t>
            </a:r>
            <a:r>
              <a:rPr lang="ru-RU" sz="1600" dirty="0" smtClean="0"/>
              <a:t>» при рождении, математика </a:t>
            </a:r>
            <a:r>
              <a:rPr lang="ru-RU" sz="1600" dirty="0"/>
              <a:t>доступна абсолютно каждому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pPr fontAlgn="t"/>
            <a:r>
              <a:rPr lang="ru-RU" sz="1600" dirty="0"/>
              <a:t> </a:t>
            </a:r>
            <a:r>
              <a:rPr lang="ru-RU" sz="1600" dirty="0" smtClean="0"/>
              <a:t>— каждая  </a:t>
            </a:r>
            <a:r>
              <a:rPr lang="ru-RU" sz="1600" dirty="0"/>
              <a:t>профессия требует применения  математических способностей (умение анализировать сложные ситуации, принимать взвешенные решения при тяжелом выборе, находить закономерности, рассуждать и мыслить логически</a:t>
            </a:r>
            <a:r>
              <a:rPr lang="ru-RU" sz="1600" dirty="0" smtClean="0"/>
              <a:t>, выделять </a:t>
            </a:r>
            <a:r>
              <a:rPr lang="ru-RU" sz="1600" dirty="0"/>
              <a:t>одинаковые или похожие  события, применять общие правила для различных частных случаев, просчитывать возможные варианты на несколько шагов вперед).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078879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3" grpId="0" animBg="1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6" name="Рисунок 10" descr="http://static.newsru.com/img/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-10642600"/>
            <a:ext cx="952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Рисунок 4" descr="http://static.newsru.com/img/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-10642600"/>
            <a:ext cx="952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99" y="32078"/>
            <a:ext cx="9145741" cy="649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44208" y="1196752"/>
            <a:ext cx="2232248" cy="369332"/>
          </a:xfrm>
          <a:prstGeom prst="rect">
            <a:avLst/>
          </a:prstGeom>
          <a:noFill/>
          <a:ln>
            <a:solidFill>
              <a:srgbClr val="0000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www.newsru.com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5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83768" y="1340768"/>
            <a:ext cx="6552728" cy="4752529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цели я ставила перед собой следующие </a:t>
            </a:r>
            <a:r>
              <a:rPr lang="ru-RU" sz="1800" b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2920" indent="-457200">
              <a:buFont typeface="+mj-lt"/>
              <a:buAutoNum type="arabicParenR"/>
            </a:pPr>
            <a:r>
              <a:rPr lang="ru-RU" sz="1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общественное мнение об </a:t>
            </a: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к занятиям по математике внутри семьи;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физиологические процессы головного мозга, влияние занятий математикой на его изменение;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исследование по измерению уровня интеллекта среди учащихся 5-х классов;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Разбить участников эксперимента на группы с дополнительной нагрузкой и без;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повторное исследование спустя четыре месяца занятий;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влияние математики на повышение уровня интеллекта;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материал и сделать необходимые выводы;</a:t>
            </a:r>
          </a:p>
          <a:p>
            <a:pPr marL="502920" indent="-457200">
              <a:buFont typeface="+mj-lt"/>
              <a:buAutoNum type="arabicParenR"/>
            </a:pPr>
            <a:r>
              <a:rPr 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Донести важность предмета не только до каждого ребенка, но и  до каждого </a:t>
            </a:r>
            <a:r>
              <a:rPr lang="ru-RU" sz="1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взрослого.</a:t>
            </a:r>
            <a:endParaRPr lang="ru-RU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– </a:t>
            </a:r>
            <a:r>
              <a:rPr lang="ru-RU" sz="2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доказать неоспоримое влияние занятий математикой на развитие умственных способностей для всех детей, а не только для имеющих склонность к ней.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82" y="1684231"/>
            <a:ext cx="2088233" cy="1745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39" y="3933056"/>
            <a:ext cx="2130976" cy="2130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08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1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4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7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221088"/>
            <a:ext cx="3923928" cy="2207210"/>
          </a:xfrm>
          <a:prstGeom prst="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5256584" cy="639762"/>
          </a:xfrm>
        </p:spPr>
        <p:txBody>
          <a:bodyPr/>
          <a:lstStyle/>
          <a:p>
            <a:r>
              <a:rPr lang="ru-RU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endParaRPr lang="ru-RU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95536" y="3645024"/>
            <a:ext cx="3346704" cy="432048"/>
          </a:xfrm>
        </p:spPr>
        <p:txBody>
          <a:bodyPr/>
          <a:lstStyle/>
          <a:p>
            <a:r>
              <a:rPr lang="ru-RU" i="1" dirty="0" smtClean="0">
                <a:solidFill>
                  <a:srgbClr val="0000FF"/>
                </a:solidFill>
              </a:rPr>
              <a:t>Гипотеза: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-16412" y="836713"/>
            <a:ext cx="9016396" cy="28803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Отношение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к школе, в частности к занятиям по математике, формируется внутри семьи. В тех семьях, где занятия считают самым важным делом ребёнка, ему с детства прививают трудолюбие, старательность и ответственность. В некоторых семьях  не понимают всей важности изучения школьных предметов, недоумевая, зачем детей так нагружать?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занятия по математике развить умственные способности?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математике полезны всем, или только тем, кто к ней склонен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сделать мозг более гибким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быстрым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упражнений-тренажёров?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9275" y="4005064"/>
            <a:ext cx="4922765" cy="2664296"/>
          </a:xfrm>
          <a:effectLst>
            <a:reflection blurRad="6350" stA="50000" endA="300" endPos="55500" dist="50800" dir="5400000" sy="-100000" algn="bl" rotWithShape="0"/>
          </a:effectLst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математике повышают уровень интеллекта, развивают умственные способности. Заниматься математикой полезно всем, не зависимо от склонности к предмету. Чем больше занимаешься математикой, тем умнее становишься. </a:t>
            </a:r>
          </a:p>
        </p:txBody>
      </p:sp>
    </p:spTree>
    <p:extLst>
      <p:ext uri="{BB962C8B-B14F-4D97-AF65-F5344CB8AC3E}">
        <p14:creationId xmlns:p14="http://schemas.microsoft.com/office/powerpoint/2010/main" val="417096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348625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  <a:endParaRPr lang="ru-RU" sz="20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54379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проводила опрос родителей учащихся, изучала общественное мнение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статей, опубликованных в  интернете;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изучала  процессы,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происходят внутри головного мозга;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роводила измерение уровня интеллекта до и после дополнительных нагрузок;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получала информацию от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</a:t>
            </a:r>
            <a:endParaRPr lang="ru-RU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психолога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учителя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математики,</a:t>
            </a:r>
          </a:p>
          <a:p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работала в библиотеке.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444796"/>
            <a:ext cx="4247966" cy="320305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114788"/>
            <a:ext cx="3081899" cy="462284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44525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57224" y="3643314"/>
            <a:ext cx="7776864" cy="2954038"/>
          </a:xfrm>
          <a:blipFill>
            <a:blip r:embed="rId2"/>
            <a:tile tx="0" ty="0" sx="100000" sy="100000" flip="none" algn="tl"/>
          </a:blipFill>
          <a:ln w="571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00FF"/>
                </a:solidFill>
              </a:rPr>
              <a:t>Анкета для родителей:</a:t>
            </a:r>
          </a:p>
          <a:p>
            <a:pPr marL="388620" lvl="0" indent="-342900">
              <a:buFont typeface="+mj-lt"/>
              <a:buAutoNum type="arabicParenR"/>
            </a:pPr>
            <a:r>
              <a:rPr lang="ru-RU" dirty="0">
                <a:solidFill>
                  <a:srgbClr val="0000FF"/>
                </a:solidFill>
              </a:rPr>
              <a:t>Любили ли вы заниматься математикой в школьные годы? </a:t>
            </a:r>
          </a:p>
          <a:p>
            <a:pPr marL="388620" lvl="0" indent="-342900">
              <a:buFont typeface="+mj-lt"/>
              <a:buAutoNum type="arabicParenR"/>
            </a:pPr>
            <a:r>
              <a:rPr lang="ru-RU" dirty="0">
                <a:solidFill>
                  <a:srgbClr val="0000FF"/>
                </a:solidFill>
              </a:rPr>
              <a:t>С какой оценкой по математике окончили школу?</a:t>
            </a:r>
          </a:p>
          <a:p>
            <a:pPr marL="388620" lvl="0" indent="-342900">
              <a:buFont typeface="+mj-lt"/>
              <a:buAutoNum type="arabicParenR"/>
            </a:pPr>
            <a:r>
              <a:rPr lang="ru-RU" dirty="0">
                <a:solidFill>
                  <a:srgbClr val="0000FF"/>
                </a:solidFill>
              </a:rPr>
              <a:t>Помогает ли математика развиваться вашему ребёнку?</a:t>
            </a:r>
          </a:p>
          <a:p>
            <a:pPr marL="388620" lvl="0" indent="-342900">
              <a:buFont typeface="+mj-lt"/>
              <a:buAutoNum type="arabicParenR"/>
            </a:pPr>
            <a:r>
              <a:rPr lang="ru-RU" dirty="0">
                <a:solidFill>
                  <a:srgbClr val="0000FF"/>
                </a:solidFill>
              </a:rPr>
              <a:t>Какие математические способности вы можете перечислить?</a:t>
            </a:r>
          </a:p>
          <a:p>
            <a:pPr marL="388620" lvl="0" indent="-342900">
              <a:buFont typeface="+mj-lt"/>
              <a:buAutoNum type="arabicParenR"/>
            </a:pPr>
            <a:r>
              <a:rPr lang="ru-RU" dirty="0">
                <a:solidFill>
                  <a:srgbClr val="0000FF"/>
                </a:solidFill>
              </a:rPr>
              <a:t>Ваша профессия? Используете ли вы математические способности на работе и в жизни? (привести примеры).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58195774"/>
              </p:ext>
            </p:extLst>
          </p:nvPr>
        </p:nvGraphicFramePr>
        <p:xfrm>
          <a:off x="428596" y="188640"/>
          <a:ext cx="8692829" cy="3383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331640" y="404664"/>
            <a:ext cx="85177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№1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677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75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75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75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75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75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Graphic spid="7" grpId="0">
        <p:bldAsOne/>
      </p:bldGraphic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899" y="63607"/>
            <a:ext cx="8594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мыслительного процесса происходит обмен электрическими импульсами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нейронами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Каждую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секунду возникают миллиарды импульсов.</a:t>
            </a:r>
          </a:p>
        </p:txBody>
      </p:sp>
      <p:pic>
        <p:nvPicPr>
          <p:cNvPr id="9" name="Picture 2" descr="C:\Users\оксана\Desktop\проект по математике\нейроны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945288"/>
            <a:ext cx="3672408" cy="272495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966960"/>
            <a:ext cx="3186365" cy="26577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6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945288"/>
            <a:ext cx="3553067" cy="272322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962" y="3966960"/>
            <a:ext cx="4608121" cy="26577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6751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75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5292" y="3645023"/>
            <a:ext cx="3838323" cy="309243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060847"/>
            <a:ext cx="3834025" cy="444901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179512" y="198838"/>
            <a:ext cx="44657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Нейропластичность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свойство человеческого мозга, заключающееся в возможности изменяться под действием опыта, а также восстанавливать утраченные или ослабленные  связи между нейронами.</a:t>
            </a:r>
          </a:p>
        </p:txBody>
      </p:sp>
      <p:pic>
        <p:nvPicPr>
          <p:cNvPr id="11" name="Объект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5292" y="203470"/>
            <a:ext cx="3769932" cy="315189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8273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1858</TotalTime>
  <Words>540</Words>
  <Application>Microsoft Office PowerPoint</Application>
  <PresentationFormat>Экран (4:3)</PresentationFormat>
  <Paragraphs>83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Автор:  Желязко Анна,  6 класс, БОУ СОШ№31  Динского района, ст.Старомышастовской  Научный руководитель:  Желязко Оксана Васильевна, учитель математики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З</dc:title>
  <dc:creator>оксана</dc:creator>
  <cp:lastModifiedBy>Пользователь</cp:lastModifiedBy>
  <cp:revision>113</cp:revision>
  <dcterms:created xsi:type="dcterms:W3CDTF">2015-12-16T17:00:54Z</dcterms:created>
  <dcterms:modified xsi:type="dcterms:W3CDTF">2017-02-16T17:25:55Z</dcterms:modified>
</cp:coreProperties>
</file>