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79FF"/>
    <a:srgbClr val="5336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590"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7" d="100"/>
          <a:sy n="57" d="100"/>
        </p:scale>
        <p:origin x="-281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680550-6701-426D-AEB8-D8E53921C386}" type="datetimeFigureOut">
              <a:rPr lang="ru-RU" smtClean="0"/>
              <a:pPr/>
              <a:t>17.02.2017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CD6744-8741-4B2D-B005-B2ED6FBA8F11}" type="slidenum">
              <a:rPr lang="ru-RU" smtClean="0"/>
              <a:pPr/>
              <a:t>‹#›</a:t>
            </a:fld>
            <a:endParaRPr lang="ru-RU"/>
          </a:p>
        </p:txBody>
      </p:sp>
    </p:spTree>
    <p:extLst>
      <p:ext uri="{BB962C8B-B14F-4D97-AF65-F5344CB8AC3E}">
        <p14:creationId xmlns:p14="http://schemas.microsoft.com/office/powerpoint/2010/main" val="2669842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D5CD6744-8741-4B2D-B005-B2ED6FBA8F11}" type="slidenum">
              <a:rPr lang="ru-RU" smtClean="0"/>
              <a:pPr/>
              <a:t>1</a:t>
            </a:fld>
            <a:endParaRPr lang="ru-RU"/>
          </a:p>
        </p:txBody>
      </p:sp>
    </p:spTree>
    <p:extLst>
      <p:ext uri="{BB962C8B-B14F-4D97-AF65-F5344CB8AC3E}">
        <p14:creationId xmlns:p14="http://schemas.microsoft.com/office/powerpoint/2010/main" val="978432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D5CD6744-8741-4B2D-B005-B2ED6FBA8F11}" type="slidenum">
              <a:rPr lang="ru-RU" smtClean="0"/>
              <a:pPr/>
              <a:t>2</a:t>
            </a:fld>
            <a:endParaRPr lang="ru-RU"/>
          </a:p>
        </p:txBody>
      </p:sp>
    </p:spTree>
    <p:extLst>
      <p:ext uri="{BB962C8B-B14F-4D97-AF65-F5344CB8AC3E}">
        <p14:creationId xmlns:p14="http://schemas.microsoft.com/office/powerpoint/2010/main" val="754696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6"/>
          </a:xfrm>
        </p:spPr>
        <p:txBody>
          <a:bodyPr/>
          <a:lstStyle/>
          <a:p>
            <a:r>
              <a:rPr lang="ru-RU" smtClean="0"/>
              <a:t>Образец заголовка</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lvl1pPr>
              <a:defRPr/>
            </a:lvl1pPr>
          </a:lstStyle>
          <a:p>
            <a:pPr>
              <a:defRPr/>
            </a:pPr>
            <a:fld id="{09FAFD55-F230-4A6E-AB45-6224F202A496}" type="datetimeFigureOut">
              <a:rPr lang="en-US"/>
              <a:pPr>
                <a:defRPr/>
              </a:pPr>
              <a:t>2/17/2017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5823C7-D569-41A2-A201-BB585F4500CA}" type="slidenum">
              <a:rPr lang="en-US"/>
              <a:pPr>
                <a:defRPr/>
              </a:pPr>
              <a:t>‹#›</a:t>
            </a:fld>
            <a:endParaRPr lang="en-US"/>
          </a:p>
        </p:txBody>
      </p:sp>
    </p:spTree>
    <p:extLst>
      <p:ext uri="{BB962C8B-B14F-4D97-AF65-F5344CB8AC3E}">
        <p14:creationId xmlns:p14="http://schemas.microsoft.com/office/powerpoint/2010/main" val="70695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A2836C0-BE79-442A-A745-72D53F8D2F07}" type="datetimeFigureOut">
              <a:rPr lang="en-US"/>
              <a:pPr>
                <a:defRPr/>
              </a:pPr>
              <a:t>2/17/2017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AE40FD-7735-490E-889E-98AD8B870582}" type="slidenum">
              <a:rPr lang="en-US"/>
              <a:pPr>
                <a:defRPr/>
              </a:pPr>
              <a:t>‹#›</a:t>
            </a:fld>
            <a:endParaRPr lang="en-US"/>
          </a:p>
        </p:txBody>
      </p:sp>
    </p:spTree>
    <p:extLst>
      <p:ext uri="{BB962C8B-B14F-4D97-AF65-F5344CB8AC3E}">
        <p14:creationId xmlns:p14="http://schemas.microsoft.com/office/powerpoint/2010/main" val="288934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06376"/>
            <a:ext cx="2057400" cy="4387850"/>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1" y="206376"/>
            <a:ext cx="6019800" cy="43878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32CCAB2E-3DFA-4261-8802-675D87CAC4C9}" type="datetimeFigureOut">
              <a:rPr lang="en-US"/>
              <a:pPr>
                <a:defRPr/>
              </a:pPr>
              <a:t>2/17/2017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386A6F-4F0B-4F75-9529-E9F45B306DCB}" type="slidenum">
              <a:rPr lang="en-US"/>
              <a:pPr>
                <a:defRPr/>
              </a:pPr>
              <a:t>‹#›</a:t>
            </a:fld>
            <a:endParaRPr lang="en-US"/>
          </a:p>
        </p:txBody>
      </p:sp>
    </p:spTree>
    <p:extLst>
      <p:ext uri="{BB962C8B-B14F-4D97-AF65-F5344CB8AC3E}">
        <p14:creationId xmlns:p14="http://schemas.microsoft.com/office/powerpoint/2010/main" val="2845115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32DEEDF-9852-4EC7-AA06-F4172240773D}" type="datetimeFigureOut">
              <a:rPr lang="en-US"/>
              <a:pPr>
                <a:defRPr/>
              </a:pPr>
              <a:t>2/17/2017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EE5A10-E4D2-40D9-B746-DF02B8DAE8B6}" type="slidenum">
              <a:rPr lang="en-US"/>
              <a:pPr>
                <a:defRPr/>
              </a:pPr>
              <a:t>‹#›</a:t>
            </a:fld>
            <a:endParaRPr lang="en-US"/>
          </a:p>
        </p:txBody>
      </p:sp>
    </p:spTree>
    <p:extLst>
      <p:ext uri="{BB962C8B-B14F-4D97-AF65-F5344CB8AC3E}">
        <p14:creationId xmlns:p14="http://schemas.microsoft.com/office/powerpoint/2010/main" val="83002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4" y="4406902"/>
            <a:ext cx="7772400" cy="1362074"/>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4" y="2906712"/>
            <a:ext cx="7772400" cy="15001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BD9036BC-6C28-4B0E-A421-119F40C12C43}" type="datetimeFigureOut">
              <a:rPr lang="en-US"/>
              <a:pPr>
                <a:defRPr/>
              </a:pPr>
              <a:t>2/17/2017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DD9D83-48CD-4E8E-93DA-9525D3552D36}" type="slidenum">
              <a:rPr lang="en-US"/>
              <a:pPr>
                <a:defRPr/>
              </a:pPr>
              <a:t>‹#›</a:t>
            </a:fld>
            <a:endParaRPr lang="en-US"/>
          </a:p>
        </p:txBody>
      </p:sp>
    </p:spTree>
    <p:extLst>
      <p:ext uri="{BB962C8B-B14F-4D97-AF65-F5344CB8AC3E}">
        <p14:creationId xmlns:p14="http://schemas.microsoft.com/office/powerpoint/2010/main" val="1993639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1" y="1200150"/>
            <a:ext cx="4038600" cy="33940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1" y="1200150"/>
            <a:ext cx="4038600" cy="339407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fld id="{CDB0CC22-0125-415D-88B4-6D585973C643}" type="datetimeFigureOut">
              <a:rPr lang="en-US"/>
              <a:pPr>
                <a:defRPr/>
              </a:pPr>
              <a:t>2/17/2017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F186165-AE9B-406E-804F-81D7DDEBCE46}" type="slidenum">
              <a:rPr lang="en-US"/>
              <a:pPr>
                <a:defRPr/>
              </a:pPr>
              <a:t>‹#›</a:t>
            </a:fld>
            <a:endParaRPr lang="en-US"/>
          </a:p>
        </p:txBody>
      </p:sp>
    </p:spTree>
    <p:extLst>
      <p:ext uri="{BB962C8B-B14F-4D97-AF65-F5344CB8AC3E}">
        <p14:creationId xmlns:p14="http://schemas.microsoft.com/office/powerpoint/2010/main" val="1975164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2"/>
            <a:ext cx="4040189" cy="6397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8" y="1535112"/>
            <a:ext cx="4041774" cy="6397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8" y="2174875"/>
            <a:ext cx="404177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fld id="{7CA3FC4F-9AD3-49A5-B333-EC7D918BD267}" type="datetimeFigureOut">
              <a:rPr lang="en-US"/>
              <a:pPr>
                <a:defRPr/>
              </a:pPr>
              <a:t>2/17/2017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4FCC4EC-96B5-440A-A071-D8D1B7781E9B}" type="slidenum">
              <a:rPr lang="en-US"/>
              <a:pPr>
                <a:defRPr/>
              </a:pPr>
              <a:t>‹#›</a:t>
            </a:fld>
            <a:endParaRPr lang="en-US"/>
          </a:p>
        </p:txBody>
      </p:sp>
    </p:spTree>
    <p:extLst>
      <p:ext uri="{BB962C8B-B14F-4D97-AF65-F5344CB8AC3E}">
        <p14:creationId xmlns:p14="http://schemas.microsoft.com/office/powerpoint/2010/main" val="3301476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331A5473-707F-4F1A-A008-16107C622A17}" type="datetimeFigureOut">
              <a:rPr lang="en-US"/>
              <a:pPr>
                <a:defRPr/>
              </a:pPr>
              <a:t>2/17/2017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FBAA1C4-8067-4C26-99A7-DBAEA373F28B}" type="slidenum">
              <a:rPr lang="en-US"/>
              <a:pPr>
                <a:defRPr/>
              </a:pPr>
              <a:t>‹#›</a:t>
            </a:fld>
            <a:endParaRPr lang="en-US"/>
          </a:p>
        </p:txBody>
      </p:sp>
    </p:spTree>
    <p:extLst>
      <p:ext uri="{BB962C8B-B14F-4D97-AF65-F5344CB8AC3E}">
        <p14:creationId xmlns:p14="http://schemas.microsoft.com/office/powerpoint/2010/main" val="2335273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FEB950B-B96E-4849-9F40-79FDD369000D}" type="datetimeFigureOut">
              <a:rPr lang="en-US"/>
              <a:pPr>
                <a:defRPr/>
              </a:pPr>
              <a:t>2/17/2017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02ACBDE-C432-4C57-8763-E6FF9911FA58}" type="slidenum">
              <a:rPr lang="en-US"/>
              <a:pPr>
                <a:defRPr/>
              </a:pPr>
              <a:t>‹#›</a:t>
            </a:fld>
            <a:endParaRPr lang="en-US"/>
          </a:p>
        </p:txBody>
      </p:sp>
    </p:spTree>
    <p:extLst>
      <p:ext uri="{BB962C8B-B14F-4D97-AF65-F5344CB8AC3E}">
        <p14:creationId xmlns:p14="http://schemas.microsoft.com/office/powerpoint/2010/main" val="1649023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49"/>
            <a:ext cx="3008314" cy="1162052"/>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1" y="1435102"/>
            <a:ext cx="300831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EFE419BF-822E-4357-9FC0-0A1BA079328C}" type="datetimeFigureOut">
              <a:rPr lang="en-US"/>
              <a:pPr>
                <a:defRPr/>
              </a:pPr>
              <a:t>2/17/2017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4CD0FF-6BE9-4B74-A55C-182F6A9977AC}" type="slidenum">
              <a:rPr lang="en-US"/>
              <a:pPr>
                <a:defRPr/>
              </a:pPr>
              <a:t>‹#›</a:t>
            </a:fld>
            <a:endParaRPr lang="en-US"/>
          </a:p>
        </p:txBody>
      </p:sp>
    </p:spTree>
    <p:extLst>
      <p:ext uri="{BB962C8B-B14F-4D97-AF65-F5344CB8AC3E}">
        <p14:creationId xmlns:p14="http://schemas.microsoft.com/office/powerpoint/2010/main" val="1449371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6"/>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3CE25F7B-14BE-4498-9E3C-8210294040A0}" type="datetimeFigureOut">
              <a:rPr lang="en-US"/>
              <a:pPr>
                <a:defRPr/>
              </a:pPr>
              <a:t>2/17/2017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CB4AFA-179F-4B32-AAEE-9978DF5A8E09}" type="slidenum">
              <a:rPr lang="en-US"/>
              <a:pPr>
                <a:defRPr/>
              </a:pPr>
              <a:t>‹#›</a:t>
            </a:fld>
            <a:endParaRPr lang="en-US"/>
          </a:p>
        </p:txBody>
      </p:sp>
    </p:spTree>
    <p:extLst>
      <p:ext uri="{BB962C8B-B14F-4D97-AF65-F5344CB8AC3E}">
        <p14:creationId xmlns:p14="http://schemas.microsoft.com/office/powerpoint/2010/main" val="816472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516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Text Placeholder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4" name="Date Placeholder 3"/>
          <p:cNvSpPr>
            <a:spLocks noGrp="1"/>
          </p:cNvSpPr>
          <p:nvPr>
            <p:ph type="dt" sz="half" idx="2"/>
          </p:nvPr>
        </p:nvSpPr>
        <p:spPr>
          <a:xfrm>
            <a:off x="457200" y="6356353"/>
            <a:ext cx="2133600" cy="366182"/>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99D1C14-2B78-45CF-91E2-A1C5BC07B978}" type="datetimeFigureOut">
              <a:rPr lang="en-US"/>
              <a:pPr>
                <a:defRPr/>
              </a:pPr>
              <a:t>2/17/2017</a:t>
            </a:fld>
            <a:endParaRPr lang="en-US"/>
          </a:p>
        </p:txBody>
      </p:sp>
      <p:sp>
        <p:nvSpPr>
          <p:cNvPr id="5" name="Footer Placeholder 4"/>
          <p:cNvSpPr>
            <a:spLocks noGrp="1"/>
          </p:cNvSpPr>
          <p:nvPr>
            <p:ph type="ftr" sz="quarter" idx="3"/>
          </p:nvPr>
        </p:nvSpPr>
        <p:spPr>
          <a:xfrm>
            <a:off x="3124200" y="6356353"/>
            <a:ext cx="2895600" cy="366182"/>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3"/>
            <a:ext cx="2133600" cy="366182"/>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33C73DD-D3A5-4CD0-9A15-1A2A82ED3D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ipi.ru/"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mathege.r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a:xfrm>
            <a:off x="3059832" y="4149080"/>
            <a:ext cx="5472112" cy="1104900"/>
          </a:xfrm>
        </p:spPr>
        <p:txBody>
          <a:bodyPr/>
          <a:lstStyle/>
          <a:p>
            <a:r>
              <a:rPr lang="ru-RU" altLang="ru-RU" sz="4000" dirty="0" smtClean="0">
                <a:solidFill>
                  <a:srgbClr val="FF0000"/>
                </a:solidFill>
              </a:rPr>
              <a:t>ЕГЭ 2015</a:t>
            </a:r>
            <a:endParaRPr lang="en-US" altLang="ru-RU" sz="4000" dirty="0" smtClean="0">
              <a:solidFill>
                <a:srgbClr val="FF0000"/>
              </a:solidFill>
            </a:endParaRPr>
          </a:p>
        </p:txBody>
      </p:sp>
      <p:sp>
        <p:nvSpPr>
          <p:cNvPr id="2051" name="Subtitle 2"/>
          <p:cNvSpPr>
            <a:spLocks noGrp="1"/>
          </p:cNvSpPr>
          <p:nvPr>
            <p:ph type="subTitle" idx="1"/>
          </p:nvPr>
        </p:nvSpPr>
        <p:spPr>
          <a:xfrm>
            <a:off x="2949578" y="3621616"/>
            <a:ext cx="4727574" cy="694268"/>
          </a:xfrm>
        </p:spPr>
        <p:txBody>
          <a:bodyPr/>
          <a:lstStyle/>
          <a:p>
            <a:pPr algn="l"/>
            <a:r>
              <a:rPr lang="ru-RU" altLang="ru-RU" sz="2400" dirty="0" smtClean="0">
                <a:solidFill>
                  <a:schemeClr val="accent6">
                    <a:lumMod val="75000"/>
                  </a:schemeClr>
                </a:solidFill>
              </a:rPr>
              <a:t>ГБОУ СОШ № 755</a:t>
            </a:r>
            <a:endParaRPr lang="en-US" altLang="ru-RU" sz="2400" dirty="0" smtClean="0">
              <a:solidFill>
                <a:schemeClr val="accent6">
                  <a:lumMod val="75000"/>
                </a:schemeClr>
              </a:solidFill>
            </a:endParaRPr>
          </a:p>
        </p:txBody>
      </p:sp>
      <p:cxnSp>
        <p:nvCxnSpPr>
          <p:cNvPr id="5" name="Straight Connector 4"/>
          <p:cNvCxnSpPr/>
          <p:nvPr/>
        </p:nvCxnSpPr>
        <p:spPr>
          <a:xfrm>
            <a:off x="3024188" y="5202767"/>
            <a:ext cx="4716462" cy="0"/>
          </a:xfrm>
          <a:prstGeom prst="line">
            <a:avLst/>
          </a:prstGeom>
          <a:ln w="57150">
            <a:solidFill>
              <a:srgbClr val="9279FF"/>
            </a:solidFill>
          </a:ln>
        </p:spPr>
        <p:style>
          <a:lnRef idx="1">
            <a:schemeClr val="accent1"/>
          </a:lnRef>
          <a:fillRef idx="0">
            <a:schemeClr val="accent1"/>
          </a:fillRef>
          <a:effectRef idx="0">
            <a:schemeClr val="accent1"/>
          </a:effectRef>
          <a:fontRef idx="minor">
            <a:schemeClr val="tx1"/>
          </a:fontRef>
        </p:style>
      </p:cxnSp>
      <p:sp>
        <p:nvSpPr>
          <p:cNvPr id="2053" name="Subtitle 2"/>
          <p:cNvSpPr txBox="1">
            <a:spLocks/>
          </p:cNvSpPr>
          <p:nvPr/>
        </p:nvSpPr>
        <p:spPr bwMode="auto">
          <a:xfrm>
            <a:off x="2916241" y="5446185"/>
            <a:ext cx="1584325" cy="478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20000"/>
              </a:spcBef>
              <a:buFont typeface="Arial" charset="0"/>
              <a:buNone/>
            </a:pPr>
            <a:r>
              <a:rPr lang="ru-RU" altLang="ru-RU" sz="1400" dirty="0" smtClean="0">
                <a:solidFill>
                  <a:srgbClr val="5336D1"/>
                </a:solidFill>
              </a:rPr>
              <a:t>Автор</a:t>
            </a:r>
            <a:endParaRPr lang="en-US" altLang="ru-RU" sz="1400" dirty="0">
              <a:solidFill>
                <a:srgbClr val="5336D1"/>
              </a:solidFill>
            </a:endParaRPr>
          </a:p>
        </p:txBody>
      </p:sp>
      <p:sp>
        <p:nvSpPr>
          <p:cNvPr id="2054" name="Subtitle 2"/>
          <p:cNvSpPr txBox="1">
            <a:spLocks/>
          </p:cNvSpPr>
          <p:nvPr/>
        </p:nvSpPr>
        <p:spPr bwMode="auto">
          <a:xfrm>
            <a:off x="5004048" y="5517232"/>
            <a:ext cx="3312368"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20000"/>
              </a:spcBef>
              <a:buFont typeface="Arial" charset="0"/>
              <a:buNone/>
            </a:pPr>
            <a:r>
              <a:rPr lang="ru-RU" altLang="ru-RU" sz="1400" dirty="0" smtClean="0">
                <a:solidFill>
                  <a:schemeClr val="accent3">
                    <a:lumMod val="50000"/>
                  </a:schemeClr>
                </a:solidFill>
              </a:rPr>
              <a:t>учитель  математики  </a:t>
            </a:r>
          </a:p>
          <a:p>
            <a:pPr algn="ctr">
              <a:spcBef>
                <a:spcPct val="20000"/>
              </a:spcBef>
              <a:buFont typeface="Arial" charset="0"/>
              <a:buNone/>
            </a:pPr>
            <a:r>
              <a:rPr lang="ru-RU" altLang="ru-RU" sz="1400" dirty="0" smtClean="0">
                <a:solidFill>
                  <a:schemeClr val="accent3">
                    <a:lumMod val="50000"/>
                  </a:schemeClr>
                </a:solidFill>
              </a:rPr>
              <a:t>Зубкова  Марина  Анатольевна</a:t>
            </a:r>
            <a:endParaRPr lang="en-US" altLang="ru-RU" sz="1400" dirty="0">
              <a:solidFill>
                <a:schemeClr val="accent3">
                  <a:lumMod val="50000"/>
                </a:schemeClr>
              </a:solidFill>
            </a:endParaRPr>
          </a:p>
        </p:txBody>
      </p:sp>
      <p:sp>
        <p:nvSpPr>
          <p:cNvPr id="2055" name="Subtitle 2"/>
          <p:cNvSpPr txBox="1">
            <a:spLocks/>
          </p:cNvSpPr>
          <p:nvPr/>
        </p:nvSpPr>
        <p:spPr bwMode="auto">
          <a:xfrm>
            <a:off x="4427538" y="5446185"/>
            <a:ext cx="215901" cy="478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20000"/>
              </a:spcBef>
              <a:buFont typeface="Arial" charset="0"/>
              <a:buNone/>
            </a:pPr>
            <a:r>
              <a:rPr lang="en-US" altLang="ru-RU" sz="1400">
                <a:solidFill>
                  <a:srgbClr val="5336D1"/>
                </a:solidFill>
              </a:rPr>
              <a:t>|</a:t>
            </a:r>
          </a:p>
        </p:txBody>
      </p:sp>
      <p:grpSp>
        <p:nvGrpSpPr>
          <p:cNvPr id="2056" name="Group 98"/>
          <p:cNvGrpSpPr>
            <a:grpSpLocks noChangeAspect="1"/>
          </p:cNvGrpSpPr>
          <p:nvPr/>
        </p:nvGrpSpPr>
        <p:grpSpPr bwMode="auto">
          <a:xfrm flipV="1">
            <a:off x="8105777" y="5473702"/>
            <a:ext cx="919163" cy="1217084"/>
            <a:chOff x="2029" y="777"/>
            <a:chExt cx="1702" cy="1691"/>
          </a:xfrm>
        </p:grpSpPr>
        <p:sp>
          <p:nvSpPr>
            <p:cNvPr id="2057" name="Line 99"/>
            <p:cNvSpPr>
              <a:spLocks noChangeShapeType="1"/>
            </p:cNvSpPr>
            <p:nvPr/>
          </p:nvSpPr>
          <p:spPr bwMode="auto">
            <a:xfrm>
              <a:off x="2029" y="777"/>
              <a:ext cx="1692" cy="1691"/>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58" name="Line 100"/>
            <p:cNvSpPr>
              <a:spLocks noChangeShapeType="1"/>
            </p:cNvSpPr>
            <p:nvPr/>
          </p:nvSpPr>
          <p:spPr bwMode="auto">
            <a:xfrm>
              <a:off x="2271" y="777"/>
              <a:ext cx="1460" cy="1458"/>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59" name="Line 101"/>
            <p:cNvSpPr>
              <a:spLocks noChangeShapeType="1"/>
            </p:cNvSpPr>
            <p:nvPr/>
          </p:nvSpPr>
          <p:spPr bwMode="auto">
            <a:xfrm>
              <a:off x="2513" y="777"/>
              <a:ext cx="1218" cy="1216"/>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60" name="Line 102"/>
            <p:cNvSpPr>
              <a:spLocks noChangeShapeType="1"/>
            </p:cNvSpPr>
            <p:nvPr/>
          </p:nvSpPr>
          <p:spPr bwMode="auto">
            <a:xfrm>
              <a:off x="2753" y="777"/>
              <a:ext cx="978" cy="975"/>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61" name="Line 103"/>
            <p:cNvSpPr>
              <a:spLocks noChangeShapeType="1"/>
            </p:cNvSpPr>
            <p:nvPr/>
          </p:nvSpPr>
          <p:spPr bwMode="auto">
            <a:xfrm>
              <a:off x="2995" y="777"/>
              <a:ext cx="736" cy="735"/>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62" name="Line 104"/>
            <p:cNvSpPr>
              <a:spLocks noChangeShapeType="1"/>
            </p:cNvSpPr>
            <p:nvPr/>
          </p:nvSpPr>
          <p:spPr bwMode="auto">
            <a:xfrm>
              <a:off x="3237" y="777"/>
              <a:ext cx="494" cy="493"/>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63" name="Line 105"/>
            <p:cNvSpPr>
              <a:spLocks noChangeShapeType="1"/>
            </p:cNvSpPr>
            <p:nvPr/>
          </p:nvSpPr>
          <p:spPr bwMode="auto">
            <a:xfrm>
              <a:off x="3479" y="777"/>
              <a:ext cx="252" cy="252"/>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2064" name="Line 106"/>
            <p:cNvSpPr>
              <a:spLocks noChangeShapeType="1"/>
            </p:cNvSpPr>
            <p:nvPr/>
          </p:nvSpPr>
          <p:spPr bwMode="auto">
            <a:xfrm>
              <a:off x="3719" y="777"/>
              <a:ext cx="12" cy="12"/>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2267744" y="548680"/>
            <a:ext cx="6552728" cy="5904655"/>
          </a:xfrm>
        </p:spPr>
        <p:txBody>
          <a:bodyPr/>
          <a:lstStyle/>
          <a:p>
            <a:pPr marL="0" indent="0">
              <a:buFont typeface="Arial" charset="0"/>
              <a:buNone/>
            </a:pPr>
            <a:endParaRPr lang="ru-RU" altLang="ru-RU" dirty="0" smtClean="0">
              <a:solidFill>
                <a:srgbClr val="002060"/>
              </a:solidFill>
            </a:endParaRPr>
          </a:p>
          <a:p>
            <a:pPr marL="0" indent="0">
              <a:buFont typeface="Arial" charset="0"/>
              <a:buNone/>
            </a:pPr>
            <a:endParaRPr lang="en-US" altLang="ru-RU" dirty="0" smtClean="0">
              <a:solidFill>
                <a:srgbClr val="002060"/>
              </a:solidFill>
            </a:endParaRPr>
          </a:p>
        </p:txBody>
      </p:sp>
      <p:sp>
        <p:nvSpPr>
          <p:cNvPr id="5" name="Прямоугольник 4"/>
          <p:cNvSpPr/>
          <p:nvPr/>
        </p:nvSpPr>
        <p:spPr>
          <a:xfrm>
            <a:off x="2123728" y="404664"/>
            <a:ext cx="6336704" cy="5509200"/>
          </a:xfrm>
          <a:prstGeom prst="rect">
            <a:avLst/>
          </a:prstGeom>
        </p:spPr>
        <p:txBody>
          <a:bodyPr wrap="square">
            <a:spAutoFit/>
          </a:bodyPr>
          <a:lstStyle/>
          <a:p>
            <a:pPr marL="0" indent="0" algn="ctr">
              <a:buFont typeface="Arial" charset="0"/>
              <a:buNone/>
            </a:pPr>
            <a:endParaRPr lang="ru-RU" altLang="ru-RU" sz="4400" b="1" dirty="0" smtClean="0">
              <a:solidFill>
                <a:srgbClr val="00B050"/>
              </a:solidFill>
              <a:effectLst>
                <a:outerShdw blurRad="38100" dist="38100" dir="2700000" algn="tl">
                  <a:srgbClr val="000000">
                    <a:alpha val="43137"/>
                  </a:srgbClr>
                </a:outerShdw>
              </a:effectLst>
            </a:endParaRPr>
          </a:p>
          <a:p>
            <a:pPr marL="0" indent="0" algn="ctr">
              <a:buFont typeface="Arial" charset="0"/>
              <a:buNone/>
            </a:pPr>
            <a:r>
              <a:rPr lang="ru-RU" altLang="ru-RU" sz="4400" b="1" dirty="0" smtClean="0">
                <a:solidFill>
                  <a:srgbClr val="00B050"/>
                </a:solidFill>
                <a:effectLst>
                  <a:outerShdw blurRad="38100" dist="38100" dir="2700000" algn="tl">
                    <a:srgbClr val="000000">
                      <a:alpha val="43137"/>
                    </a:srgbClr>
                  </a:outerShdw>
                </a:effectLst>
              </a:rPr>
              <a:t>ВЫПОЛНЕНИЕ </a:t>
            </a:r>
          </a:p>
          <a:p>
            <a:pPr marL="0" indent="0" algn="ctr">
              <a:buFont typeface="Arial" charset="0"/>
              <a:buNone/>
            </a:pPr>
            <a:r>
              <a:rPr lang="ru-RU" altLang="ru-RU" sz="4400" b="1" u="sng" dirty="0" smtClean="0">
                <a:solidFill>
                  <a:srgbClr val="00B050"/>
                </a:solidFill>
                <a:effectLst>
                  <a:outerShdw blurRad="38100" dist="38100" dir="2700000" algn="tl">
                    <a:srgbClr val="000000">
                      <a:alpha val="43137"/>
                    </a:srgbClr>
                  </a:outerShdw>
                </a:effectLst>
              </a:rPr>
              <a:t>НЕ МЕНЕЕ  </a:t>
            </a:r>
            <a:r>
              <a:rPr lang="en-US" altLang="ru-RU" sz="4400" b="1" u="sng" dirty="0" smtClean="0">
                <a:solidFill>
                  <a:srgbClr val="00B050"/>
                </a:solidFill>
                <a:effectLst>
                  <a:outerShdw blurRad="38100" dist="38100" dir="2700000" algn="tl">
                    <a:srgbClr val="000000">
                      <a:alpha val="43137"/>
                    </a:srgbClr>
                  </a:outerShdw>
                </a:effectLst>
              </a:rPr>
              <a:t> </a:t>
            </a:r>
            <a:r>
              <a:rPr lang="ru-RU" altLang="ru-RU" sz="4400" b="1" u="sng" dirty="0" smtClean="0">
                <a:solidFill>
                  <a:srgbClr val="FF0000"/>
                </a:solidFill>
                <a:effectLst>
                  <a:outerShdw blurRad="38100" dist="38100" dir="2700000" algn="tl">
                    <a:srgbClr val="000000">
                      <a:alpha val="43137"/>
                    </a:srgbClr>
                  </a:outerShdw>
                </a:effectLst>
              </a:rPr>
              <a:t>5 </a:t>
            </a:r>
            <a:r>
              <a:rPr lang="en-US" altLang="ru-RU" sz="4400" b="1" u="sng" dirty="0" smtClean="0">
                <a:solidFill>
                  <a:srgbClr val="FF0000"/>
                </a:solidFill>
                <a:effectLst>
                  <a:outerShdw blurRad="38100" dist="38100" dir="2700000" algn="tl">
                    <a:srgbClr val="000000">
                      <a:alpha val="43137"/>
                    </a:srgbClr>
                  </a:outerShdw>
                </a:effectLst>
              </a:rPr>
              <a:t> </a:t>
            </a:r>
            <a:r>
              <a:rPr lang="ru-RU" altLang="ru-RU" sz="4400" b="1" u="sng" dirty="0" smtClean="0">
                <a:solidFill>
                  <a:srgbClr val="00B050"/>
                </a:solidFill>
                <a:effectLst>
                  <a:outerShdw blurRad="38100" dist="38100" dir="2700000" algn="tl">
                    <a:srgbClr val="000000">
                      <a:alpha val="43137"/>
                    </a:srgbClr>
                  </a:outerShdw>
                </a:effectLst>
              </a:rPr>
              <a:t>ЗАДАНИЙ </a:t>
            </a:r>
            <a:r>
              <a:rPr lang="ru-RU" altLang="ru-RU" sz="4400" b="1" dirty="0" smtClean="0">
                <a:solidFill>
                  <a:srgbClr val="00B050"/>
                </a:solidFill>
                <a:effectLst>
                  <a:outerShdw blurRad="38100" dist="38100" dir="2700000" algn="tl">
                    <a:srgbClr val="000000">
                      <a:alpha val="43137"/>
                    </a:srgbClr>
                  </a:outerShdw>
                </a:effectLst>
              </a:rPr>
              <a:t>ОТВЕЧАЕТ МИНИМАЛЬНОМУ УРОВНЮ ПОДГОТОВКИ ВЫПУСКНИКА ПО МАТЕМАТИКЕ.</a:t>
            </a: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2267744" y="188640"/>
            <a:ext cx="6552728" cy="6264695"/>
          </a:xfrm>
        </p:spPr>
        <p:txBody>
          <a:bodyPr/>
          <a:lstStyle/>
          <a:p>
            <a:pPr marL="0" indent="0">
              <a:buFont typeface="Arial" charset="0"/>
              <a:buNone/>
            </a:pPr>
            <a:endParaRPr lang="ru-RU" altLang="ru-RU" dirty="0" smtClean="0">
              <a:solidFill>
                <a:srgbClr val="002060"/>
              </a:solidFill>
            </a:endParaRPr>
          </a:p>
          <a:p>
            <a:pPr marL="0" indent="0">
              <a:buFont typeface="Arial" charset="0"/>
              <a:buNone/>
            </a:pPr>
            <a:endParaRPr lang="en-US" altLang="ru-RU" dirty="0" smtClean="0">
              <a:solidFill>
                <a:srgbClr val="002060"/>
              </a:solidFill>
            </a:endParaRPr>
          </a:p>
        </p:txBody>
      </p:sp>
      <p:sp>
        <p:nvSpPr>
          <p:cNvPr id="3" name="Прямоугольник 2"/>
          <p:cNvSpPr/>
          <p:nvPr/>
        </p:nvSpPr>
        <p:spPr>
          <a:xfrm>
            <a:off x="2267744" y="0"/>
            <a:ext cx="6624736" cy="7294305"/>
          </a:xfrm>
          <a:prstGeom prst="rect">
            <a:avLst/>
          </a:prstGeom>
        </p:spPr>
        <p:txBody>
          <a:bodyPr wrap="square">
            <a:spAutoFit/>
          </a:bodyPr>
          <a:lstStyle/>
          <a:p>
            <a:pPr marL="0" indent="0" algn="ctr">
              <a:buFont typeface="Arial" charset="0"/>
              <a:buNone/>
            </a:pPr>
            <a:r>
              <a:rPr lang="ru-RU" altLang="ru-RU" sz="3600" u="sng" dirty="0" smtClean="0">
                <a:solidFill>
                  <a:srgbClr val="002060"/>
                </a:solidFill>
                <a:effectLst>
                  <a:outerShdw blurRad="38100" dist="38100" dir="2700000" algn="tl">
                    <a:srgbClr val="000000">
                      <a:alpha val="43137"/>
                    </a:srgbClr>
                  </a:outerShdw>
                </a:effectLst>
              </a:rPr>
              <a:t>Демоверсии двух вариантов смотри на сайте</a:t>
            </a:r>
            <a:endParaRPr lang="en-US" altLang="ru-RU" sz="3600" u="sng" dirty="0" smtClean="0">
              <a:solidFill>
                <a:srgbClr val="002060"/>
              </a:solidFill>
              <a:effectLst>
                <a:outerShdw blurRad="38100" dist="38100" dir="2700000" algn="tl">
                  <a:srgbClr val="000000">
                    <a:alpha val="43137"/>
                  </a:srgbClr>
                </a:outerShdw>
              </a:effectLst>
            </a:endParaRPr>
          </a:p>
          <a:p>
            <a:pPr marL="0" indent="0" algn="ctr">
              <a:buFont typeface="Arial" charset="0"/>
              <a:buNone/>
            </a:pPr>
            <a:endParaRPr lang="en-US" altLang="ru-RU" sz="3600" dirty="0" smtClean="0">
              <a:solidFill>
                <a:srgbClr val="002060"/>
              </a:solidFill>
              <a:effectLst>
                <a:outerShdw blurRad="38100" dist="38100" dir="2700000" algn="tl">
                  <a:srgbClr val="000000">
                    <a:alpha val="43137"/>
                  </a:srgbClr>
                </a:outerShdw>
              </a:effectLst>
            </a:endParaRPr>
          </a:p>
          <a:p>
            <a:pPr marL="0" indent="0" algn="ctr">
              <a:buFont typeface="Arial" charset="0"/>
              <a:buNone/>
            </a:pPr>
            <a:r>
              <a:rPr lang="en-US" altLang="ru-RU" sz="3600" b="1" dirty="0" smtClean="0">
                <a:solidFill>
                  <a:srgbClr val="FF0000"/>
                </a:solidFill>
                <a:effectLst>
                  <a:outerShdw blurRad="38100" dist="38100" dir="2700000" algn="tl">
                    <a:srgbClr val="000000">
                      <a:alpha val="43137"/>
                    </a:srgbClr>
                  </a:outerShdw>
                </a:effectLst>
                <a:hlinkClick r:id="rId3"/>
              </a:rPr>
              <a:t>http</a:t>
            </a:r>
            <a:r>
              <a:rPr lang="ru-RU" altLang="ru-RU" sz="3600" b="1" dirty="0" smtClean="0">
                <a:solidFill>
                  <a:srgbClr val="FF0000"/>
                </a:solidFill>
                <a:effectLst>
                  <a:outerShdw blurRad="38100" dist="38100" dir="2700000" algn="tl">
                    <a:srgbClr val="000000">
                      <a:alpha val="43137"/>
                    </a:srgbClr>
                  </a:outerShdw>
                </a:effectLst>
                <a:hlinkClick r:id="rId3"/>
              </a:rPr>
              <a:t>://</a:t>
            </a:r>
            <a:r>
              <a:rPr lang="en-US" altLang="ru-RU" sz="3600" b="1" dirty="0" smtClean="0">
                <a:solidFill>
                  <a:srgbClr val="FF0000"/>
                </a:solidFill>
                <a:effectLst>
                  <a:outerShdw blurRad="38100" dist="38100" dir="2700000" algn="tl">
                    <a:srgbClr val="000000">
                      <a:alpha val="43137"/>
                    </a:srgbClr>
                  </a:outerShdw>
                </a:effectLst>
                <a:hlinkClick r:id="rId3"/>
              </a:rPr>
              <a:t>www.fipi.ru</a:t>
            </a:r>
            <a:endParaRPr lang="ru-RU" altLang="ru-RU" sz="3600" b="1" dirty="0" smtClean="0">
              <a:solidFill>
                <a:srgbClr val="FF0000"/>
              </a:solidFill>
              <a:effectLst>
                <a:outerShdw blurRad="38100" dist="38100" dir="2700000" algn="tl">
                  <a:srgbClr val="000000">
                    <a:alpha val="43137"/>
                  </a:srgbClr>
                </a:outerShdw>
              </a:effectLst>
            </a:endParaRPr>
          </a:p>
          <a:p>
            <a:pPr marL="0" indent="0" algn="ctr">
              <a:buFont typeface="Arial" charset="0"/>
              <a:buNone/>
            </a:pPr>
            <a:endParaRPr lang="en-US" altLang="ru-RU" sz="3600" b="1" dirty="0" smtClean="0">
              <a:solidFill>
                <a:srgbClr val="FF0000"/>
              </a:solidFill>
              <a:effectLst>
                <a:outerShdw blurRad="38100" dist="38100" dir="2700000" algn="tl">
                  <a:srgbClr val="000000">
                    <a:alpha val="43137"/>
                  </a:srgbClr>
                </a:outerShdw>
              </a:effectLst>
            </a:endParaRPr>
          </a:p>
          <a:p>
            <a:pPr marL="0" indent="0" algn="ctr">
              <a:buFont typeface="Arial" charset="0"/>
              <a:buNone/>
            </a:pPr>
            <a:r>
              <a:rPr lang="ru-RU" altLang="ru-RU" sz="3600" b="1" u="sng" dirty="0" smtClean="0">
                <a:solidFill>
                  <a:srgbClr val="FF0000"/>
                </a:solidFill>
                <a:effectLst>
                  <a:outerShdw blurRad="38100" dist="38100" dir="2700000" algn="tl">
                    <a:srgbClr val="000000">
                      <a:alpha val="43137"/>
                    </a:srgbClr>
                  </a:outerShdw>
                </a:effectLst>
              </a:rPr>
              <a:t>Материалы для подготовки к ЕГЭ</a:t>
            </a:r>
            <a:endParaRPr lang="en-US" altLang="ru-RU" sz="3600" b="1" u="sng" dirty="0" smtClean="0">
              <a:solidFill>
                <a:srgbClr val="FF0000"/>
              </a:solidFill>
              <a:effectLst>
                <a:outerShdw blurRad="38100" dist="38100" dir="2700000" algn="tl">
                  <a:srgbClr val="000000">
                    <a:alpha val="43137"/>
                  </a:srgbClr>
                </a:outerShdw>
              </a:effectLst>
            </a:endParaRPr>
          </a:p>
          <a:p>
            <a:pPr marL="0" indent="0" algn="ctr">
              <a:buFont typeface="Arial" charset="0"/>
              <a:buNone/>
            </a:pPr>
            <a:endParaRPr lang="ru-RU" altLang="ru-RU" sz="3600" b="1" dirty="0" smtClean="0">
              <a:solidFill>
                <a:srgbClr val="FF0000"/>
              </a:solidFill>
              <a:effectLst>
                <a:outerShdw blurRad="38100" dist="38100" dir="2700000" algn="tl">
                  <a:srgbClr val="000000">
                    <a:alpha val="43137"/>
                  </a:srgbClr>
                </a:outerShdw>
              </a:effectLst>
            </a:endParaRPr>
          </a:p>
          <a:p>
            <a:pPr marL="0" indent="0" algn="ctr">
              <a:buFont typeface="Arial" charset="0"/>
              <a:buNone/>
            </a:pPr>
            <a:r>
              <a:rPr lang="en-US" altLang="ru-RU" sz="3600" b="1" dirty="0" smtClean="0">
                <a:solidFill>
                  <a:srgbClr val="FF0000"/>
                </a:solidFill>
                <a:effectLst>
                  <a:outerShdw blurRad="38100" dist="38100" dir="2700000" algn="tl">
                    <a:srgbClr val="000000">
                      <a:alpha val="43137"/>
                    </a:srgbClr>
                  </a:outerShdw>
                </a:effectLst>
                <a:hlinkClick r:id="rId4"/>
              </a:rPr>
              <a:t>http</a:t>
            </a:r>
            <a:r>
              <a:rPr lang="ru-RU" altLang="ru-RU" sz="3600" b="1" dirty="0" smtClean="0">
                <a:solidFill>
                  <a:srgbClr val="FF0000"/>
                </a:solidFill>
                <a:effectLst>
                  <a:outerShdw blurRad="38100" dist="38100" dir="2700000" algn="tl">
                    <a:srgbClr val="000000">
                      <a:alpha val="43137"/>
                    </a:srgbClr>
                  </a:outerShdw>
                </a:effectLst>
                <a:hlinkClick r:id="rId4"/>
              </a:rPr>
              <a:t>://</a:t>
            </a:r>
            <a:r>
              <a:rPr lang="en-US" altLang="ru-RU" sz="3600" b="1" dirty="0" smtClean="0">
                <a:solidFill>
                  <a:srgbClr val="FF0000"/>
                </a:solidFill>
                <a:effectLst>
                  <a:outerShdw blurRad="38100" dist="38100" dir="2700000" algn="tl">
                    <a:srgbClr val="000000">
                      <a:alpha val="43137"/>
                    </a:srgbClr>
                  </a:outerShdw>
                </a:effectLst>
                <a:hlinkClick r:id="rId4"/>
              </a:rPr>
              <a:t>www.mathege.ru</a:t>
            </a:r>
            <a:r>
              <a:rPr lang="en-US" altLang="ru-RU" sz="3600" b="1" dirty="0" smtClean="0">
                <a:solidFill>
                  <a:schemeClr val="accent2">
                    <a:lumMod val="60000"/>
                    <a:lumOff val="40000"/>
                  </a:schemeClr>
                </a:solidFill>
                <a:effectLst>
                  <a:outerShdw blurRad="38100" dist="38100" dir="2700000" algn="tl">
                    <a:srgbClr val="000000">
                      <a:alpha val="43137"/>
                    </a:srgbClr>
                  </a:outerShdw>
                </a:effectLst>
              </a:rPr>
              <a:t>;</a:t>
            </a:r>
          </a:p>
          <a:p>
            <a:pPr marL="0" indent="0" algn="ctr">
              <a:buFont typeface="Arial" charset="0"/>
              <a:buNone/>
            </a:pPr>
            <a:endParaRPr lang="en-US" altLang="ru-RU" sz="3600" b="1" dirty="0" smtClean="0">
              <a:solidFill>
                <a:schemeClr val="accent2">
                  <a:lumMod val="60000"/>
                  <a:lumOff val="40000"/>
                </a:schemeClr>
              </a:solidFill>
              <a:effectLst>
                <a:outerShdw blurRad="38100" dist="38100" dir="2700000" algn="tl">
                  <a:srgbClr val="000000">
                    <a:alpha val="43137"/>
                  </a:srgbClr>
                </a:outerShdw>
              </a:effectLst>
            </a:endParaRPr>
          </a:p>
          <a:p>
            <a:pPr marL="0" indent="0" algn="ctr">
              <a:buFont typeface="Arial" charset="0"/>
              <a:buNone/>
            </a:pPr>
            <a:r>
              <a:rPr lang="en-US" altLang="ru-RU" sz="3600" b="1" u="sng" dirty="0" smtClean="0">
                <a:solidFill>
                  <a:schemeClr val="accent2">
                    <a:lumMod val="60000"/>
                    <a:lumOff val="40000"/>
                  </a:schemeClr>
                </a:solidFill>
                <a:effectLst>
                  <a:outerShdw blurRad="38100" dist="38100" dir="2700000" algn="tl">
                    <a:srgbClr val="000000">
                      <a:alpha val="43137"/>
                    </a:srgbClr>
                  </a:outerShdw>
                </a:effectLst>
              </a:rPr>
              <a:t>http</a:t>
            </a:r>
            <a:r>
              <a:rPr lang="ru-RU" altLang="ru-RU" sz="3600" b="1" u="sng" dirty="0" smtClean="0">
                <a:solidFill>
                  <a:schemeClr val="accent2">
                    <a:lumMod val="60000"/>
                    <a:lumOff val="40000"/>
                  </a:schemeClr>
                </a:solidFill>
                <a:effectLst>
                  <a:outerShdw blurRad="38100" dist="38100" dir="2700000" algn="tl">
                    <a:srgbClr val="000000">
                      <a:alpha val="43137"/>
                    </a:srgbClr>
                  </a:outerShdw>
                </a:effectLst>
              </a:rPr>
              <a:t>://</a:t>
            </a:r>
            <a:r>
              <a:rPr lang="en-US" altLang="ru-RU" sz="3600" b="1" u="sng" dirty="0" smtClean="0">
                <a:solidFill>
                  <a:schemeClr val="accent2">
                    <a:lumMod val="60000"/>
                    <a:lumOff val="40000"/>
                  </a:schemeClr>
                </a:solidFill>
                <a:effectLst>
                  <a:outerShdw blurRad="38100" dist="38100" dir="2700000" algn="tl">
                    <a:srgbClr val="000000">
                      <a:alpha val="43137"/>
                    </a:srgbClr>
                  </a:outerShdw>
                </a:effectLst>
              </a:rPr>
              <a:t>www.alexl</a:t>
            </a:r>
            <a:r>
              <a:rPr lang="ru-RU" altLang="ru-RU" sz="3600" b="1" u="sng" smtClean="0">
                <a:solidFill>
                  <a:schemeClr val="accent2">
                    <a:lumMod val="60000"/>
                    <a:lumOff val="40000"/>
                  </a:schemeClr>
                </a:solidFill>
                <a:effectLst>
                  <a:outerShdw blurRad="38100" dist="38100" dir="2700000" algn="tl">
                    <a:srgbClr val="000000">
                      <a:alpha val="43137"/>
                    </a:srgbClr>
                  </a:outerShdw>
                </a:effectLst>
              </a:rPr>
              <a:t>а</a:t>
            </a:r>
            <a:r>
              <a:rPr lang="en-US" altLang="ru-RU" sz="3600" b="1" u="sng" smtClean="0">
                <a:solidFill>
                  <a:schemeClr val="accent2">
                    <a:lumMod val="60000"/>
                    <a:lumOff val="40000"/>
                  </a:schemeClr>
                </a:solidFill>
                <a:effectLst>
                  <a:outerShdw blurRad="38100" dist="38100" dir="2700000" algn="tl">
                    <a:srgbClr val="000000">
                      <a:alpha val="43137"/>
                    </a:srgbClr>
                  </a:outerShdw>
                </a:effectLst>
              </a:rPr>
              <a:t>rin.net</a:t>
            </a:r>
            <a:endParaRPr lang="ru-RU" altLang="ru-RU" sz="3600" b="1" u="sng" dirty="0" smtClean="0">
              <a:solidFill>
                <a:schemeClr val="accent2">
                  <a:lumMod val="60000"/>
                  <a:lumOff val="40000"/>
                </a:schemeClr>
              </a:solidFill>
              <a:effectLst>
                <a:outerShdw blurRad="38100" dist="38100" dir="2700000" algn="tl">
                  <a:srgbClr val="000000">
                    <a:alpha val="43137"/>
                  </a:srgbClr>
                </a:outerShdw>
              </a:effectLst>
            </a:endParaRPr>
          </a:p>
          <a:p>
            <a:pPr marL="0" indent="0" algn="ctr">
              <a:buFont typeface="Arial" charset="0"/>
              <a:buNone/>
            </a:pPr>
            <a:endParaRPr lang="ru-RU" altLang="ru-RU" sz="3600" b="1" dirty="0" smtClean="0">
              <a:solidFill>
                <a:srgbClr val="FF0000"/>
              </a:solidFill>
              <a:effectLst>
                <a:outerShdw blurRad="38100" dist="38100" dir="2700000" algn="tl">
                  <a:srgbClr val="000000">
                    <a:alpha val="43137"/>
                  </a:srgbClr>
                </a:outerShdw>
              </a:effectLst>
            </a:endParaRPr>
          </a:p>
          <a:p>
            <a:pPr marL="0" indent="0" algn="ctr">
              <a:buFont typeface="Arial" charset="0"/>
              <a:buNone/>
            </a:pPr>
            <a:endParaRPr lang="en-US" altLang="ru-RU" sz="3600" b="1" dirty="0" smtClean="0">
              <a:solidFill>
                <a:srgbClr val="FF0000"/>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5168"/>
            <a:ext cx="8291264" cy="1281624"/>
          </a:xfrm>
        </p:spPr>
        <p:txBody>
          <a:bodyPr/>
          <a:lstStyle/>
          <a:p>
            <a:r>
              <a:rPr lang="ru-RU" altLang="ru-RU" sz="3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«Математику  уже затем учить надо, что она ум в порядок приводит»  </a:t>
            </a:r>
            <a:br>
              <a:rPr lang="ru-RU" altLang="ru-RU" sz="3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ru-RU" altLang="ru-RU" sz="3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М.В. Ломоносов</a:t>
            </a:r>
            <a:endParaRPr lang="en-US" altLang="ru-RU" sz="3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075" name="Content Placeholder 2"/>
          <p:cNvSpPr>
            <a:spLocks noGrp="1"/>
          </p:cNvSpPr>
          <p:nvPr>
            <p:ph idx="1"/>
          </p:nvPr>
        </p:nvSpPr>
        <p:spPr>
          <a:xfrm>
            <a:off x="457200" y="1600201"/>
            <a:ext cx="8291264" cy="4781127"/>
          </a:xfrm>
        </p:spPr>
        <p:txBody>
          <a:bodyPr/>
          <a:lstStyle/>
          <a:p>
            <a:pPr>
              <a:buNone/>
            </a:pPr>
            <a:r>
              <a:rPr lang="ru-RU" sz="2400" dirty="0" smtClean="0">
                <a:solidFill>
                  <a:srgbClr val="FFC000"/>
                </a:solidFill>
              </a:rPr>
              <a:t>          Если вы из тех, кто считает, что математика не нужна, если при изучении математики вы ограничиваетесь только мыслями об аттестате, то время, проведенное на уроках математики, может быть потрачено совершенно впустую. Если уж этот школьный предмет является основным даже для гуманитариев, то не лучше ли потратить на математику свое время и силы с максимальной для себя пользой. Отсутствие интереса или плохие успехи при изучении математики еще не обязательно что-либо означают. Прежде, чем может возникнуть интерес к этому предмету, необходима скучная предварительная работа и утомительная тренировка.</a:t>
            </a:r>
            <a:endParaRPr lang="ru-RU" sz="2400" dirty="0">
              <a:solidFill>
                <a:srgbClr val="FFC000"/>
              </a:solidFill>
            </a:endParaRPr>
          </a:p>
        </p:txBody>
      </p:sp>
      <p:grpSp>
        <p:nvGrpSpPr>
          <p:cNvPr id="3076" name="Group 98"/>
          <p:cNvGrpSpPr>
            <a:grpSpLocks noChangeAspect="1"/>
          </p:cNvGrpSpPr>
          <p:nvPr/>
        </p:nvGrpSpPr>
        <p:grpSpPr bwMode="auto">
          <a:xfrm flipV="1">
            <a:off x="8105777" y="5473702"/>
            <a:ext cx="919163" cy="1217084"/>
            <a:chOff x="2029" y="777"/>
            <a:chExt cx="1702" cy="1691"/>
          </a:xfrm>
        </p:grpSpPr>
        <p:sp>
          <p:nvSpPr>
            <p:cNvPr id="3077" name="Line 99"/>
            <p:cNvSpPr>
              <a:spLocks noChangeShapeType="1"/>
            </p:cNvSpPr>
            <p:nvPr/>
          </p:nvSpPr>
          <p:spPr bwMode="auto">
            <a:xfrm>
              <a:off x="2029" y="777"/>
              <a:ext cx="1692" cy="1691"/>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78" name="Line 100"/>
            <p:cNvSpPr>
              <a:spLocks noChangeShapeType="1"/>
            </p:cNvSpPr>
            <p:nvPr/>
          </p:nvSpPr>
          <p:spPr bwMode="auto">
            <a:xfrm>
              <a:off x="2271" y="777"/>
              <a:ext cx="1460" cy="1458"/>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79" name="Line 101"/>
            <p:cNvSpPr>
              <a:spLocks noChangeShapeType="1"/>
            </p:cNvSpPr>
            <p:nvPr/>
          </p:nvSpPr>
          <p:spPr bwMode="auto">
            <a:xfrm>
              <a:off x="2513" y="777"/>
              <a:ext cx="1218" cy="1216"/>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80" name="Line 102"/>
            <p:cNvSpPr>
              <a:spLocks noChangeShapeType="1"/>
            </p:cNvSpPr>
            <p:nvPr/>
          </p:nvSpPr>
          <p:spPr bwMode="auto">
            <a:xfrm>
              <a:off x="2753" y="777"/>
              <a:ext cx="978" cy="975"/>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81" name="Line 103"/>
            <p:cNvSpPr>
              <a:spLocks noChangeShapeType="1"/>
            </p:cNvSpPr>
            <p:nvPr/>
          </p:nvSpPr>
          <p:spPr bwMode="auto">
            <a:xfrm>
              <a:off x="2995" y="777"/>
              <a:ext cx="736" cy="735"/>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82" name="Line 104"/>
            <p:cNvSpPr>
              <a:spLocks noChangeShapeType="1"/>
            </p:cNvSpPr>
            <p:nvPr/>
          </p:nvSpPr>
          <p:spPr bwMode="auto">
            <a:xfrm>
              <a:off x="3237" y="777"/>
              <a:ext cx="494" cy="493"/>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83" name="Line 105"/>
            <p:cNvSpPr>
              <a:spLocks noChangeShapeType="1"/>
            </p:cNvSpPr>
            <p:nvPr/>
          </p:nvSpPr>
          <p:spPr bwMode="auto">
            <a:xfrm>
              <a:off x="3479" y="777"/>
              <a:ext cx="252" cy="252"/>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sp>
          <p:nvSpPr>
            <p:cNvPr id="3084" name="Line 106"/>
            <p:cNvSpPr>
              <a:spLocks noChangeShapeType="1"/>
            </p:cNvSpPr>
            <p:nvPr/>
          </p:nvSpPr>
          <p:spPr bwMode="auto">
            <a:xfrm>
              <a:off x="3719" y="777"/>
              <a:ext cx="12" cy="12"/>
            </a:xfrm>
            <a:prstGeom prst="line">
              <a:avLst/>
            </a:prstGeom>
            <a:noFill/>
            <a:ln w="12700">
              <a:solidFill>
                <a:srgbClr val="350CFE"/>
              </a:solidFill>
              <a:miter lim="800000"/>
              <a:headEnd/>
              <a:tailEnd/>
            </a:ln>
            <a:extLst>
              <a:ext uri="{909E8E84-426E-40DD-AFC4-6F175D3DCCD1}">
                <a14:hiddenFill xmlns:a14="http://schemas.microsoft.com/office/drawing/2010/main">
                  <a:noFill/>
                </a14:hiddenFill>
              </a:ext>
            </a:extLst>
          </p:spPr>
          <p:txBody>
            <a:bodyPr/>
            <a:lstStyle/>
            <a:p>
              <a:endParaRPr lang="ru-RU"/>
            </a:p>
          </p:txBody>
        </p:sp>
      </p:gr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2051050" y="275168"/>
            <a:ext cx="6635750" cy="1143000"/>
          </a:xfrm>
        </p:spPr>
        <p:txBody>
          <a:bodyPr/>
          <a:lstStyle/>
          <a:p>
            <a:r>
              <a:rPr lang="ru-RU" altLang="ru-RU" dirty="0" smtClean="0">
                <a:solidFill>
                  <a:srgbClr val="002060"/>
                </a:solidFill>
                <a:effectLst>
                  <a:outerShdw blurRad="38100" dist="38100" dir="2700000" algn="tl">
                    <a:srgbClr val="000000">
                      <a:alpha val="43137"/>
                    </a:srgbClr>
                  </a:outerShdw>
                </a:effectLst>
              </a:rPr>
              <a:t>Результаты ЕГЭ</a:t>
            </a:r>
            <a:endParaRPr lang="en-US" altLang="ru-RU" dirty="0" smtClean="0">
              <a:solidFill>
                <a:srgbClr val="002060"/>
              </a:solidFill>
              <a:effectLst>
                <a:outerShdw blurRad="38100" dist="38100" dir="2700000" algn="tl">
                  <a:srgbClr val="000000">
                    <a:alpha val="43137"/>
                  </a:srgbClr>
                </a:outerShdw>
              </a:effectLst>
            </a:endParaRPr>
          </a:p>
        </p:txBody>
      </p:sp>
      <p:sp>
        <p:nvSpPr>
          <p:cNvPr id="4099" name="Content Placeholder 2"/>
          <p:cNvSpPr>
            <a:spLocks noGrp="1"/>
          </p:cNvSpPr>
          <p:nvPr>
            <p:ph idx="1"/>
          </p:nvPr>
        </p:nvSpPr>
        <p:spPr>
          <a:xfrm>
            <a:off x="2051050" y="1600201"/>
            <a:ext cx="6635750" cy="4525433"/>
          </a:xfrm>
        </p:spPr>
        <p:txBody>
          <a:bodyPr/>
          <a:lstStyle/>
          <a:p>
            <a:pPr marL="0" indent="0">
              <a:buFont typeface="Arial" charset="0"/>
              <a:buNone/>
            </a:pPr>
            <a:endParaRPr lang="ru-RU" altLang="ru-RU" dirty="0" smtClean="0">
              <a:solidFill>
                <a:srgbClr val="002060"/>
              </a:solidFill>
            </a:endParaRPr>
          </a:p>
          <a:p>
            <a:pPr marL="0" indent="0">
              <a:buFont typeface="Arial" charset="0"/>
              <a:buNone/>
            </a:pPr>
            <a:r>
              <a:rPr lang="ru-RU" altLang="ru-RU" dirty="0" smtClean="0">
                <a:solidFill>
                  <a:srgbClr val="00B050"/>
                </a:solidFill>
                <a:effectLst>
                  <a:outerShdw blurRad="38100" dist="38100" dir="2700000" algn="tl">
                    <a:srgbClr val="000000">
                      <a:alpha val="43137"/>
                    </a:srgbClr>
                  </a:outerShdw>
                </a:effectLst>
              </a:rPr>
              <a:t>2013 год</a:t>
            </a:r>
            <a:r>
              <a:rPr lang="ru-RU" altLang="ru-RU" dirty="0" smtClean="0">
                <a:solidFill>
                  <a:srgbClr val="002060"/>
                </a:solidFill>
              </a:rPr>
              <a:t>: минимальный балл – </a:t>
            </a:r>
            <a:r>
              <a:rPr lang="ru-RU" altLang="ru-RU" dirty="0" smtClean="0">
                <a:solidFill>
                  <a:srgbClr val="002060"/>
                </a:solidFill>
                <a:effectLst>
                  <a:outerShdw blurRad="38100" dist="38100" dir="2700000" algn="tl">
                    <a:srgbClr val="000000">
                      <a:alpha val="43137"/>
                    </a:srgbClr>
                  </a:outerShdw>
                </a:effectLst>
              </a:rPr>
              <a:t>24</a:t>
            </a:r>
            <a:r>
              <a:rPr lang="ru-RU" altLang="ru-RU" dirty="0" smtClean="0">
                <a:solidFill>
                  <a:srgbClr val="002060"/>
                </a:solidFill>
              </a:rPr>
              <a:t>,</a:t>
            </a:r>
          </a:p>
          <a:p>
            <a:pPr marL="0" indent="0">
              <a:buFont typeface="Arial" charset="0"/>
              <a:buNone/>
            </a:pPr>
            <a:r>
              <a:rPr lang="ru-RU" altLang="ru-RU" dirty="0" smtClean="0">
                <a:solidFill>
                  <a:srgbClr val="002060"/>
                </a:solidFill>
              </a:rPr>
              <a:t>                  средний балл – </a:t>
            </a:r>
            <a:r>
              <a:rPr lang="ru-RU" altLang="ru-RU" dirty="0" smtClean="0">
                <a:solidFill>
                  <a:srgbClr val="002060"/>
                </a:solidFill>
                <a:effectLst>
                  <a:outerShdw blurRad="38100" dist="38100" dir="2700000" algn="tl">
                    <a:srgbClr val="000000">
                      <a:alpha val="43137"/>
                    </a:srgbClr>
                  </a:outerShdw>
                </a:effectLst>
              </a:rPr>
              <a:t>49,6</a:t>
            </a:r>
            <a:r>
              <a:rPr lang="ru-RU" altLang="ru-RU" dirty="0" smtClean="0">
                <a:solidFill>
                  <a:srgbClr val="002060"/>
                </a:solidFill>
              </a:rPr>
              <a:t>.</a:t>
            </a:r>
          </a:p>
          <a:p>
            <a:pPr marL="0" indent="0">
              <a:buFont typeface="Arial" charset="0"/>
              <a:buNone/>
            </a:pPr>
            <a:endParaRPr lang="ru-RU" altLang="ru-RU" dirty="0" smtClean="0">
              <a:solidFill>
                <a:srgbClr val="002060"/>
              </a:solidFill>
            </a:endParaRPr>
          </a:p>
          <a:p>
            <a:pPr marL="0" indent="0">
              <a:buFont typeface="Arial" charset="0"/>
              <a:buNone/>
            </a:pPr>
            <a:r>
              <a:rPr lang="ru-RU" altLang="ru-RU" dirty="0" smtClean="0">
                <a:solidFill>
                  <a:srgbClr val="C00000"/>
                </a:solidFill>
                <a:effectLst>
                  <a:outerShdw blurRad="38100" dist="38100" dir="2700000" algn="tl">
                    <a:srgbClr val="000000">
                      <a:alpha val="43137"/>
                    </a:srgbClr>
                  </a:outerShdw>
                </a:effectLst>
              </a:rPr>
              <a:t>2014 год</a:t>
            </a:r>
            <a:r>
              <a:rPr lang="ru-RU" altLang="ru-RU" dirty="0" smtClean="0">
                <a:solidFill>
                  <a:srgbClr val="002060"/>
                </a:solidFill>
              </a:rPr>
              <a:t>: минимальный балл – </a:t>
            </a:r>
            <a:r>
              <a:rPr lang="ru-RU" altLang="ru-RU" dirty="0" smtClean="0">
                <a:solidFill>
                  <a:srgbClr val="C00000"/>
                </a:solidFill>
                <a:effectLst>
                  <a:outerShdw blurRad="38100" dist="38100" dir="2700000" algn="tl">
                    <a:srgbClr val="000000">
                      <a:alpha val="43137"/>
                    </a:srgbClr>
                  </a:outerShdw>
                </a:effectLst>
              </a:rPr>
              <a:t>20</a:t>
            </a:r>
            <a:r>
              <a:rPr lang="ru-RU" altLang="ru-RU" dirty="0" smtClean="0">
                <a:solidFill>
                  <a:srgbClr val="002060"/>
                </a:solidFill>
              </a:rPr>
              <a:t>,</a:t>
            </a:r>
          </a:p>
          <a:p>
            <a:pPr marL="0" indent="0">
              <a:buFont typeface="Arial" charset="0"/>
              <a:buNone/>
            </a:pPr>
            <a:r>
              <a:rPr lang="ru-RU" altLang="ru-RU" dirty="0" smtClean="0">
                <a:solidFill>
                  <a:srgbClr val="002060"/>
                </a:solidFill>
              </a:rPr>
              <a:t>                   средний балл – </a:t>
            </a:r>
            <a:r>
              <a:rPr lang="ru-RU" altLang="ru-RU" dirty="0" smtClean="0">
                <a:solidFill>
                  <a:srgbClr val="C00000"/>
                </a:solidFill>
                <a:effectLst>
                  <a:outerShdw blurRad="38100" dist="38100" dir="2700000" algn="tl">
                    <a:srgbClr val="000000">
                      <a:alpha val="43137"/>
                    </a:srgbClr>
                  </a:outerShdw>
                </a:effectLst>
              </a:rPr>
              <a:t>39,6!</a:t>
            </a:r>
            <a:endParaRPr lang="en-US" altLang="ru-RU" dirty="0" smtClean="0">
              <a:solidFill>
                <a:srgbClr val="C00000"/>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2051720" y="0"/>
            <a:ext cx="6768752" cy="980728"/>
          </a:xfrm>
        </p:spPr>
        <p:txBody>
          <a:bodyPr/>
          <a:lstStyle/>
          <a:p>
            <a:r>
              <a:rPr lang="ru-RU" altLang="ru-RU" sz="2400" dirty="0" smtClean="0">
                <a:solidFill>
                  <a:srgbClr val="002060"/>
                </a:solidFill>
                <a:effectLst>
                  <a:outerShdw blurRad="38100" dist="38100" dir="2700000" algn="tl">
                    <a:srgbClr val="000000">
                      <a:alpha val="43137"/>
                    </a:srgbClr>
                  </a:outerShdw>
                </a:effectLst>
              </a:rPr>
              <a:t>Таблица соответствия первичных и тестовых баллов по математике в 2014 году.</a:t>
            </a:r>
            <a:endParaRPr lang="en-US" altLang="ru-RU" sz="2400" dirty="0" smtClean="0">
              <a:solidFill>
                <a:srgbClr val="002060"/>
              </a:solidFill>
              <a:effectLst>
                <a:outerShdw blurRad="38100" dist="38100" dir="2700000" algn="tl">
                  <a:srgbClr val="000000">
                    <a:alpha val="43137"/>
                  </a:srgbClr>
                </a:outerShdw>
              </a:effectLst>
            </a:endParaRPr>
          </a:p>
        </p:txBody>
      </p:sp>
      <p:graphicFrame>
        <p:nvGraphicFramePr>
          <p:cNvPr id="5" name="Содержимое 4"/>
          <p:cNvGraphicFramePr>
            <a:graphicFrameLocks noGrp="1"/>
          </p:cNvGraphicFramePr>
          <p:nvPr>
            <p:ph idx="1"/>
          </p:nvPr>
        </p:nvGraphicFramePr>
        <p:xfrm>
          <a:off x="1979613" y="981075"/>
          <a:ext cx="6985000" cy="5562600"/>
        </p:xfrm>
        <a:graphic>
          <a:graphicData uri="http://schemas.openxmlformats.org/drawingml/2006/table">
            <a:tbl>
              <a:tblPr firstRow="1" bandRow="1">
                <a:tableStyleId>{5C22544A-7EE6-4342-B048-85BDC9FD1C3A}</a:tableStyleId>
              </a:tblPr>
              <a:tblGrid>
                <a:gridCol w="3492500"/>
                <a:gridCol w="3492500"/>
              </a:tblGrid>
              <a:tr h="370840">
                <a:tc>
                  <a:txBody>
                    <a:bodyPr/>
                    <a:lstStyle/>
                    <a:p>
                      <a:pPr algn="ctr"/>
                      <a:r>
                        <a:rPr lang="ru-RU" dirty="0" smtClean="0"/>
                        <a:t>Первичный балл</a:t>
                      </a:r>
                      <a:endParaRPr lang="ru-RU" dirty="0"/>
                    </a:p>
                  </a:txBody>
                  <a:tcPr/>
                </a:tc>
                <a:tc>
                  <a:txBody>
                    <a:bodyPr/>
                    <a:lstStyle/>
                    <a:p>
                      <a:pPr algn="ctr"/>
                      <a:r>
                        <a:rPr lang="ru-RU" dirty="0" smtClean="0"/>
                        <a:t>Тестовый балл</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0</a:t>
                      </a:r>
                      <a:endParaRPr lang="ru-RU" dirty="0">
                        <a:effectLst>
                          <a:outerShdw blurRad="38100" dist="38100" dir="2700000" algn="tl">
                            <a:srgbClr val="000000">
                              <a:alpha val="43137"/>
                            </a:srgbClr>
                          </a:outerShdw>
                        </a:effectLst>
                      </a:endParaRPr>
                    </a:p>
                  </a:txBody>
                  <a:tcPr/>
                </a:tc>
                <a:tc>
                  <a:txBody>
                    <a:bodyPr/>
                    <a:lstStyle/>
                    <a:p>
                      <a:pPr algn="ctr"/>
                      <a:r>
                        <a:rPr lang="ru-RU" dirty="0" smtClean="0"/>
                        <a:t>0</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1</a:t>
                      </a:r>
                      <a:endParaRPr lang="ru-RU" dirty="0">
                        <a:effectLst>
                          <a:outerShdw blurRad="38100" dist="38100" dir="2700000" algn="tl">
                            <a:srgbClr val="000000">
                              <a:alpha val="43137"/>
                            </a:srgbClr>
                          </a:outerShdw>
                        </a:effectLst>
                      </a:endParaRPr>
                    </a:p>
                  </a:txBody>
                  <a:tcPr/>
                </a:tc>
                <a:tc>
                  <a:txBody>
                    <a:bodyPr/>
                    <a:lstStyle/>
                    <a:p>
                      <a:pPr algn="ctr"/>
                      <a:r>
                        <a:rPr lang="ru-RU" dirty="0" smtClean="0"/>
                        <a:t>7</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2</a:t>
                      </a:r>
                      <a:endParaRPr lang="ru-RU" dirty="0">
                        <a:effectLst>
                          <a:outerShdw blurRad="38100" dist="38100" dir="2700000" algn="tl">
                            <a:srgbClr val="000000">
                              <a:alpha val="43137"/>
                            </a:srgbClr>
                          </a:outerShdw>
                        </a:effectLst>
                      </a:endParaRPr>
                    </a:p>
                  </a:txBody>
                  <a:tcPr/>
                </a:tc>
                <a:tc>
                  <a:txBody>
                    <a:bodyPr/>
                    <a:lstStyle/>
                    <a:p>
                      <a:pPr algn="ctr"/>
                      <a:r>
                        <a:rPr lang="ru-RU" dirty="0" smtClean="0"/>
                        <a:t>13</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3</a:t>
                      </a:r>
                      <a:endParaRPr lang="ru-RU" dirty="0">
                        <a:effectLst>
                          <a:outerShdw blurRad="38100" dist="38100" dir="2700000" algn="tl">
                            <a:srgbClr val="000000">
                              <a:alpha val="43137"/>
                            </a:srgbClr>
                          </a:outerShdw>
                        </a:effectLst>
                      </a:endParaRPr>
                    </a:p>
                  </a:txBody>
                  <a:tcPr/>
                </a:tc>
                <a:tc>
                  <a:txBody>
                    <a:bodyPr/>
                    <a:lstStyle/>
                    <a:p>
                      <a:pPr algn="ctr"/>
                      <a:r>
                        <a:rPr lang="ru-RU" dirty="0" smtClean="0"/>
                        <a:t>20</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4</a:t>
                      </a:r>
                      <a:endParaRPr lang="ru-RU" dirty="0">
                        <a:effectLst>
                          <a:outerShdw blurRad="38100" dist="38100" dir="2700000" algn="tl">
                            <a:srgbClr val="000000">
                              <a:alpha val="43137"/>
                            </a:srgbClr>
                          </a:outerShdw>
                        </a:effectLst>
                      </a:endParaRPr>
                    </a:p>
                  </a:txBody>
                  <a:tcPr/>
                </a:tc>
                <a:tc>
                  <a:txBody>
                    <a:bodyPr/>
                    <a:lstStyle/>
                    <a:p>
                      <a:pPr algn="ctr"/>
                      <a:r>
                        <a:rPr lang="ru-RU" dirty="0" smtClean="0"/>
                        <a:t>24</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5</a:t>
                      </a:r>
                      <a:endParaRPr lang="ru-RU" dirty="0">
                        <a:effectLst>
                          <a:outerShdw blurRad="38100" dist="38100" dir="2700000" algn="tl">
                            <a:srgbClr val="000000">
                              <a:alpha val="43137"/>
                            </a:srgbClr>
                          </a:outerShdw>
                        </a:effectLst>
                      </a:endParaRPr>
                    </a:p>
                  </a:txBody>
                  <a:tcPr/>
                </a:tc>
                <a:tc>
                  <a:txBody>
                    <a:bodyPr/>
                    <a:lstStyle/>
                    <a:p>
                      <a:pPr algn="ctr"/>
                      <a:r>
                        <a:rPr lang="ru-RU" dirty="0" smtClean="0"/>
                        <a:t>28</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6</a:t>
                      </a:r>
                      <a:endParaRPr lang="ru-RU" dirty="0">
                        <a:effectLst>
                          <a:outerShdw blurRad="38100" dist="38100" dir="2700000" algn="tl">
                            <a:srgbClr val="000000">
                              <a:alpha val="43137"/>
                            </a:srgbClr>
                          </a:outerShdw>
                        </a:effectLst>
                      </a:endParaRPr>
                    </a:p>
                  </a:txBody>
                  <a:tcPr/>
                </a:tc>
                <a:tc>
                  <a:txBody>
                    <a:bodyPr/>
                    <a:lstStyle/>
                    <a:p>
                      <a:pPr algn="ctr"/>
                      <a:r>
                        <a:rPr lang="ru-RU" dirty="0" smtClean="0"/>
                        <a:t>32</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7</a:t>
                      </a:r>
                      <a:endParaRPr lang="ru-RU" dirty="0">
                        <a:effectLst>
                          <a:outerShdw blurRad="38100" dist="38100" dir="2700000" algn="tl">
                            <a:srgbClr val="000000">
                              <a:alpha val="43137"/>
                            </a:srgbClr>
                          </a:outerShdw>
                        </a:effectLst>
                      </a:endParaRPr>
                    </a:p>
                  </a:txBody>
                  <a:tcPr/>
                </a:tc>
                <a:tc>
                  <a:txBody>
                    <a:bodyPr/>
                    <a:lstStyle/>
                    <a:p>
                      <a:pPr algn="ctr"/>
                      <a:r>
                        <a:rPr lang="ru-RU" dirty="0" smtClean="0"/>
                        <a:t>36</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8</a:t>
                      </a:r>
                      <a:endParaRPr lang="ru-RU" dirty="0">
                        <a:effectLst>
                          <a:outerShdw blurRad="38100" dist="38100" dir="2700000" algn="tl">
                            <a:srgbClr val="000000">
                              <a:alpha val="43137"/>
                            </a:srgbClr>
                          </a:outerShdw>
                        </a:effectLst>
                      </a:endParaRPr>
                    </a:p>
                  </a:txBody>
                  <a:tcPr/>
                </a:tc>
                <a:tc>
                  <a:txBody>
                    <a:bodyPr/>
                    <a:lstStyle/>
                    <a:p>
                      <a:pPr algn="ctr"/>
                      <a:r>
                        <a:rPr lang="ru-RU" dirty="0" smtClean="0"/>
                        <a:t>40</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9</a:t>
                      </a:r>
                      <a:endParaRPr lang="ru-RU" dirty="0">
                        <a:effectLst>
                          <a:outerShdw blurRad="38100" dist="38100" dir="2700000" algn="tl">
                            <a:srgbClr val="000000">
                              <a:alpha val="43137"/>
                            </a:srgbClr>
                          </a:outerShdw>
                        </a:effectLst>
                      </a:endParaRPr>
                    </a:p>
                  </a:txBody>
                  <a:tcPr/>
                </a:tc>
                <a:tc>
                  <a:txBody>
                    <a:bodyPr/>
                    <a:lstStyle/>
                    <a:p>
                      <a:pPr algn="ctr"/>
                      <a:r>
                        <a:rPr lang="ru-RU" dirty="0" smtClean="0"/>
                        <a:t>44</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10</a:t>
                      </a:r>
                      <a:endParaRPr lang="ru-RU" dirty="0">
                        <a:effectLst>
                          <a:outerShdw blurRad="38100" dist="38100" dir="2700000" algn="tl">
                            <a:srgbClr val="000000">
                              <a:alpha val="43137"/>
                            </a:srgbClr>
                          </a:outerShdw>
                        </a:effectLst>
                      </a:endParaRPr>
                    </a:p>
                  </a:txBody>
                  <a:tcPr/>
                </a:tc>
                <a:tc>
                  <a:txBody>
                    <a:bodyPr/>
                    <a:lstStyle/>
                    <a:p>
                      <a:pPr algn="ctr"/>
                      <a:r>
                        <a:rPr lang="ru-RU" dirty="0" smtClean="0"/>
                        <a:t>48</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11</a:t>
                      </a:r>
                      <a:endParaRPr lang="ru-RU" dirty="0">
                        <a:effectLst>
                          <a:outerShdw blurRad="38100" dist="38100" dir="2700000" algn="tl">
                            <a:srgbClr val="000000">
                              <a:alpha val="43137"/>
                            </a:srgbClr>
                          </a:outerShdw>
                        </a:effectLst>
                      </a:endParaRPr>
                    </a:p>
                  </a:txBody>
                  <a:tcPr/>
                </a:tc>
                <a:tc>
                  <a:txBody>
                    <a:bodyPr/>
                    <a:lstStyle/>
                    <a:p>
                      <a:pPr algn="ctr"/>
                      <a:r>
                        <a:rPr lang="ru-RU" dirty="0" smtClean="0"/>
                        <a:t>52</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12</a:t>
                      </a:r>
                      <a:endParaRPr lang="ru-RU" dirty="0">
                        <a:effectLst>
                          <a:outerShdw blurRad="38100" dist="38100" dir="2700000" algn="tl">
                            <a:srgbClr val="000000">
                              <a:alpha val="43137"/>
                            </a:srgbClr>
                          </a:outerShdw>
                        </a:effectLst>
                      </a:endParaRPr>
                    </a:p>
                  </a:txBody>
                  <a:tcPr/>
                </a:tc>
                <a:tc>
                  <a:txBody>
                    <a:bodyPr/>
                    <a:lstStyle/>
                    <a:p>
                      <a:pPr algn="ctr"/>
                      <a:r>
                        <a:rPr lang="ru-RU" dirty="0" smtClean="0"/>
                        <a:t>56</a:t>
                      </a:r>
                      <a:endParaRPr lang="ru-RU" dirty="0"/>
                    </a:p>
                  </a:txBody>
                  <a:tcPr/>
                </a:tc>
              </a:tr>
              <a:tr h="370840">
                <a:tc>
                  <a:txBody>
                    <a:bodyPr/>
                    <a:lstStyle/>
                    <a:p>
                      <a:pPr algn="ctr"/>
                      <a:r>
                        <a:rPr lang="ru-RU" dirty="0" smtClean="0">
                          <a:effectLst>
                            <a:outerShdw blurRad="38100" dist="38100" dir="2700000" algn="tl">
                              <a:srgbClr val="000000">
                                <a:alpha val="43137"/>
                              </a:srgbClr>
                            </a:outerShdw>
                          </a:effectLst>
                        </a:rPr>
                        <a:t>13</a:t>
                      </a:r>
                      <a:endParaRPr lang="ru-RU" dirty="0">
                        <a:effectLst>
                          <a:outerShdw blurRad="38100" dist="38100" dir="2700000" algn="tl">
                            <a:srgbClr val="000000">
                              <a:alpha val="43137"/>
                            </a:srgbClr>
                          </a:outerShdw>
                        </a:effectLst>
                      </a:endParaRPr>
                    </a:p>
                  </a:txBody>
                  <a:tcPr/>
                </a:tc>
                <a:tc>
                  <a:txBody>
                    <a:bodyPr/>
                    <a:lstStyle/>
                    <a:p>
                      <a:pPr algn="ctr"/>
                      <a:r>
                        <a:rPr lang="ru-RU" dirty="0" smtClean="0"/>
                        <a:t>60</a:t>
                      </a:r>
                      <a:endParaRPr lang="ru-RU"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idx="1"/>
          </p:nvPr>
        </p:nvGraphicFramePr>
        <p:xfrm>
          <a:off x="2124075" y="188913"/>
          <a:ext cx="6769100" cy="5933440"/>
        </p:xfrm>
        <a:graphic>
          <a:graphicData uri="http://schemas.openxmlformats.org/drawingml/2006/table">
            <a:tbl>
              <a:tblPr firstRow="1" bandRow="1">
                <a:tableStyleId>{5C22544A-7EE6-4342-B048-85BDC9FD1C3A}</a:tableStyleId>
              </a:tblPr>
              <a:tblGrid>
                <a:gridCol w="3384550"/>
                <a:gridCol w="3384550"/>
              </a:tblGrid>
              <a:tr h="370840">
                <a:tc>
                  <a:txBody>
                    <a:bodyPr/>
                    <a:lstStyle/>
                    <a:p>
                      <a:pPr algn="ctr"/>
                      <a:r>
                        <a:rPr lang="ru-RU" b="0" dirty="0" smtClean="0">
                          <a:solidFill>
                            <a:schemeClr val="tx1"/>
                          </a:solidFill>
                        </a:rPr>
                        <a:t>14</a:t>
                      </a:r>
                      <a:endParaRPr lang="ru-RU" b="0" dirty="0">
                        <a:solidFill>
                          <a:schemeClr val="tx1"/>
                        </a:solidFill>
                      </a:endParaRPr>
                    </a:p>
                  </a:txBody>
                  <a:tcPr>
                    <a:solidFill>
                      <a:schemeClr val="bg1">
                        <a:lumMod val="95000"/>
                      </a:schemeClr>
                    </a:solidFill>
                  </a:tcPr>
                </a:tc>
                <a:tc>
                  <a:txBody>
                    <a:bodyPr/>
                    <a:lstStyle/>
                    <a:p>
                      <a:pPr algn="ctr"/>
                      <a:r>
                        <a:rPr lang="ru-RU" b="0" dirty="0" smtClean="0">
                          <a:solidFill>
                            <a:schemeClr val="tx1"/>
                          </a:solidFill>
                        </a:rPr>
                        <a:t>64</a:t>
                      </a:r>
                      <a:endParaRPr lang="ru-RU" b="0" dirty="0">
                        <a:solidFill>
                          <a:schemeClr val="tx1"/>
                        </a:solidFill>
                      </a:endParaRPr>
                    </a:p>
                  </a:txBody>
                  <a:tcPr>
                    <a:solidFill>
                      <a:schemeClr val="bg1">
                        <a:lumMod val="95000"/>
                      </a:schemeClr>
                    </a:solidFill>
                  </a:tcPr>
                </a:tc>
              </a:tr>
              <a:tr h="370840">
                <a:tc>
                  <a:txBody>
                    <a:bodyPr/>
                    <a:lstStyle/>
                    <a:p>
                      <a:pPr algn="ctr"/>
                      <a:r>
                        <a:rPr lang="ru-RU" dirty="0" smtClean="0"/>
                        <a:t>15</a:t>
                      </a:r>
                      <a:endParaRPr lang="ru-RU" dirty="0"/>
                    </a:p>
                  </a:txBody>
                  <a:tcPr/>
                </a:tc>
                <a:tc>
                  <a:txBody>
                    <a:bodyPr/>
                    <a:lstStyle/>
                    <a:p>
                      <a:pPr algn="ctr"/>
                      <a:r>
                        <a:rPr lang="ru-RU" dirty="0" smtClean="0"/>
                        <a:t>68</a:t>
                      </a:r>
                      <a:endParaRPr lang="ru-RU" dirty="0"/>
                    </a:p>
                  </a:txBody>
                  <a:tcPr/>
                </a:tc>
              </a:tr>
              <a:tr h="370840">
                <a:tc>
                  <a:txBody>
                    <a:bodyPr/>
                    <a:lstStyle/>
                    <a:p>
                      <a:pPr algn="ctr"/>
                      <a:r>
                        <a:rPr lang="ru-RU" dirty="0" smtClean="0"/>
                        <a:t>16</a:t>
                      </a:r>
                      <a:endParaRPr lang="ru-RU" dirty="0"/>
                    </a:p>
                  </a:txBody>
                  <a:tcPr/>
                </a:tc>
                <a:tc>
                  <a:txBody>
                    <a:bodyPr/>
                    <a:lstStyle/>
                    <a:p>
                      <a:pPr algn="ctr"/>
                      <a:r>
                        <a:rPr lang="ru-RU" dirty="0" smtClean="0"/>
                        <a:t>70</a:t>
                      </a:r>
                      <a:endParaRPr lang="ru-RU" dirty="0"/>
                    </a:p>
                  </a:txBody>
                  <a:tcPr/>
                </a:tc>
              </a:tr>
              <a:tr h="370840">
                <a:tc>
                  <a:txBody>
                    <a:bodyPr/>
                    <a:lstStyle/>
                    <a:p>
                      <a:pPr algn="ctr"/>
                      <a:r>
                        <a:rPr lang="ru-RU" dirty="0" smtClean="0"/>
                        <a:t>17</a:t>
                      </a:r>
                      <a:endParaRPr lang="ru-RU" dirty="0"/>
                    </a:p>
                  </a:txBody>
                  <a:tcPr/>
                </a:tc>
                <a:tc>
                  <a:txBody>
                    <a:bodyPr/>
                    <a:lstStyle/>
                    <a:p>
                      <a:pPr algn="ctr"/>
                      <a:r>
                        <a:rPr lang="ru-RU" dirty="0" smtClean="0"/>
                        <a:t>72</a:t>
                      </a:r>
                      <a:endParaRPr lang="ru-RU" dirty="0"/>
                    </a:p>
                  </a:txBody>
                  <a:tcPr/>
                </a:tc>
              </a:tr>
              <a:tr h="370840">
                <a:tc>
                  <a:txBody>
                    <a:bodyPr/>
                    <a:lstStyle/>
                    <a:p>
                      <a:pPr algn="ctr"/>
                      <a:r>
                        <a:rPr lang="ru-RU" dirty="0" smtClean="0"/>
                        <a:t>18</a:t>
                      </a:r>
                      <a:endParaRPr lang="ru-RU" dirty="0"/>
                    </a:p>
                  </a:txBody>
                  <a:tcPr/>
                </a:tc>
                <a:tc>
                  <a:txBody>
                    <a:bodyPr/>
                    <a:lstStyle/>
                    <a:p>
                      <a:pPr algn="ctr"/>
                      <a:r>
                        <a:rPr lang="ru-RU" dirty="0" smtClean="0"/>
                        <a:t>73</a:t>
                      </a:r>
                      <a:endParaRPr lang="ru-RU" dirty="0"/>
                    </a:p>
                  </a:txBody>
                  <a:tcPr/>
                </a:tc>
              </a:tr>
              <a:tr h="370840">
                <a:tc>
                  <a:txBody>
                    <a:bodyPr/>
                    <a:lstStyle/>
                    <a:p>
                      <a:pPr algn="ctr"/>
                      <a:r>
                        <a:rPr lang="ru-RU" dirty="0" smtClean="0"/>
                        <a:t>19</a:t>
                      </a:r>
                      <a:endParaRPr lang="ru-RU" dirty="0"/>
                    </a:p>
                  </a:txBody>
                  <a:tcPr/>
                </a:tc>
                <a:tc>
                  <a:txBody>
                    <a:bodyPr/>
                    <a:lstStyle/>
                    <a:p>
                      <a:pPr algn="ctr"/>
                      <a:r>
                        <a:rPr lang="ru-RU" dirty="0" smtClean="0"/>
                        <a:t>75</a:t>
                      </a:r>
                      <a:endParaRPr lang="ru-RU" dirty="0"/>
                    </a:p>
                  </a:txBody>
                  <a:tcPr/>
                </a:tc>
              </a:tr>
              <a:tr h="370840">
                <a:tc>
                  <a:txBody>
                    <a:bodyPr/>
                    <a:lstStyle/>
                    <a:p>
                      <a:pPr algn="ctr"/>
                      <a:r>
                        <a:rPr lang="ru-RU" dirty="0" smtClean="0"/>
                        <a:t>20</a:t>
                      </a:r>
                      <a:endParaRPr lang="ru-RU" dirty="0"/>
                    </a:p>
                  </a:txBody>
                  <a:tcPr/>
                </a:tc>
                <a:tc>
                  <a:txBody>
                    <a:bodyPr/>
                    <a:lstStyle/>
                    <a:p>
                      <a:pPr algn="ctr"/>
                      <a:r>
                        <a:rPr lang="ru-RU" dirty="0" smtClean="0"/>
                        <a:t>77</a:t>
                      </a:r>
                      <a:endParaRPr lang="ru-RU" dirty="0"/>
                    </a:p>
                  </a:txBody>
                  <a:tcPr/>
                </a:tc>
              </a:tr>
              <a:tr h="370840">
                <a:tc>
                  <a:txBody>
                    <a:bodyPr/>
                    <a:lstStyle/>
                    <a:p>
                      <a:pPr algn="ctr"/>
                      <a:r>
                        <a:rPr lang="ru-RU" dirty="0" smtClean="0"/>
                        <a:t>21</a:t>
                      </a:r>
                      <a:endParaRPr lang="ru-RU" dirty="0"/>
                    </a:p>
                  </a:txBody>
                  <a:tcPr/>
                </a:tc>
                <a:tc>
                  <a:txBody>
                    <a:bodyPr/>
                    <a:lstStyle/>
                    <a:p>
                      <a:pPr algn="ctr"/>
                      <a:r>
                        <a:rPr lang="ru-RU" dirty="0" smtClean="0"/>
                        <a:t>79</a:t>
                      </a:r>
                      <a:endParaRPr lang="ru-RU" dirty="0"/>
                    </a:p>
                  </a:txBody>
                  <a:tcPr/>
                </a:tc>
              </a:tr>
              <a:tr h="370840">
                <a:tc>
                  <a:txBody>
                    <a:bodyPr/>
                    <a:lstStyle/>
                    <a:p>
                      <a:pPr algn="ctr"/>
                      <a:r>
                        <a:rPr lang="ru-RU" dirty="0" smtClean="0"/>
                        <a:t>22</a:t>
                      </a:r>
                      <a:endParaRPr lang="ru-RU" dirty="0"/>
                    </a:p>
                  </a:txBody>
                  <a:tcPr/>
                </a:tc>
                <a:tc>
                  <a:txBody>
                    <a:bodyPr/>
                    <a:lstStyle/>
                    <a:p>
                      <a:pPr algn="ctr"/>
                      <a:r>
                        <a:rPr lang="ru-RU" dirty="0" smtClean="0"/>
                        <a:t>80</a:t>
                      </a:r>
                      <a:endParaRPr lang="ru-RU" dirty="0"/>
                    </a:p>
                  </a:txBody>
                  <a:tcPr/>
                </a:tc>
              </a:tr>
              <a:tr h="370840">
                <a:tc>
                  <a:txBody>
                    <a:bodyPr/>
                    <a:lstStyle/>
                    <a:p>
                      <a:pPr algn="ctr"/>
                      <a:r>
                        <a:rPr lang="ru-RU" dirty="0" smtClean="0"/>
                        <a:t>23</a:t>
                      </a:r>
                      <a:endParaRPr lang="ru-RU" dirty="0"/>
                    </a:p>
                  </a:txBody>
                  <a:tcPr/>
                </a:tc>
                <a:tc>
                  <a:txBody>
                    <a:bodyPr/>
                    <a:lstStyle/>
                    <a:p>
                      <a:pPr algn="ctr"/>
                      <a:r>
                        <a:rPr lang="ru-RU" dirty="0" smtClean="0"/>
                        <a:t>82</a:t>
                      </a:r>
                      <a:endParaRPr lang="ru-RU" dirty="0"/>
                    </a:p>
                  </a:txBody>
                  <a:tcPr/>
                </a:tc>
              </a:tr>
              <a:tr h="370840">
                <a:tc>
                  <a:txBody>
                    <a:bodyPr/>
                    <a:lstStyle/>
                    <a:p>
                      <a:pPr algn="ctr"/>
                      <a:r>
                        <a:rPr lang="ru-RU" dirty="0" smtClean="0"/>
                        <a:t>24</a:t>
                      </a:r>
                      <a:endParaRPr lang="ru-RU" dirty="0"/>
                    </a:p>
                  </a:txBody>
                  <a:tcPr/>
                </a:tc>
                <a:tc>
                  <a:txBody>
                    <a:bodyPr/>
                    <a:lstStyle/>
                    <a:p>
                      <a:pPr algn="ctr"/>
                      <a:r>
                        <a:rPr lang="ru-RU" dirty="0" smtClean="0"/>
                        <a:t>84</a:t>
                      </a:r>
                      <a:endParaRPr lang="ru-RU" dirty="0"/>
                    </a:p>
                  </a:txBody>
                  <a:tcPr/>
                </a:tc>
              </a:tr>
              <a:tr h="370840">
                <a:tc>
                  <a:txBody>
                    <a:bodyPr/>
                    <a:lstStyle/>
                    <a:p>
                      <a:pPr algn="ctr"/>
                      <a:r>
                        <a:rPr lang="ru-RU" dirty="0" smtClean="0"/>
                        <a:t>25</a:t>
                      </a:r>
                      <a:endParaRPr lang="ru-RU" dirty="0"/>
                    </a:p>
                  </a:txBody>
                  <a:tcPr/>
                </a:tc>
                <a:tc>
                  <a:txBody>
                    <a:bodyPr/>
                    <a:lstStyle/>
                    <a:p>
                      <a:pPr algn="ctr"/>
                      <a:r>
                        <a:rPr lang="ru-RU" dirty="0" smtClean="0"/>
                        <a:t>86</a:t>
                      </a:r>
                      <a:endParaRPr lang="ru-RU" dirty="0"/>
                    </a:p>
                  </a:txBody>
                  <a:tcPr/>
                </a:tc>
              </a:tr>
              <a:tr h="370840">
                <a:tc>
                  <a:txBody>
                    <a:bodyPr/>
                    <a:lstStyle/>
                    <a:p>
                      <a:pPr algn="ctr"/>
                      <a:r>
                        <a:rPr lang="ru-RU" dirty="0" smtClean="0"/>
                        <a:t>26</a:t>
                      </a:r>
                      <a:endParaRPr lang="ru-RU" dirty="0"/>
                    </a:p>
                  </a:txBody>
                  <a:tcPr/>
                </a:tc>
                <a:tc>
                  <a:txBody>
                    <a:bodyPr/>
                    <a:lstStyle/>
                    <a:p>
                      <a:pPr algn="ctr"/>
                      <a:r>
                        <a:rPr lang="ru-RU" dirty="0" smtClean="0"/>
                        <a:t>88</a:t>
                      </a:r>
                      <a:endParaRPr lang="ru-RU" dirty="0"/>
                    </a:p>
                  </a:txBody>
                  <a:tcPr/>
                </a:tc>
              </a:tr>
              <a:tr h="370840">
                <a:tc>
                  <a:txBody>
                    <a:bodyPr/>
                    <a:lstStyle/>
                    <a:p>
                      <a:pPr algn="ctr"/>
                      <a:r>
                        <a:rPr lang="ru-RU" dirty="0" smtClean="0"/>
                        <a:t>27</a:t>
                      </a:r>
                      <a:endParaRPr lang="ru-RU" dirty="0"/>
                    </a:p>
                  </a:txBody>
                  <a:tcPr/>
                </a:tc>
                <a:tc>
                  <a:txBody>
                    <a:bodyPr/>
                    <a:lstStyle/>
                    <a:p>
                      <a:pPr algn="ctr"/>
                      <a:r>
                        <a:rPr lang="ru-RU" dirty="0" smtClean="0"/>
                        <a:t>89</a:t>
                      </a:r>
                      <a:endParaRPr lang="ru-RU" dirty="0"/>
                    </a:p>
                  </a:txBody>
                  <a:tcPr/>
                </a:tc>
              </a:tr>
              <a:tr h="370840">
                <a:tc>
                  <a:txBody>
                    <a:bodyPr/>
                    <a:lstStyle/>
                    <a:p>
                      <a:pPr algn="ctr"/>
                      <a:r>
                        <a:rPr lang="ru-RU" dirty="0" smtClean="0"/>
                        <a:t>28</a:t>
                      </a:r>
                      <a:endParaRPr lang="ru-RU" dirty="0"/>
                    </a:p>
                  </a:txBody>
                  <a:tcPr/>
                </a:tc>
                <a:tc>
                  <a:txBody>
                    <a:bodyPr/>
                    <a:lstStyle/>
                    <a:p>
                      <a:pPr algn="ctr"/>
                      <a:r>
                        <a:rPr lang="ru-RU" dirty="0" smtClean="0"/>
                        <a:t>91</a:t>
                      </a:r>
                      <a:endParaRPr lang="ru-RU" dirty="0"/>
                    </a:p>
                  </a:txBody>
                  <a:tcPr/>
                </a:tc>
              </a:tr>
              <a:tr h="370840">
                <a:tc>
                  <a:txBody>
                    <a:bodyPr/>
                    <a:lstStyle/>
                    <a:p>
                      <a:pPr algn="ctr"/>
                      <a:r>
                        <a:rPr lang="ru-RU" dirty="0" smtClean="0"/>
                        <a:t>29</a:t>
                      </a:r>
                      <a:endParaRPr lang="ru-RU" dirty="0"/>
                    </a:p>
                  </a:txBody>
                  <a:tcPr/>
                </a:tc>
                <a:tc>
                  <a:txBody>
                    <a:bodyPr/>
                    <a:lstStyle/>
                    <a:p>
                      <a:pPr algn="ctr"/>
                      <a:r>
                        <a:rPr lang="ru-RU" dirty="0" smtClean="0"/>
                        <a:t>93</a:t>
                      </a:r>
                      <a:endParaRPr lang="ru-RU"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idx="1"/>
          </p:nvPr>
        </p:nvGraphicFramePr>
        <p:xfrm>
          <a:off x="2268538" y="658813"/>
          <a:ext cx="6418262" cy="1478280"/>
        </p:xfrm>
        <a:graphic>
          <a:graphicData uri="http://schemas.openxmlformats.org/drawingml/2006/table">
            <a:tbl>
              <a:tblPr firstRow="1" bandRow="1">
                <a:tableStyleId>{5C22544A-7EE6-4342-B048-85BDC9FD1C3A}</a:tableStyleId>
              </a:tblPr>
              <a:tblGrid>
                <a:gridCol w="3209131"/>
                <a:gridCol w="3209131"/>
              </a:tblGrid>
              <a:tr h="0">
                <a:tc>
                  <a:txBody>
                    <a:bodyPr/>
                    <a:lstStyle/>
                    <a:p>
                      <a:pPr algn="ctr"/>
                      <a:r>
                        <a:rPr lang="ru-RU" b="0" dirty="0" smtClean="0">
                          <a:solidFill>
                            <a:schemeClr val="tx1"/>
                          </a:solidFill>
                        </a:rPr>
                        <a:t>30</a:t>
                      </a:r>
                      <a:endParaRPr lang="ru-RU" b="0" dirty="0">
                        <a:solidFill>
                          <a:schemeClr val="tx1"/>
                        </a:solidFill>
                      </a:endParaRPr>
                    </a:p>
                  </a:txBody>
                  <a:tcPr>
                    <a:solidFill>
                      <a:schemeClr val="bg1">
                        <a:lumMod val="95000"/>
                      </a:schemeClr>
                    </a:solidFill>
                  </a:tcPr>
                </a:tc>
                <a:tc>
                  <a:txBody>
                    <a:bodyPr/>
                    <a:lstStyle/>
                    <a:p>
                      <a:pPr algn="ctr"/>
                      <a:r>
                        <a:rPr lang="ru-RU" b="0" dirty="0" smtClean="0">
                          <a:solidFill>
                            <a:schemeClr val="tx1"/>
                          </a:solidFill>
                        </a:rPr>
                        <a:t>95</a:t>
                      </a:r>
                      <a:endParaRPr lang="ru-RU" b="0" dirty="0">
                        <a:solidFill>
                          <a:schemeClr val="tx1"/>
                        </a:solidFill>
                      </a:endParaRPr>
                    </a:p>
                  </a:txBody>
                  <a:tcPr>
                    <a:solidFill>
                      <a:schemeClr val="bg1">
                        <a:lumMod val="95000"/>
                      </a:schemeClr>
                    </a:solidFill>
                  </a:tcPr>
                </a:tc>
              </a:tr>
              <a:tr h="370840">
                <a:tc>
                  <a:txBody>
                    <a:bodyPr/>
                    <a:lstStyle/>
                    <a:p>
                      <a:pPr algn="ctr"/>
                      <a:r>
                        <a:rPr lang="ru-RU" dirty="0" smtClean="0"/>
                        <a:t>31</a:t>
                      </a:r>
                      <a:endParaRPr lang="ru-RU" dirty="0"/>
                    </a:p>
                  </a:txBody>
                  <a:tcPr/>
                </a:tc>
                <a:tc>
                  <a:txBody>
                    <a:bodyPr/>
                    <a:lstStyle/>
                    <a:p>
                      <a:pPr algn="ctr"/>
                      <a:r>
                        <a:rPr lang="ru-RU" dirty="0" smtClean="0"/>
                        <a:t>96</a:t>
                      </a:r>
                      <a:endParaRPr lang="ru-RU" dirty="0"/>
                    </a:p>
                  </a:txBody>
                  <a:tcPr/>
                </a:tc>
              </a:tr>
              <a:tr h="370840">
                <a:tc>
                  <a:txBody>
                    <a:bodyPr/>
                    <a:lstStyle/>
                    <a:p>
                      <a:pPr algn="ctr"/>
                      <a:r>
                        <a:rPr lang="ru-RU" dirty="0" smtClean="0"/>
                        <a:t>32</a:t>
                      </a:r>
                      <a:endParaRPr lang="ru-RU" dirty="0"/>
                    </a:p>
                  </a:txBody>
                  <a:tcPr/>
                </a:tc>
                <a:tc>
                  <a:txBody>
                    <a:bodyPr/>
                    <a:lstStyle/>
                    <a:p>
                      <a:pPr algn="ctr"/>
                      <a:r>
                        <a:rPr lang="ru-RU" dirty="0" smtClean="0"/>
                        <a:t>98</a:t>
                      </a:r>
                      <a:endParaRPr lang="ru-RU" dirty="0"/>
                    </a:p>
                  </a:txBody>
                  <a:tcPr/>
                </a:tc>
              </a:tr>
              <a:tr h="370840">
                <a:tc>
                  <a:txBody>
                    <a:bodyPr/>
                    <a:lstStyle/>
                    <a:p>
                      <a:pPr algn="ctr"/>
                      <a:r>
                        <a:rPr lang="ru-RU" dirty="0" smtClean="0"/>
                        <a:t>33</a:t>
                      </a:r>
                      <a:endParaRPr lang="ru-RU" dirty="0"/>
                    </a:p>
                  </a:txBody>
                  <a:tcPr/>
                </a:tc>
                <a:tc>
                  <a:txBody>
                    <a:bodyPr/>
                    <a:lstStyle/>
                    <a:p>
                      <a:pPr algn="ctr"/>
                      <a:r>
                        <a:rPr lang="ru-RU" dirty="0" smtClean="0"/>
                        <a:t>100</a:t>
                      </a:r>
                      <a:endParaRPr lang="ru-RU" dirty="0"/>
                    </a:p>
                  </a:txBody>
                  <a:tcPr/>
                </a:tc>
              </a:tr>
            </a:tbl>
          </a:graphicData>
        </a:graphic>
      </p:graphicFrame>
      <p:pic>
        <p:nvPicPr>
          <p:cNvPr id="1026" name="Picture 2" descr="C:\Users\Мамусик\Desktop\3779953.jpg"/>
          <p:cNvPicPr>
            <a:picLocks noChangeAspect="1" noChangeArrowheads="1"/>
          </p:cNvPicPr>
          <p:nvPr/>
        </p:nvPicPr>
        <p:blipFill>
          <a:blip r:embed="rId3" cstate="print"/>
          <a:srcRect/>
          <a:stretch>
            <a:fillRect/>
          </a:stretch>
        </p:blipFill>
        <p:spPr bwMode="auto">
          <a:xfrm>
            <a:off x="2267744" y="2492896"/>
            <a:ext cx="6351612" cy="4105640"/>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2051050" y="275168"/>
            <a:ext cx="6635750" cy="1143000"/>
          </a:xfrm>
        </p:spPr>
        <p:txBody>
          <a:bodyPr/>
          <a:lstStyle/>
          <a:p>
            <a:r>
              <a:rPr lang="ru-RU" altLang="ru-RU" u="sng" dirty="0" smtClean="0">
                <a:solidFill>
                  <a:srgbClr val="FF0000"/>
                </a:solidFill>
                <a:effectLst>
                  <a:outerShdw blurRad="38100" dist="38100" dir="2700000" algn="tl">
                    <a:srgbClr val="000000">
                      <a:alpha val="43137"/>
                    </a:srgbClr>
                  </a:outerShdw>
                </a:effectLst>
              </a:rPr>
              <a:t>Что нового в ЕГЭ 2015.</a:t>
            </a:r>
            <a:endParaRPr lang="en-US" altLang="ru-RU" u="sng" dirty="0" smtClean="0">
              <a:solidFill>
                <a:srgbClr val="FF0000"/>
              </a:solidFill>
              <a:effectLst>
                <a:outerShdw blurRad="38100" dist="38100" dir="2700000" algn="tl">
                  <a:srgbClr val="000000">
                    <a:alpha val="43137"/>
                  </a:srgbClr>
                </a:outerShdw>
              </a:effectLst>
            </a:endParaRPr>
          </a:p>
        </p:txBody>
      </p:sp>
      <p:sp>
        <p:nvSpPr>
          <p:cNvPr id="4099" name="Content Placeholder 2"/>
          <p:cNvSpPr>
            <a:spLocks noGrp="1"/>
          </p:cNvSpPr>
          <p:nvPr>
            <p:ph idx="1"/>
          </p:nvPr>
        </p:nvSpPr>
        <p:spPr>
          <a:xfrm>
            <a:off x="2051050" y="1600201"/>
            <a:ext cx="6635750" cy="4525433"/>
          </a:xfrm>
        </p:spPr>
        <p:txBody>
          <a:bodyPr/>
          <a:lstStyle/>
          <a:p>
            <a:pPr marL="0" indent="0" algn="ctr">
              <a:buFont typeface="Arial" charset="0"/>
              <a:buNone/>
            </a:pPr>
            <a:r>
              <a:rPr lang="ru-RU" altLang="ru-RU" dirty="0" smtClean="0">
                <a:solidFill>
                  <a:srgbClr val="002060"/>
                </a:solidFill>
              </a:rPr>
              <a:t>Минимальное количество баллов единого государственного экзамена, необходимое для поступления по программам </a:t>
            </a:r>
            <a:r>
              <a:rPr lang="ru-RU" altLang="ru-RU" dirty="0" err="1" smtClean="0">
                <a:solidFill>
                  <a:srgbClr val="002060"/>
                </a:solidFill>
              </a:rPr>
              <a:t>бакалавриата</a:t>
            </a:r>
            <a:r>
              <a:rPr lang="ru-RU" altLang="ru-RU" dirty="0" smtClean="0">
                <a:solidFill>
                  <a:srgbClr val="002060"/>
                </a:solidFill>
              </a:rPr>
              <a:t> и программам </a:t>
            </a:r>
            <a:r>
              <a:rPr lang="ru-RU" altLang="ru-RU" dirty="0" err="1" smtClean="0">
                <a:solidFill>
                  <a:srgbClr val="002060"/>
                </a:solidFill>
              </a:rPr>
              <a:t>специалитета</a:t>
            </a:r>
            <a:r>
              <a:rPr lang="ru-RU" altLang="ru-RU" dirty="0" smtClean="0">
                <a:solidFill>
                  <a:srgbClr val="002060"/>
                </a:solidFill>
              </a:rPr>
              <a:t>          </a:t>
            </a:r>
          </a:p>
          <a:p>
            <a:pPr marL="0" indent="0" algn="ctr">
              <a:buFont typeface="Arial" charset="0"/>
              <a:buNone/>
            </a:pPr>
            <a:r>
              <a:rPr lang="ru-RU" altLang="ru-RU" sz="4400" b="1" dirty="0" smtClean="0">
                <a:solidFill>
                  <a:srgbClr val="FF0000"/>
                </a:solidFill>
                <a:effectLst>
                  <a:outerShdw blurRad="38100" dist="38100" dir="2700000" algn="tl">
                    <a:srgbClr val="000000">
                      <a:alpha val="43137"/>
                    </a:srgbClr>
                  </a:outerShdw>
                </a:effectLst>
              </a:rPr>
              <a:t>27</a:t>
            </a:r>
          </a:p>
          <a:p>
            <a:pPr marL="0" indent="0">
              <a:buFont typeface="Arial" charset="0"/>
              <a:buNone/>
            </a:pPr>
            <a:r>
              <a:rPr lang="ru-RU" altLang="ru-RU" dirty="0" smtClean="0"/>
              <a:t>Распоряжение </a:t>
            </a:r>
            <a:r>
              <a:rPr lang="ru-RU" altLang="ru-RU" dirty="0" err="1" smtClean="0"/>
              <a:t>Рособрнадзора</a:t>
            </a:r>
            <a:r>
              <a:rPr lang="ru-RU" altLang="ru-RU" dirty="0" smtClean="0"/>
              <a:t> №1701-10 от 04.09.2014</a:t>
            </a:r>
            <a:endParaRPr lang="en-US" altLang="ru-RU" dirty="0" smtClean="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2123728" y="260648"/>
            <a:ext cx="6696744" cy="6192687"/>
          </a:xfrm>
        </p:spPr>
        <p:txBody>
          <a:bodyPr/>
          <a:lstStyle/>
          <a:p>
            <a:pPr marL="0" indent="0" algn="ctr">
              <a:buFont typeface="Arial" charset="0"/>
              <a:buNone/>
            </a:pPr>
            <a:r>
              <a:rPr lang="ru-RU" altLang="ru-RU" b="1" dirty="0" smtClean="0">
                <a:solidFill>
                  <a:srgbClr val="002060"/>
                </a:solidFill>
                <a:effectLst>
                  <a:outerShdw blurRad="38100" dist="38100" dir="2700000" algn="tl">
                    <a:srgbClr val="000000">
                      <a:alpha val="43137"/>
                    </a:srgbClr>
                  </a:outerShdw>
                </a:effectLst>
              </a:rPr>
              <a:t>Два варианта сдачи ЕГЭ по математике.</a:t>
            </a:r>
          </a:p>
          <a:p>
            <a:pPr marL="0" indent="0">
              <a:buFont typeface="Arial" charset="0"/>
              <a:buNone/>
            </a:pPr>
            <a:r>
              <a:rPr lang="ru-RU" altLang="ru-RU" b="1" u="sng" dirty="0" smtClean="0">
                <a:solidFill>
                  <a:srgbClr val="002060"/>
                </a:solidFill>
                <a:effectLst>
                  <a:outerShdw blurRad="38100" dist="38100" dir="2700000" algn="tl">
                    <a:srgbClr val="000000">
                      <a:alpha val="43137"/>
                    </a:srgbClr>
                  </a:outerShdw>
                </a:effectLst>
              </a:rPr>
              <a:t>1 вариант – базовый уровень.</a:t>
            </a:r>
          </a:p>
          <a:p>
            <a:pPr marL="0" indent="0">
              <a:buFont typeface="Arial" charset="0"/>
              <a:buNone/>
            </a:pPr>
            <a:r>
              <a:rPr lang="ru-RU" altLang="ru-RU" b="1" dirty="0" smtClean="0">
                <a:solidFill>
                  <a:srgbClr val="002060"/>
                </a:solidFill>
                <a:effectLst>
                  <a:outerShdw blurRad="38100" dist="38100" dir="2700000" algn="tl">
                    <a:srgbClr val="000000">
                      <a:alpha val="43137"/>
                    </a:srgbClr>
                  </a:outerShdw>
                </a:effectLst>
              </a:rPr>
              <a:t> В работе 20 заданий.</a:t>
            </a:r>
          </a:p>
          <a:p>
            <a:pPr marL="0" indent="0">
              <a:buFont typeface="Arial" charset="0"/>
              <a:buNone/>
            </a:pPr>
            <a:r>
              <a:rPr lang="ru-RU" altLang="ru-RU" b="1" dirty="0" smtClean="0">
                <a:solidFill>
                  <a:srgbClr val="002060"/>
                </a:solidFill>
                <a:effectLst>
                  <a:outerShdw blurRad="38100" dist="38100" dir="2700000" algn="tl">
                    <a:srgbClr val="000000">
                      <a:alpha val="43137"/>
                    </a:srgbClr>
                  </a:outerShdw>
                </a:effectLst>
              </a:rPr>
              <a:t>Время на выполнение – 3 часа.</a:t>
            </a:r>
          </a:p>
          <a:p>
            <a:pPr marL="0" indent="0">
              <a:buFont typeface="Arial" charset="0"/>
              <a:buNone/>
            </a:pPr>
            <a:r>
              <a:rPr lang="ru-RU" altLang="ru-RU" b="1" u="sng" dirty="0" smtClean="0">
                <a:solidFill>
                  <a:srgbClr val="002060"/>
                </a:solidFill>
                <a:effectLst>
                  <a:outerShdw blurRad="38100" dist="38100" dir="2700000" algn="tl">
                    <a:srgbClr val="000000">
                      <a:alpha val="43137"/>
                    </a:srgbClr>
                  </a:outerShdw>
                </a:effectLst>
              </a:rPr>
              <a:t>2 вариант – профильный уровень.</a:t>
            </a:r>
          </a:p>
          <a:p>
            <a:pPr marL="0" indent="0">
              <a:buFont typeface="Arial" charset="0"/>
              <a:buNone/>
            </a:pPr>
            <a:r>
              <a:rPr lang="ru-RU" altLang="ru-RU" b="1" dirty="0" smtClean="0">
                <a:solidFill>
                  <a:srgbClr val="002060"/>
                </a:solidFill>
                <a:effectLst>
                  <a:outerShdw blurRad="38100" dist="38100" dir="2700000" algn="tl">
                    <a:srgbClr val="000000">
                      <a:alpha val="43137"/>
                    </a:srgbClr>
                  </a:outerShdw>
                </a:effectLst>
              </a:rPr>
              <a:t>В работе 21 задание.</a:t>
            </a:r>
          </a:p>
          <a:p>
            <a:pPr marL="0" indent="0">
              <a:buFont typeface="Arial" charset="0"/>
              <a:buNone/>
            </a:pPr>
            <a:r>
              <a:rPr lang="ru-RU" altLang="ru-RU" b="1" dirty="0" smtClean="0">
                <a:solidFill>
                  <a:srgbClr val="002060"/>
                </a:solidFill>
                <a:effectLst>
                  <a:outerShdw blurRad="38100" dist="38100" dir="2700000" algn="tl">
                    <a:srgbClr val="000000">
                      <a:alpha val="43137"/>
                    </a:srgbClr>
                  </a:outerShdw>
                </a:effectLst>
              </a:rPr>
              <a:t>Время на выполнение – 3 часа 55 минут.</a:t>
            </a:r>
          </a:p>
          <a:p>
            <a:pPr marL="0" indent="0" algn="ctr">
              <a:buFont typeface="Arial" charset="0"/>
              <a:buNone/>
            </a:pPr>
            <a:r>
              <a:rPr lang="ru-RU" altLang="ru-RU" b="1" dirty="0" smtClean="0">
                <a:solidFill>
                  <a:srgbClr val="002060"/>
                </a:solidFill>
                <a:effectLst>
                  <a:outerShdw blurRad="38100" dist="38100" dir="2700000" algn="tl">
                    <a:srgbClr val="000000">
                      <a:alpha val="43137"/>
                    </a:srgbClr>
                  </a:outerShdw>
                </a:effectLst>
              </a:rPr>
              <a:t> Первичный балл – 34 соответствует 100 тестовым баллам.</a:t>
            </a:r>
            <a:endParaRPr lang="en-US" altLang="ru-RU" b="1" dirty="0" smtClean="0">
              <a:solidFill>
                <a:srgbClr val="002060"/>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1979712" y="260648"/>
            <a:ext cx="6840760" cy="6120679"/>
          </a:xfrm>
        </p:spPr>
        <p:txBody>
          <a:bodyPr/>
          <a:lstStyle/>
          <a:p>
            <a:pPr marL="0" indent="0" algn="ctr">
              <a:buNone/>
            </a:pPr>
            <a:r>
              <a:rPr lang="ru-RU" altLang="ru-RU" b="1" dirty="0" smtClean="0">
                <a:solidFill>
                  <a:srgbClr val="002060"/>
                </a:solidFill>
                <a:effectLst>
                  <a:outerShdw blurRad="38100" dist="38100" dir="2700000" algn="tl">
                    <a:srgbClr val="000000">
                      <a:alpha val="43137"/>
                    </a:srgbClr>
                  </a:outerShdw>
                </a:effectLst>
              </a:rPr>
              <a:t>Профильный вариант состоит из 2-х частей:</a:t>
            </a:r>
          </a:p>
          <a:p>
            <a:pPr marL="0" indent="0">
              <a:buNone/>
            </a:pPr>
            <a:r>
              <a:rPr lang="en-US" altLang="ru-RU" dirty="0" smtClean="0">
                <a:solidFill>
                  <a:srgbClr val="002060"/>
                </a:solidFill>
              </a:rPr>
              <a:t>I </a:t>
            </a:r>
            <a:r>
              <a:rPr lang="ru-RU" altLang="ru-RU" dirty="0" smtClean="0">
                <a:solidFill>
                  <a:srgbClr val="002060"/>
                </a:solidFill>
              </a:rPr>
              <a:t>часть ( №1 - №9) задания базового уровня;</a:t>
            </a:r>
          </a:p>
          <a:p>
            <a:pPr marL="0" indent="0">
              <a:buNone/>
            </a:pPr>
            <a:r>
              <a:rPr lang="en-US" altLang="ru-RU" dirty="0" smtClean="0">
                <a:solidFill>
                  <a:srgbClr val="002060"/>
                </a:solidFill>
              </a:rPr>
              <a:t>II</a:t>
            </a:r>
            <a:r>
              <a:rPr lang="ru-RU" altLang="ru-RU" dirty="0" smtClean="0">
                <a:solidFill>
                  <a:srgbClr val="002060"/>
                </a:solidFill>
              </a:rPr>
              <a:t> часть ( №10 - №21) задания повышенного и высокого уровня.</a:t>
            </a:r>
          </a:p>
          <a:p>
            <a:pPr marL="0" indent="0">
              <a:buNone/>
            </a:pPr>
            <a:r>
              <a:rPr lang="ru-RU" altLang="ru-RU" dirty="0" smtClean="0">
                <a:solidFill>
                  <a:srgbClr val="002060"/>
                </a:solidFill>
              </a:rPr>
              <a:t>Верное решение заданий </a:t>
            </a:r>
          </a:p>
          <a:p>
            <a:pPr marL="0" indent="0">
              <a:buNone/>
            </a:pPr>
            <a:r>
              <a:rPr lang="ru-RU" altLang="ru-RU" dirty="0" smtClean="0">
                <a:solidFill>
                  <a:srgbClr val="002060"/>
                </a:solidFill>
              </a:rPr>
              <a:t>с 1 по 14 оценивается в 1 балл; </a:t>
            </a:r>
          </a:p>
          <a:p>
            <a:pPr marL="0" indent="0">
              <a:buNone/>
            </a:pPr>
            <a:r>
              <a:rPr lang="ru-RU" altLang="ru-RU" dirty="0" smtClean="0">
                <a:solidFill>
                  <a:srgbClr val="002060"/>
                </a:solidFill>
              </a:rPr>
              <a:t>15,16,17  оценивается в 2 балла;</a:t>
            </a:r>
          </a:p>
          <a:p>
            <a:pPr marL="0" indent="0">
              <a:buNone/>
            </a:pPr>
            <a:r>
              <a:rPr lang="ru-RU" altLang="ru-RU" dirty="0" smtClean="0">
                <a:solidFill>
                  <a:srgbClr val="002060"/>
                </a:solidFill>
              </a:rPr>
              <a:t>18,19       оценивается в 3 балла;</a:t>
            </a:r>
          </a:p>
          <a:p>
            <a:pPr marL="0" indent="0">
              <a:buNone/>
            </a:pPr>
            <a:r>
              <a:rPr lang="ru-RU" altLang="ru-RU" dirty="0" smtClean="0">
                <a:solidFill>
                  <a:srgbClr val="002060"/>
                </a:solidFill>
              </a:rPr>
              <a:t>20,21       оценивается в 4 балла.</a:t>
            </a: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shablon30">
  <a:themeElements>
    <a:clrScheme name="Bokeh Theme">
      <a:dk1>
        <a:sysClr val="windowText" lastClr="000000"/>
      </a:dk1>
      <a:lt1>
        <a:sysClr val="window" lastClr="FFFFFF"/>
      </a:lt1>
      <a:dk2>
        <a:srgbClr val="1F497D"/>
      </a:dk2>
      <a:lt2>
        <a:srgbClr val="EEECE1"/>
      </a:lt2>
      <a:accent1>
        <a:srgbClr val="9279FF"/>
      </a:accent1>
      <a:accent2>
        <a:srgbClr val="5336D1"/>
      </a:accent2>
      <a:accent3>
        <a:srgbClr val="9BBB59"/>
      </a:accent3>
      <a:accent4>
        <a:srgbClr val="8064A2"/>
      </a:accent4>
      <a:accent5>
        <a:srgbClr val="4BACC6"/>
      </a:accent5>
      <a:accent6>
        <a:srgbClr val="F79646"/>
      </a:accent6>
      <a:hlink>
        <a:srgbClr val="9279FF"/>
      </a:hlink>
      <a:folHlink>
        <a:srgbClr val="FEB2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shablon30</Template>
  <TotalTime>97</TotalTime>
  <Words>428</Words>
  <Application>Microsoft Office PowerPoint</Application>
  <PresentationFormat>Экран (4:3)</PresentationFormat>
  <Paragraphs>120</Paragraphs>
  <Slides>11</Slides>
  <Notes>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Times New Roman</vt:lpstr>
      <vt:lpstr>shablon30</vt:lpstr>
      <vt:lpstr>ЕГЭ 2015</vt:lpstr>
      <vt:lpstr>«Математику  уже затем учить надо, что она ум в порядок приводит»                                                     М.В. Ломоносов</vt:lpstr>
      <vt:lpstr>Результаты ЕГЭ</vt:lpstr>
      <vt:lpstr>Таблица соответствия первичных и тестовых баллов по математике в 2014 году.</vt:lpstr>
      <vt:lpstr>Презентация PowerPoint</vt:lpstr>
      <vt:lpstr>Презентация PowerPoint</vt:lpstr>
      <vt:lpstr>Что нового в ЕГЭ 2015.</vt:lpstr>
      <vt:lpstr>Презентация PowerPoint</vt:lpstr>
      <vt:lpstr>Презентация PowerPoint</vt:lpstr>
      <vt:lpstr>Презентация PowerPoint</vt:lpstr>
      <vt:lpstr>Презентация PowerPoint</vt:lpstr>
    </vt:vector>
  </TitlesOfParts>
  <Company>RePack by SPecialiST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ЕГЭ 2015</dc:title>
  <dc:creator>Мамусик</dc:creator>
  <cp:lastModifiedBy>Microsoft Office</cp:lastModifiedBy>
  <cp:revision>12</cp:revision>
  <dcterms:created xsi:type="dcterms:W3CDTF">2014-09-28T13:17:35Z</dcterms:created>
  <dcterms:modified xsi:type="dcterms:W3CDTF">2017-02-16T21:29:18Z</dcterms:modified>
</cp:coreProperties>
</file>