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9" r:id="rId10"/>
    <p:sldId id="262" r:id="rId11"/>
    <p:sldId id="270" r:id="rId12"/>
    <p:sldId id="263" r:id="rId13"/>
    <p:sldId id="264" r:id="rId14"/>
    <p:sldId id="265" r:id="rId15"/>
    <p:sldId id="266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4" r:id="rId25"/>
    <p:sldId id="279" r:id="rId26"/>
    <p:sldId id="280" r:id="rId27"/>
    <p:sldId id="281" r:id="rId28"/>
    <p:sldId id="282" r:id="rId29"/>
    <p:sldId id="283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6E2D"/>
    <a:srgbClr val="A31529"/>
    <a:srgbClr val="F11BE2"/>
    <a:srgbClr val="C7D636"/>
    <a:srgbClr val="F35F0D"/>
    <a:srgbClr val="005696"/>
    <a:srgbClr val="8909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2C49F01-96B9-4197-BE3C-B3C4182A51E7}" type="datetimeFigureOut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2D3F8C7-29BE-4DE6-BCCD-1A0BE05D2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76180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6887D-CD52-433D-AAA1-414B16A4A314}" type="datetime1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2FF3E-981E-4911-AA5C-8B6769519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DE164-B36F-42F7-BFD7-516D952B2312}" type="datetime1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0F30-D4A1-4345-BB68-4B5573478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AEC83-8787-4DB3-95DF-2883BE5F915B}" type="datetime1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61344-58CA-4B67-9FB5-69E38BA201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D335C-9F85-4D16-A4E4-A7A27A550232}" type="datetime1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56329-70FC-4424-B7F0-04B48D6D6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D0198-4FC7-47B5-A849-F47504E72011}" type="datetime1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1533D-EC21-4E5A-80E2-44A2C55DE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A8CF7-FBE2-44AD-84CC-56C8BDB0BCB1}" type="datetime1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1B3B3-8F65-4143-A2BF-33F4F20DF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EE1E7-90FE-408A-BC98-E10E1C2C88B7}" type="datetime1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C6E38-BCA0-4ACF-BBA1-F0FB71701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97067-2FAD-4D5C-A940-BDE6D682D31B}" type="datetime1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FA69E-6ADB-4B2C-BD85-F6563070A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A627C-5F59-4265-BF58-CABDE6AE124A}" type="datetime1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AC6C6-2C5A-458B-9FBB-32B604E864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79217-01CE-4916-BBD6-7B0FD6117597}" type="datetime1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8620E-9884-4792-A92B-6912A4BDD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5149E-15BB-4C53-BD5B-AF6BA0184AC3}" type="datetime1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D14BF-44B7-47A3-A9A2-ACAA62DA6B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08B881-AE67-497D-B0B1-D60189DC6359}" type="datetime1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ED123C-09DC-452D-A37A-DE3B6086E4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3" Type="http://schemas.openxmlformats.org/officeDocument/2006/relationships/slide" Target="slide22.xml"/><Relationship Id="rId7" Type="http://schemas.openxmlformats.org/officeDocument/2006/relationships/slide" Target="slide27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25.xml"/><Relationship Id="rId4" Type="http://schemas.openxmlformats.org/officeDocument/2006/relationships/slide" Target="slide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5214938"/>
            <a:ext cx="9144000" cy="13573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0" name="Picture 6" descr="H:\Documents and Settings\Aida\Рабочий стол\канцелярия учёба ученик\sb_ma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1214422"/>
            <a:ext cx="3214710" cy="3214710"/>
          </a:xfrm>
          <a:prstGeom prst="rect">
            <a:avLst/>
          </a:prstGeom>
          <a:ln>
            <a:noFill/>
          </a:ln>
          <a:effectLst>
            <a:reflection blurRad="6350" stA="50000" endA="300" endPos="55500" dist="50800" dir="5400000" sy="-100000" algn="bl" rotWithShape="0"/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5" y="5000625"/>
            <a:ext cx="8639175" cy="1714500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построить урок в соответствии с ФГОС? </a:t>
            </a:r>
          </a:p>
        </p:txBody>
      </p:sp>
      <p:sp>
        <p:nvSpPr>
          <p:cNvPr id="4" name="Куб 3"/>
          <p:cNvSpPr/>
          <p:nvPr/>
        </p:nvSpPr>
        <p:spPr>
          <a:xfrm rot="655611">
            <a:off x="514320" y="657204"/>
            <a:ext cx="1000132" cy="1000132"/>
          </a:xfrm>
          <a:prstGeom prst="cube">
            <a:avLst/>
          </a:prstGeom>
          <a:solidFill>
            <a:srgbClr val="F35F0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</a:p>
        </p:txBody>
      </p:sp>
      <p:sp>
        <p:nvSpPr>
          <p:cNvPr id="6" name="Куб 5"/>
          <p:cNvSpPr/>
          <p:nvPr/>
        </p:nvSpPr>
        <p:spPr>
          <a:xfrm rot="341114">
            <a:off x="5619211" y="547121"/>
            <a:ext cx="1000132" cy="1000132"/>
          </a:xfrm>
          <a:prstGeom prst="cub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8" name="Куб 7"/>
          <p:cNvSpPr/>
          <p:nvPr/>
        </p:nvSpPr>
        <p:spPr>
          <a:xfrm rot="21057848">
            <a:off x="1286744" y="786687"/>
            <a:ext cx="1000132" cy="1000132"/>
          </a:xfrm>
          <a:prstGeom prst="cube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</p:txBody>
      </p:sp>
      <p:sp>
        <p:nvSpPr>
          <p:cNvPr id="10" name="Куб 9"/>
          <p:cNvSpPr/>
          <p:nvPr/>
        </p:nvSpPr>
        <p:spPr>
          <a:xfrm rot="197207">
            <a:off x="3823584" y="4037906"/>
            <a:ext cx="1000132" cy="1000132"/>
          </a:xfrm>
          <a:prstGeom prst="cube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11" name="Куб 10"/>
          <p:cNvSpPr/>
          <p:nvPr/>
        </p:nvSpPr>
        <p:spPr>
          <a:xfrm rot="963488">
            <a:off x="5762383" y="3905003"/>
            <a:ext cx="1000132" cy="1000132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Куб 11"/>
          <p:cNvSpPr/>
          <p:nvPr/>
        </p:nvSpPr>
        <p:spPr>
          <a:xfrm rot="235563">
            <a:off x="2176173" y="604545"/>
            <a:ext cx="1000132" cy="1000132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</a:p>
        </p:txBody>
      </p:sp>
      <p:sp>
        <p:nvSpPr>
          <p:cNvPr id="14" name="Куб 13"/>
          <p:cNvSpPr/>
          <p:nvPr/>
        </p:nvSpPr>
        <p:spPr>
          <a:xfrm rot="21177302">
            <a:off x="4772433" y="4058062"/>
            <a:ext cx="1000132" cy="1000132"/>
          </a:xfrm>
          <a:prstGeom prst="cube">
            <a:avLst/>
          </a:prstGeom>
          <a:solidFill>
            <a:srgbClr val="00569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</p:txBody>
      </p:sp>
      <p:sp>
        <p:nvSpPr>
          <p:cNvPr id="15" name="Куб 14"/>
          <p:cNvSpPr/>
          <p:nvPr/>
        </p:nvSpPr>
        <p:spPr>
          <a:xfrm rot="21203102">
            <a:off x="6483664" y="697195"/>
            <a:ext cx="1000132" cy="1000132"/>
          </a:xfrm>
          <a:prstGeom prst="cube">
            <a:avLst/>
          </a:prstGeom>
          <a:solidFill>
            <a:srgbClr val="00B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</p:txBody>
      </p:sp>
      <p:sp>
        <p:nvSpPr>
          <p:cNvPr id="16" name="Куб 15"/>
          <p:cNvSpPr/>
          <p:nvPr/>
        </p:nvSpPr>
        <p:spPr>
          <a:xfrm rot="768778">
            <a:off x="1812927" y="3884637"/>
            <a:ext cx="1000132" cy="1000132"/>
          </a:xfrm>
          <a:prstGeom prst="cube">
            <a:avLst/>
          </a:prstGeom>
          <a:solidFill>
            <a:srgbClr val="246E2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Куб 17"/>
          <p:cNvSpPr/>
          <p:nvPr/>
        </p:nvSpPr>
        <p:spPr>
          <a:xfrm rot="771623">
            <a:off x="7313963" y="955991"/>
            <a:ext cx="1000132" cy="1000132"/>
          </a:xfrm>
          <a:prstGeom prst="cube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</a:p>
        </p:txBody>
      </p:sp>
      <p:sp>
        <p:nvSpPr>
          <p:cNvPr id="19" name="Куб 18"/>
          <p:cNvSpPr/>
          <p:nvPr/>
        </p:nvSpPr>
        <p:spPr>
          <a:xfrm>
            <a:off x="7500958" y="3857628"/>
            <a:ext cx="1000132" cy="1000132"/>
          </a:xfrm>
          <a:prstGeom prst="cube">
            <a:avLst/>
          </a:prstGeom>
          <a:solidFill>
            <a:srgbClr val="F35F0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  <p:sp>
        <p:nvSpPr>
          <p:cNvPr id="7" name="Куб 6"/>
          <p:cNvSpPr/>
          <p:nvPr/>
        </p:nvSpPr>
        <p:spPr>
          <a:xfrm rot="538400">
            <a:off x="3072242" y="429042"/>
            <a:ext cx="1000132" cy="1000132"/>
          </a:xfrm>
          <a:prstGeom prst="cube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</a:p>
        </p:txBody>
      </p:sp>
      <p:sp>
        <p:nvSpPr>
          <p:cNvPr id="5" name="Куб 4"/>
          <p:cNvSpPr/>
          <p:nvPr/>
        </p:nvSpPr>
        <p:spPr>
          <a:xfrm rot="21393800">
            <a:off x="2815127" y="3958144"/>
            <a:ext cx="1000132" cy="1000132"/>
          </a:xfrm>
          <a:prstGeom prst="cube">
            <a:avLst/>
          </a:prstGeom>
          <a:solidFill>
            <a:srgbClr val="C7D63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75" y="6634163"/>
            <a:ext cx="1195388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http://aida.ucoz.ru</a:t>
            </a:r>
            <a:endParaRPr lang="ru-RU" sz="1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626" y="2050154"/>
            <a:ext cx="4365373" cy="32510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Не знания, а умения!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7"/>
            <a:ext cx="5112568" cy="2592288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Каждый  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современный урок в качестве целей (задач) должен включать </a:t>
            </a:r>
            <a:r>
              <a:rPr lang="ru-RU" i="1" dirty="0">
                <a:solidFill>
                  <a:srgbClr val="FF0000"/>
                </a:solidFill>
              </a:rPr>
              <a:t>формирование тех или иных умений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. При этом умения должны быть обозначены таким образом, чтобы их </a:t>
            </a:r>
            <a:r>
              <a:rPr lang="ru-RU" i="1" dirty="0">
                <a:solidFill>
                  <a:srgbClr val="FF0000"/>
                </a:solidFill>
              </a:rPr>
              <a:t>можно было 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бы легко </a:t>
            </a:r>
            <a:r>
              <a:rPr lang="ru-RU" i="1" dirty="0">
                <a:solidFill>
                  <a:srgbClr val="FF0000"/>
                </a:solidFill>
              </a:rPr>
              <a:t>проверить</a:t>
            </a:r>
            <a:r>
              <a:rPr lang="ru-RU" dirty="0">
                <a:solidFill>
                  <a:srgbClr val="FF0000"/>
                </a:solidFill>
              </a:rPr>
              <a:t>.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9047157"/>
      </p:ext>
    </p:extLst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Три  </a:t>
            </a:r>
            <a:r>
              <a:rPr lang="ru-RU" dirty="0">
                <a:solidFill>
                  <a:schemeClr val="bg1"/>
                </a:solidFill>
              </a:rPr>
              <a:t>уровня описания планируемых </a:t>
            </a:r>
            <a:r>
              <a:rPr lang="ru-RU" dirty="0" smtClean="0">
                <a:solidFill>
                  <a:schemeClr val="bg1"/>
                </a:solidFill>
              </a:rPr>
              <a:t>результатов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1600200"/>
            <a:ext cx="476287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3. Цели, </a:t>
            </a:r>
            <a:r>
              <a:rPr lang="ru-RU" sz="2800" b="1" dirty="0">
                <a:solidFill>
                  <a:srgbClr val="FF0000"/>
                </a:solidFill>
              </a:rPr>
              <a:t>касающиеся изучения более сложного материала, чем тот, что задан системой опорных знаний, умений.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endParaRPr lang="ru-RU" sz="28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2800" dirty="0" smtClean="0"/>
              <a:t> </a:t>
            </a:r>
            <a:r>
              <a:rPr lang="ru-RU" sz="2800" dirty="0"/>
              <a:t>Эта группа целей,  приводятся в  блоке </a:t>
            </a:r>
            <a:r>
              <a:rPr lang="ru-RU" sz="2800" dirty="0">
                <a:solidFill>
                  <a:srgbClr val="0070C0"/>
                </a:solidFill>
              </a:rPr>
              <a:t>«Выпускник </a:t>
            </a:r>
            <a:r>
              <a:rPr lang="ru-RU" sz="2800" dirty="0" smtClean="0">
                <a:solidFill>
                  <a:srgbClr val="0070C0"/>
                </a:solidFill>
              </a:rPr>
              <a:t>получит возможность научиться»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(предметные </a:t>
            </a:r>
            <a:r>
              <a:rPr lang="ru-RU" sz="2800" b="1" i="1" dirty="0">
                <a:solidFill>
                  <a:srgbClr val="FF0000"/>
                </a:solidFill>
              </a:rPr>
              <a:t>планируемые результаты)</a:t>
            </a:r>
          </a:p>
          <a:p>
            <a:pPr marL="0" indent="0" algn="ctr">
              <a:buNone/>
            </a:pP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3600400" cy="48965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02941315"/>
      </p:ext>
    </p:extLst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Давайте сделаем вывод!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цели урока должны отражать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заданные в приложении к Стандарту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планируемые результаты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цели 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уроков в комплексе  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должны охватить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все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планируемые результаты</a:t>
            </a:r>
            <a:r>
              <a:rPr lang="ru-RU" dirty="0"/>
              <a:t>.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9301384"/>
      </p:ext>
    </p:extLst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Пример: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467544" y="2996952"/>
            <a:ext cx="4038600" cy="3157811"/>
          </a:xfrm>
        </p:spPr>
        <p:txBody>
          <a:bodyPr/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умение «</a:t>
            </a:r>
            <a:r>
              <a:rPr lang="ru-RU" sz="2400" i="1" dirty="0">
                <a:solidFill>
                  <a:schemeClr val="tx2">
                    <a:lumMod val="50000"/>
                  </a:schemeClr>
                </a:solidFill>
              </a:rPr>
              <a:t>вести комбинированный диалог в стандартных ситуациях неофициального общения, соблюдая нормы речевого этикета, принятые в стране изучаемого языка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»</a:t>
            </a: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4977104" y="2996953"/>
            <a:ext cx="3709696" cy="1296144"/>
          </a:xfrm>
        </p:spPr>
        <p:txBody>
          <a:bodyPr/>
          <a:lstStyle/>
          <a:p>
            <a:r>
              <a:rPr lang="ru-RU" sz="2400" dirty="0">
                <a:solidFill>
                  <a:srgbClr val="FF0000"/>
                </a:solidFill>
              </a:rPr>
              <a:t>умение «</a:t>
            </a:r>
            <a:r>
              <a:rPr lang="ru-RU" sz="2400" i="1" dirty="0">
                <a:solidFill>
                  <a:srgbClr val="FF0000"/>
                </a:solidFill>
              </a:rPr>
              <a:t>вести  диалог  этикетного характера  при  покупке  подарка</a:t>
            </a:r>
            <a:r>
              <a:rPr lang="ru-RU" sz="2400" i="1" dirty="0" smtClean="0">
                <a:solidFill>
                  <a:srgbClr val="FF0000"/>
                </a:solidFill>
              </a:rPr>
              <a:t>»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1628800"/>
            <a:ext cx="4104456" cy="7920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Планируемые результаты в Стандарте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77104" y="1628800"/>
            <a:ext cx="3627343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Цель конкретного урока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789040"/>
            <a:ext cx="3624486" cy="27154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64898191"/>
      </p:ext>
    </p:extLst>
  </p:cSld>
  <p:clrMapOvr>
    <a:masterClrMapping/>
  </p:clrMapOvr>
  <p:transition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Задачи урока = планируемые достижения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b="1" i="1" dirty="0">
                <a:solidFill>
                  <a:srgbClr val="FF0000"/>
                </a:solidFill>
              </a:rPr>
              <a:t>Планируемые достижения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/>
              <a:t>– это перечень  конкретных знаний, умений, которые предполагается сформировать у </a:t>
            </a:r>
            <a:r>
              <a:rPr lang="ru-RU" sz="2800" dirty="0" smtClean="0"/>
              <a:t>обучающихся </a:t>
            </a:r>
            <a:r>
              <a:rPr lang="ru-RU" sz="2800" dirty="0"/>
              <a:t>на конкретном уроке</a:t>
            </a:r>
            <a:r>
              <a:rPr lang="ru-RU" sz="2800" dirty="0" smtClean="0"/>
              <a:t>.</a:t>
            </a:r>
          </a:p>
          <a:p>
            <a:pPr algn="just"/>
            <a:r>
              <a:rPr lang="ru-RU" sz="2800" dirty="0" smtClean="0"/>
              <a:t>Цели </a:t>
            </a:r>
            <a:r>
              <a:rPr lang="ru-RU" sz="2800" dirty="0"/>
              <a:t>урока формулируются для </a:t>
            </a:r>
            <a:r>
              <a:rPr lang="ru-RU" sz="2800" dirty="0" smtClean="0"/>
              <a:t>учителя, </a:t>
            </a:r>
            <a:r>
              <a:rPr lang="ru-RU" sz="2800" dirty="0"/>
              <a:t>планируемые достижения выступают в качестве цели </a:t>
            </a:r>
            <a:r>
              <a:rPr lang="ru-RU" sz="2800" dirty="0" smtClean="0"/>
              <a:t>для обучающихся.</a:t>
            </a:r>
          </a:p>
          <a:p>
            <a:pPr algn="just"/>
            <a:r>
              <a:rPr lang="ru-RU" sz="2800" dirty="0" smtClean="0"/>
              <a:t>В </a:t>
            </a:r>
            <a:r>
              <a:rPr lang="ru-RU" sz="2800" dirty="0"/>
              <a:t>конце урока эти результаты оцениваются.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957412"/>
      </p:ext>
    </p:extLst>
  </p:cSld>
  <p:clrMapOvr>
    <a:masterClrMapping/>
  </p:clrMapOvr>
  <p:transition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496944" cy="6310059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79912" y="2708920"/>
            <a:ext cx="2016224" cy="172819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Метод 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SMART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0582669"/>
      </p:ext>
    </p:extLst>
  </p:cSld>
  <p:clrMapOvr>
    <a:masterClrMapping/>
  </p:clrMapOvr>
  <p:transition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Алгоритм деятельности учителя</a:t>
            </a:r>
            <a:r>
              <a:rPr lang="ru-RU" dirty="0" smtClean="0">
                <a:solidFill>
                  <a:schemeClr val="bg1"/>
                </a:solidFill>
              </a:rPr>
              <a:t>  по обозначению цели урока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435280" cy="3701008"/>
          </a:xfrm>
        </p:spPr>
        <p:txBody>
          <a:bodyPr/>
          <a:lstStyle/>
          <a:p>
            <a:r>
              <a:rPr lang="ru-RU" sz="2000" i="1" dirty="0">
                <a:solidFill>
                  <a:srgbClr val="002060"/>
                </a:solidFill>
              </a:rPr>
              <a:t>1. Определить </a:t>
            </a:r>
            <a:r>
              <a:rPr lang="ru-RU" sz="2000" i="1" dirty="0">
                <a:solidFill>
                  <a:srgbClr val="FF0000"/>
                </a:solidFill>
              </a:rPr>
              <a:t>тему урока </a:t>
            </a:r>
            <a:r>
              <a:rPr lang="ru-RU" sz="2000" i="1" dirty="0">
                <a:solidFill>
                  <a:srgbClr val="002060"/>
                </a:solidFill>
              </a:rPr>
              <a:t>по тематическому планированию, ознакомиться с материалами учебника, методических пособий.</a:t>
            </a:r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i="1" dirty="0">
                <a:solidFill>
                  <a:srgbClr val="002060"/>
                </a:solidFill>
              </a:rPr>
              <a:t>2. Определить на какие </a:t>
            </a:r>
            <a:r>
              <a:rPr lang="ru-RU" sz="2000" i="1" dirty="0">
                <a:solidFill>
                  <a:srgbClr val="FF0000"/>
                </a:solidFill>
              </a:rPr>
              <a:t>«планируемые результаты» </a:t>
            </a:r>
            <a:r>
              <a:rPr lang="ru-RU" sz="2000" i="1" dirty="0">
                <a:solidFill>
                  <a:srgbClr val="002060"/>
                </a:solidFill>
              </a:rPr>
              <a:t>ориентировано содержание урока и, исходя из этого, сформулировать цель (цели) урока.</a:t>
            </a:r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i="1" dirty="0">
                <a:solidFill>
                  <a:srgbClr val="002060"/>
                </a:solidFill>
              </a:rPr>
              <a:t>3. Определить, </a:t>
            </a:r>
            <a:r>
              <a:rPr lang="ru-RU" sz="2000" i="1" dirty="0">
                <a:solidFill>
                  <a:srgbClr val="FF0000"/>
                </a:solidFill>
              </a:rPr>
              <a:t>какие действия </a:t>
            </a:r>
            <a:r>
              <a:rPr lang="ru-RU" sz="2000" i="1" dirty="0">
                <a:solidFill>
                  <a:srgbClr val="002060"/>
                </a:solidFill>
              </a:rPr>
              <a:t>следует включить в содержание урока для того, чтобы  способствовать формированию означенного в «планируемых результатах» общего умения и обозначить их в качестве </a:t>
            </a:r>
            <a:r>
              <a:rPr lang="ru-RU" sz="2000" i="1" dirty="0">
                <a:solidFill>
                  <a:srgbClr val="FF0000"/>
                </a:solidFill>
              </a:rPr>
              <a:t>предметных «планируемых достижений».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ru-RU" sz="2000" i="1" dirty="0">
                <a:solidFill>
                  <a:srgbClr val="002060"/>
                </a:solidFill>
              </a:rPr>
              <a:t>4. </a:t>
            </a:r>
            <a:r>
              <a:rPr lang="ru-RU" sz="2000" i="1" dirty="0" smtClean="0">
                <a:solidFill>
                  <a:srgbClr val="002060"/>
                </a:solidFill>
              </a:rPr>
              <a:t>Определить  </a:t>
            </a:r>
            <a:r>
              <a:rPr lang="ru-RU" sz="2000" i="1" dirty="0">
                <a:solidFill>
                  <a:srgbClr val="002060"/>
                </a:solidFill>
              </a:rPr>
              <a:t>какие </a:t>
            </a:r>
            <a:r>
              <a:rPr lang="ru-RU" sz="2000" i="1" dirty="0" smtClean="0">
                <a:solidFill>
                  <a:srgbClr val="002060"/>
                </a:solidFill>
              </a:rPr>
              <a:t>УУД </a:t>
            </a:r>
            <a:r>
              <a:rPr lang="ru-RU" sz="2000" i="1" dirty="0">
                <a:solidFill>
                  <a:srgbClr val="002060"/>
                </a:solidFill>
              </a:rPr>
              <a:t>можно формировать на этом уроке и включить их в перечень планируемых достижений. </a:t>
            </a:r>
            <a:endParaRPr lang="ru-RU" sz="2000" dirty="0">
              <a:solidFill>
                <a:srgbClr val="002060"/>
              </a:solidFill>
            </a:endParaRPr>
          </a:p>
          <a:p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6" name="Правильный пятиугольник 5"/>
          <p:cNvSpPr/>
          <p:nvPr/>
        </p:nvSpPr>
        <p:spPr>
          <a:xfrm>
            <a:off x="498002" y="5301208"/>
            <a:ext cx="1584176" cy="1152128"/>
          </a:xfrm>
          <a:prstGeom prst="pent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Тема урока</a:t>
            </a:r>
            <a:endParaRPr lang="ru-RU" sz="2400" dirty="0"/>
          </a:p>
        </p:txBody>
      </p:sp>
      <p:sp>
        <p:nvSpPr>
          <p:cNvPr id="7" name="Правильный пятиугольник 6"/>
          <p:cNvSpPr/>
          <p:nvPr/>
        </p:nvSpPr>
        <p:spPr>
          <a:xfrm>
            <a:off x="2555776" y="5301208"/>
            <a:ext cx="1584176" cy="1152128"/>
          </a:xfrm>
          <a:prstGeom prst="pent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Цели урока</a:t>
            </a:r>
            <a:endParaRPr lang="ru-RU" sz="2400" dirty="0"/>
          </a:p>
        </p:txBody>
      </p:sp>
      <p:sp>
        <p:nvSpPr>
          <p:cNvPr id="8" name="Правильный пятиугольник 7"/>
          <p:cNvSpPr/>
          <p:nvPr/>
        </p:nvSpPr>
        <p:spPr>
          <a:xfrm>
            <a:off x="4716016" y="5301208"/>
            <a:ext cx="1797324" cy="1152128"/>
          </a:xfrm>
          <a:prstGeom prst="pent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Задачи урока</a:t>
            </a:r>
            <a:endParaRPr lang="ru-RU" sz="24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2082178" y="6111518"/>
            <a:ext cx="504056" cy="216024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4139952" y="6118855"/>
            <a:ext cx="504056" cy="216024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6408204" y="6178930"/>
            <a:ext cx="504056" cy="216024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авильный пятиугольник 13"/>
          <p:cNvSpPr/>
          <p:nvPr/>
        </p:nvSpPr>
        <p:spPr>
          <a:xfrm>
            <a:off x="7092280" y="5301208"/>
            <a:ext cx="1797324" cy="1152128"/>
          </a:xfrm>
          <a:prstGeom prst="pentag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УУД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4053016981"/>
      </p:ext>
    </p:extLst>
  </p:cSld>
  <p:clrMapOvr>
    <a:masterClrMapping/>
  </p:clrMapOvr>
  <p:transition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>
                <a:solidFill>
                  <a:schemeClr val="bg1"/>
                </a:solidFill>
              </a:rPr>
              <a:t>5. Зафиксировать выделенные цель и планируемые достижения </a:t>
            </a:r>
            <a:r>
              <a:rPr lang="ru-RU" sz="3600" i="1" dirty="0" smtClean="0">
                <a:solidFill>
                  <a:schemeClr val="bg1"/>
                </a:solidFill>
              </a:rPr>
              <a:t>по схеме: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i="1" dirty="0">
                <a:solidFill>
                  <a:srgbClr val="FF0000"/>
                </a:solidFill>
              </a:rPr>
              <a:t>Цель урока</a:t>
            </a:r>
            <a:r>
              <a:rPr lang="ru-RU" sz="2800" i="1" dirty="0">
                <a:solidFill>
                  <a:srgbClr val="FF0000"/>
                </a:solidFill>
              </a:rPr>
              <a:t> </a:t>
            </a:r>
            <a:r>
              <a:rPr lang="ru-RU" sz="2800" i="1" dirty="0"/>
              <a:t>(за основу берется одно, два положения из раздела «выпускник научится» «Планируемых результатов», скорректированные с темой урока).</a:t>
            </a:r>
            <a:endParaRPr lang="ru-RU" sz="2800" dirty="0"/>
          </a:p>
          <a:p>
            <a:r>
              <a:rPr lang="ru-RU" sz="2800" i="1" dirty="0">
                <a:solidFill>
                  <a:srgbClr val="FF0000"/>
                </a:solidFill>
              </a:rPr>
              <a:t> </a:t>
            </a:r>
            <a:r>
              <a:rPr lang="ru-RU" sz="2800" b="1" i="1" dirty="0">
                <a:solidFill>
                  <a:srgbClr val="FF0000"/>
                </a:solidFill>
              </a:rPr>
              <a:t>Планируемые достижения</a:t>
            </a:r>
            <a:r>
              <a:rPr lang="ru-RU" sz="2800" i="1" dirty="0">
                <a:solidFill>
                  <a:srgbClr val="FF0000"/>
                </a:solidFill>
              </a:rPr>
              <a:t>: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ru-RU" sz="2800" b="1" i="1" dirty="0">
                <a:solidFill>
                  <a:srgbClr val="00B0F0"/>
                </a:solidFill>
              </a:rPr>
              <a:t>предметные</a:t>
            </a:r>
            <a:r>
              <a:rPr lang="ru-RU" sz="2800" i="1" dirty="0">
                <a:solidFill>
                  <a:srgbClr val="00B0F0"/>
                </a:solidFill>
              </a:rPr>
              <a:t> </a:t>
            </a:r>
            <a:r>
              <a:rPr lang="ru-RU" sz="2800" i="1" dirty="0"/>
              <a:t>(перечисляются формируемые умения, но могут быть и знания, и отношения, относящиеся к тому или иному разделу программы «Иностранный язык »); </a:t>
            </a:r>
            <a:endParaRPr lang="ru-RU" sz="2800" dirty="0"/>
          </a:p>
          <a:p>
            <a:r>
              <a:rPr lang="ru-RU" sz="2800" b="1" i="1" dirty="0" err="1">
                <a:solidFill>
                  <a:srgbClr val="00B0F0"/>
                </a:solidFill>
              </a:rPr>
              <a:t>метапредметные</a:t>
            </a:r>
            <a:r>
              <a:rPr lang="ru-RU" sz="2800" i="1" dirty="0">
                <a:solidFill>
                  <a:srgbClr val="FF0000"/>
                </a:solidFill>
              </a:rPr>
              <a:t> </a:t>
            </a:r>
            <a:r>
              <a:rPr lang="ru-RU" sz="2800" i="1" dirty="0"/>
              <a:t>(УУД, реализуемые на уроке).</a:t>
            </a:r>
            <a:endParaRPr lang="ru-RU" sz="2800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6264237"/>
      </p:ext>
    </p:extLst>
  </p:cSld>
  <p:clrMapOvr>
    <a:masterClrMapping/>
  </p:clrMapOvr>
  <p:transition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УУД необходимо включать в каждый урок для реализации 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подхода, другие включаются  по возможности, исходя из содержания урока.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-3779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Универсальные учебные действия.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0488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включить их в содержание урока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bg1"/>
                </a:solidFill>
              </a:rPr>
              <a:t>Целеполагание </a:t>
            </a:r>
            <a:r>
              <a:rPr lang="ru-RU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203032" cy="4525963"/>
          </a:xfrm>
        </p:spPr>
        <p:txBody>
          <a:bodyPr/>
          <a:lstStyle/>
          <a:p>
            <a:r>
              <a:rPr lang="ru-RU" dirty="0" smtClean="0"/>
              <a:t>Любая деятельность, включая и образовательную, начинается с определения (постановки) цели. </a:t>
            </a:r>
          </a:p>
          <a:p>
            <a:r>
              <a:rPr lang="ru-RU" dirty="0" smtClean="0"/>
              <a:t>Первым  требованием к </a:t>
            </a:r>
            <a:r>
              <a:rPr lang="ru-RU" dirty="0" err="1" smtClean="0"/>
              <a:t>метапредметным</a:t>
            </a:r>
            <a:r>
              <a:rPr lang="ru-RU" dirty="0" smtClean="0"/>
              <a:t> результатам  в Стандарте названо </a:t>
            </a:r>
            <a:r>
              <a:rPr lang="ru-RU" i="1" dirty="0" smtClean="0">
                <a:solidFill>
                  <a:srgbClr val="FF0000"/>
                </a:solidFill>
              </a:rPr>
              <a:t>овладение способностью принимать и сохранять цели и задачи учебной деятельности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Каким же должен быть урок в современных условиях? 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07504" y="2132856"/>
            <a:ext cx="3744416" cy="415057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Урок - основная форма организации </a:t>
            </a:r>
            <a:r>
              <a:rPr lang="ru-RU" dirty="0">
                <a:solidFill>
                  <a:srgbClr val="002060"/>
                </a:solidFill>
              </a:rPr>
              <a:t>образовательного процесса в </a:t>
            </a:r>
            <a:r>
              <a:rPr lang="ru-RU" dirty="0" smtClean="0">
                <a:solidFill>
                  <a:srgbClr val="002060"/>
                </a:solidFill>
              </a:rPr>
              <a:t>школе.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AA23E6E-CBFA-4F94-9FE9-B9C110194578}" type="datetime1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5FD263-A3FB-4551-906C-DAAA416D1A24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772816"/>
            <a:ext cx="4826052" cy="3619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Некоторые приемы </a:t>
            </a:r>
            <a:r>
              <a:rPr lang="ru-RU" b="1" dirty="0" err="1" smtClean="0">
                <a:solidFill>
                  <a:schemeClr val="bg1"/>
                </a:solidFill>
              </a:rPr>
              <a:t>целеполагания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hlinkClick r:id="rId2" action="ppaction://hlinksldjump"/>
              </a:rPr>
              <a:t>1. Тема-вопрос&gt;&gt;&gt; план</a:t>
            </a:r>
            <a:endParaRPr lang="ru-RU" b="1" dirty="0" smtClean="0"/>
          </a:p>
          <a:p>
            <a:r>
              <a:rPr lang="ru-RU" b="1" dirty="0" smtClean="0">
                <a:hlinkClick r:id="rId3" action="ppaction://hlinksldjump"/>
              </a:rPr>
              <a:t>2. Работа над понятием</a:t>
            </a:r>
            <a:endParaRPr lang="ru-RU" b="1" dirty="0" smtClean="0"/>
          </a:p>
          <a:p>
            <a:r>
              <a:rPr lang="ru-RU" b="1" dirty="0" smtClean="0">
                <a:hlinkClick r:id="rId4" action="ppaction://hlinksldjump"/>
              </a:rPr>
              <a:t>3. Подводящий диалог</a:t>
            </a:r>
            <a:endParaRPr lang="ru-RU" b="1" dirty="0" smtClean="0"/>
          </a:p>
          <a:p>
            <a:r>
              <a:rPr lang="ru-RU" b="1" dirty="0" smtClean="0">
                <a:hlinkClick r:id="rId5" action="ppaction://hlinksldjump"/>
              </a:rPr>
              <a:t>4. Ситуация Яркого пятна</a:t>
            </a:r>
            <a:endParaRPr lang="ru-RU" dirty="0" smtClean="0"/>
          </a:p>
          <a:p>
            <a:r>
              <a:rPr lang="ru-RU" b="1" dirty="0" smtClean="0">
                <a:hlinkClick r:id="rId6" action="ppaction://hlinksldjump"/>
              </a:rPr>
              <a:t>5. </a:t>
            </a:r>
            <a:r>
              <a:rPr lang="ru-RU" b="1" dirty="0" smtClean="0">
                <a:hlinkClick r:id="rId6" action="ppaction://hlinksldjump"/>
              </a:rPr>
              <a:t>Группировка</a:t>
            </a:r>
            <a:endParaRPr lang="ru-RU" b="1" dirty="0" smtClean="0"/>
          </a:p>
          <a:p>
            <a:r>
              <a:rPr lang="ru-RU" b="1" dirty="0" smtClean="0">
                <a:hlinkClick r:id="rId7" action="ppaction://hlinksldjump"/>
              </a:rPr>
              <a:t>6</a:t>
            </a:r>
            <a:r>
              <a:rPr lang="ru-RU" b="1" dirty="0" smtClean="0">
                <a:hlinkClick r:id="rId7" action="ppaction://hlinksldjump"/>
              </a:rPr>
              <a:t>. Исключение</a:t>
            </a:r>
            <a:endParaRPr lang="ru-RU" dirty="0" smtClean="0"/>
          </a:p>
          <a:p>
            <a:r>
              <a:rPr lang="ru-RU" dirty="0" smtClean="0">
                <a:hlinkClick r:id="rId8" action="ppaction://hlinksldjump"/>
              </a:rPr>
              <a:t>7</a:t>
            </a:r>
            <a:r>
              <a:rPr lang="ru-RU" dirty="0" smtClean="0">
                <a:hlinkClick r:id="rId8" action="ppaction://hlinksldjump"/>
              </a:rPr>
              <a:t>. </a:t>
            </a:r>
            <a:r>
              <a:rPr lang="ru-RU" b="1" dirty="0" smtClean="0">
                <a:hlinkClick r:id="rId8" action="ppaction://hlinksldjump"/>
              </a:rPr>
              <a:t>Домысливание</a:t>
            </a:r>
            <a:r>
              <a:rPr lang="ru-RU" dirty="0" smtClean="0"/>
              <a:t> </a:t>
            </a:r>
            <a:endParaRPr lang="ru-RU" dirty="0" smtClean="0"/>
          </a:p>
          <a:p>
            <a:r>
              <a:rPr lang="ru-RU" dirty="0" smtClean="0">
                <a:hlinkClick r:id="" action="ppaction://noaction"/>
              </a:rPr>
              <a:t>8. </a:t>
            </a:r>
            <a:r>
              <a:rPr lang="ru-RU" b="1" i="1" dirty="0" smtClean="0">
                <a:hlinkClick r:id="" action="ppaction://noaction"/>
              </a:rPr>
              <a:t>Использование наглядного образа, объекта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1. Тема-вопрос&gt;&gt;&gt; план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Тема: </a:t>
            </a:r>
            <a:r>
              <a:rPr lang="ru-RU" dirty="0" smtClean="0">
                <a:solidFill>
                  <a:srgbClr val="FF0000"/>
                </a:solidFill>
              </a:rPr>
              <a:t>«Вы </a:t>
            </a:r>
            <a:r>
              <a:rPr lang="ru-RU" dirty="0" smtClean="0">
                <a:solidFill>
                  <a:srgbClr val="FF0000"/>
                </a:solidFill>
              </a:rPr>
              <a:t>хотите узнать, как выглядит </a:t>
            </a:r>
            <a:r>
              <a:rPr lang="ru-RU" dirty="0" smtClean="0">
                <a:solidFill>
                  <a:srgbClr val="FF0000"/>
                </a:solidFill>
              </a:rPr>
              <a:t>комната Гарри </a:t>
            </a:r>
            <a:r>
              <a:rPr lang="ru-RU" dirty="0" err="1" smtClean="0">
                <a:solidFill>
                  <a:srgbClr val="FF0000"/>
                </a:solidFill>
              </a:rPr>
              <a:t>Поттера</a:t>
            </a:r>
            <a:r>
              <a:rPr lang="ru-RU" dirty="0" smtClean="0">
                <a:solidFill>
                  <a:srgbClr val="FF0000"/>
                </a:solidFill>
              </a:rPr>
              <a:t>?»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Как это сделать?</a:t>
            </a:r>
          </a:p>
          <a:p>
            <a:r>
              <a:rPr lang="ru-RU" dirty="0" smtClean="0"/>
              <a:t>1.Посмотреть на комнату.</a:t>
            </a:r>
          </a:p>
          <a:p>
            <a:r>
              <a:rPr lang="ru-RU" dirty="0" smtClean="0"/>
              <a:t>2. Послушать рассказ о комнате.</a:t>
            </a:r>
          </a:p>
          <a:p>
            <a:r>
              <a:rPr lang="ru-RU" dirty="0" smtClean="0"/>
              <a:t>3. Прочитать текст.</a:t>
            </a:r>
          </a:p>
          <a:p>
            <a:r>
              <a:rPr lang="ru-RU" dirty="0" smtClean="0"/>
              <a:t>4.  Расспросить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Так </a:t>
            </a:r>
            <a:r>
              <a:rPr lang="ru-RU" dirty="0" smtClean="0"/>
              <a:t>формулируются  конкретные учебные цели.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028384" y="404664"/>
            <a:ext cx="792088" cy="792088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2. Работа над понятием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Тема урока: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« Как образуются порядковые числительные?»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Что в формулировке темы известно? (Например, известно, что такое числительные.)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Какие слова в формулировке вопроса не понятны?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Как вы думаете, что обозначает слово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«порядковые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»?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Знаете ли вы, как образуются порядковые числительные в английском языке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?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Хотите ли вы об этом узнать?</a:t>
            </a:r>
          </a:p>
          <a:p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028384" y="404664"/>
            <a:ext cx="792088" cy="792088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3. Подводящий диалог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На этапе актуализации учебного материала ведется беседа, направленная на обобщение, конкретизацию, логику рассуждения. Диалог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подводим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к тому, о чем дети не могут рассказать в силу некомпетентности или недостаточно полного обоснования своих действий. Тем самым возникает ситуация, для которой необходимы дополнительные исследования или действия. Ставится цель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028384" y="404664"/>
            <a:ext cx="792088" cy="792088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3. Подводящий диалог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Например, предъявляем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тему урока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«</a:t>
            </a:r>
            <a:r>
              <a:rPr lang="en-US" sz="2800" dirty="0" smtClean="0">
                <a:solidFill>
                  <a:srgbClr val="FF0000"/>
                </a:solidFill>
              </a:rPr>
              <a:t>Are you a country mouse Or a city mouse?»</a:t>
            </a:r>
            <a:endParaRPr lang="ru-RU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Возможные варианты заданий: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заполнить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таблицу, вписывая черты жителей города и деревни;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составить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словесную паутину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выбрать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  из предложенных  слов слова, описывающие людей города и деревни;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записать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3-5 существительных, глаголов, прилагательных, характеризующих жителей города и деревни.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Выясняем, все ли  различия мы отметили. Исходя, из этого определяем цели урока.</a:t>
            </a:r>
          </a:p>
          <a:p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028384" y="404664"/>
            <a:ext cx="792088" cy="792088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4. Ситуация Яркого пятна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Среди множества однотипных предметов, слов, цифр, букв, фигур одно выделено цветом или размером. Через зрительное восприятие внимание концентрируется на выделенном предмете. 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            </a:t>
            </a:r>
            <a:r>
              <a:rPr lang="ru-RU" sz="2800" dirty="0" smtClean="0">
                <a:solidFill>
                  <a:srgbClr val="0070C0"/>
                </a:solidFill>
              </a:rPr>
              <a:t>Например</a:t>
            </a:r>
            <a:r>
              <a:rPr lang="en-US" sz="2800" dirty="0" smtClean="0">
                <a:solidFill>
                  <a:srgbClr val="0070C0"/>
                </a:solidFill>
              </a:rPr>
              <a:t>, 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        </a:t>
            </a:r>
            <a:r>
              <a:rPr lang="en-US" sz="2800" dirty="0" smtClean="0">
                <a:solidFill>
                  <a:srgbClr val="FF0000"/>
                </a:solidFill>
              </a:rPr>
              <a:t>one</a:t>
            </a:r>
            <a:r>
              <a:rPr lang="ru-RU" sz="2800" dirty="0" smtClean="0">
                <a:solidFill>
                  <a:srgbClr val="FF0000"/>
                </a:solidFill>
              </a:rPr>
              <a:t>   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second</a:t>
            </a:r>
            <a:r>
              <a:rPr lang="ru-RU" sz="2800" dirty="0" smtClean="0">
                <a:solidFill>
                  <a:srgbClr val="FF0000"/>
                </a:solidFill>
              </a:rPr>
              <a:t>   </a:t>
            </a:r>
            <a:r>
              <a:rPr lang="en-US" sz="2800" dirty="0" smtClean="0">
                <a:solidFill>
                  <a:srgbClr val="FF0000"/>
                </a:solidFill>
              </a:rPr>
              <a:t> three</a:t>
            </a:r>
            <a:r>
              <a:rPr lang="ru-RU" sz="2800" dirty="0" smtClean="0">
                <a:solidFill>
                  <a:srgbClr val="FF0000"/>
                </a:solidFill>
              </a:rPr>
              <a:t>   </a:t>
            </a:r>
            <a:r>
              <a:rPr lang="en-US" sz="2800" dirty="0" smtClean="0">
                <a:solidFill>
                  <a:srgbClr val="FF0000"/>
                </a:solidFill>
              </a:rPr>
              <a:t> six</a:t>
            </a:r>
            <a:r>
              <a:rPr lang="ru-RU" sz="2800" dirty="0" smtClean="0">
                <a:solidFill>
                  <a:srgbClr val="FF0000"/>
                </a:solidFill>
              </a:rPr>
              <a:t>   </a:t>
            </a:r>
            <a:r>
              <a:rPr lang="en-US" sz="2800" dirty="0" smtClean="0">
                <a:solidFill>
                  <a:srgbClr val="FF0000"/>
                </a:solidFill>
              </a:rPr>
              <a:t> eighty</a:t>
            </a:r>
            <a:r>
              <a:rPr lang="ru-RU" sz="2800" dirty="0" smtClean="0">
                <a:solidFill>
                  <a:srgbClr val="FF0000"/>
                </a:solidFill>
              </a:rPr>
              <a:t>   </a:t>
            </a:r>
            <a:r>
              <a:rPr lang="en-US" sz="2800" dirty="0" smtClean="0">
                <a:solidFill>
                  <a:srgbClr val="FF0000"/>
                </a:solidFill>
              </a:rPr>
              <a:t>twenty-nine </a:t>
            </a:r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Совместно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определяется причина обособленности и общности всего предложенного. Далее определяется тема и цели урока.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028384" y="404664"/>
            <a:ext cx="792088" cy="792088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5. Группировка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Предлагаем </a:t>
            </a:r>
            <a:r>
              <a:rPr lang="ru-RU" dirty="0" smtClean="0"/>
              <a:t>детям разделить на 2 группы ряд слов.</a:t>
            </a:r>
          </a:p>
          <a:p>
            <a:r>
              <a:rPr lang="ru-RU" dirty="0" smtClean="0"/>
              <a:t>Например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Banana, soup, grape, chocolate, sugar, apple, meat, bread.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Основанием </a:t>
            </a:r>
            <a:r>
              <a:rPr lang="ru-RU" dirty="0" smtClean="0"/>
              <a:t>классификации будет способность существительных подвергаться счету, а вопрос: </a:t>
            </a:r>
            <a:r>
              <a:rPr lang="ru-RU" dirty="0" smtClean="0">
                <a:solidFill>
                  <a:srgbClr val="0070C0"/>
                </a:solidFill>
              </a:rPr>
              <a:t>"Почему некоторые имена существительные не употребляются с неопределенными артиклями </a:t>
            </a:r>
            <a:r>
              <a:rPr lang="en-US" dirty="0" smtClean="0">
                <a:solidFill>
                  <a:srgbClr val="0070C0"/>
                </a:solidFill>
              </a:rPr>
              <a:t>a</a:t>
            </a:r>
            <a:r>
              <a:rPr lang="ru-RU" dirty="0" smtClean="0">
                <a:solidFill>
                  <a:srgbClr val="0070C0"/>
                </a:solidFill>
              </a:rPr>
              <a:t>/</a:t>
            </a:r>
            <a:r>
              <a:rPr lang="en-US" dirty="0" smtClean="0">
                <a:solidFill>
                  <a:srgbClr val="0070C0"/>
                </a:solidFill>
              </a:rPr>
              <a:t>an</a:t>
            </a:r>
            <a:r>
              <a:rPr lang="ru-RU" dirty="0" smtClean="0">
                <a:solidFill>
                  <a:srgbClr val="0070C0"/>
                </a:solidFill>
              </a:rPr>
              <a:t>?" </a:t>
            </a:r>
            <a:r>
              <a:rPr lang="ru-RU" dirty="0" smtClean="0"/>
              <a:t>будет задачей урока.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028384" y="404664"/>
            <a:ext cx="792088" cy="792088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6. Исключение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412776"/>
            <a:ext cx="4762872" cy="4525963"/>
          </a:xfrm>
        </p:spPr>
        <p:txBody>
          <a:bodyPr/>
          <a:lstStyle/>
          <a:p>
            <a:r>
              <a:rPr lang="ru-RU" sz="2400" u="sng" dirty="0" smtClean="0">
                <a:solidFill>
                  <a:srgbClr val="0070C0"/>
                </a:solidFill>
              </a:rPr>
              <a:t>Зрительное восприятие</a:t>
            </a:r>
          </a:p>
          <a:p>
            <a:pPr>
              <a:buNone/>
            </a:pPr>
            <a:r>
              <a:rPr lang="ru-RU" sz="2400" dirty="0" smtClean="0"/>
              <a:t>Например</a:t>
            </a:r>
            <a:r>
              <a:rPr lang="ru-RU" sz="2400" dirty="0" smtClean="0"/>
              <a:t>, </a:t>
            </a:r>
            <a:r>
              <a:rPr lang="ru-RU" sz="2400" dirty="0" smtClean="0"/>
              <a:t>показываем </a:t>
            </a:r>
            <a:r>
              <a:rPr lang="ru-RU" sz="2400" dirty="0" smtClean="0"/>
              <a:t>учащимся </a:t>
            </a:r>
            <a:r>
              <a:rPr lang="ru-RU" sz="2400" dirty="0" smtClean="0">
                <a:solidFill>
                  <a:srgbClr val="FF0000"/>
                </a:solidFill>
              </a:rPr>
              <a:t>картинки собаки, кошки, </a:t>
            </a:r>
            <a:r>
              <a:rPr lang="ru-RU" sz="2400" dirty="0" smtClean="0">
                <a:solidFill>
                  <a:srgbClr val="FF0000"/>
                </a:solidFill>
              </a:rPr>
              <a:t>крокодила, </a:t>
            </a:r>
            <a:r>
              <a:rPr lang="ru-RU" sz="2400" dirty="0" smtClean="0">
                <a:solidFill>
                  <a:srgbClr val="FF0000"/>
                </a:solidFill>
              </a:rPr>
              <a:t>лошади, </a:t>
            </a:r>
            <a:r>
              <a:rPr lang="ru-RU" sz="2400" dirty="0" smtClean="0">
                <a:solidFill>
                  <a:srgbClr val="FF0000"/>
                </a:solidFill>
              </a:rPr>
              <a:t>корова, </a:t>
            </a:r>
            <a:r>
              <a:rPr lang="ru-RU" sz="2400" dirty="0" smtClean="0">
                <a:solidFill>
                  <a:srgbClr val="FF0000"/>
                </a:solidFill>
              </a:rPr>
              <a:t>поросенка</a:t>
            </a:r>
            <a:r>
              <a:rPr lang="ru-RU" sz="2400" dirty="0" smtClean="0"/>
              <a:t>. Детям необходимо через анализ общего и отличного, найти лишнее, обосновывая свой выбор.  Определяем </a:t>
            </a:r>
            <a:r>
              <a:rPr lang="ru-RU" sz="2400" dirty="0" smtClean="0">
                <a:solidFill>
                  <a:srgbClr val="246E2D"/>
                </a:solidFill>
              </a:rPr>
              <a:t>тему урока «Дикие и домашние животные»</a:t>
            </a:r>
            <a:r>
              <a:rPr lang="ru-RU" sz="2400" dirty="0" smtClean="0"/>
              <a:t> и </a:t>
            </a:r>
            <a:r>
              <a:rPr lang="ru-RU" sz="2400" dirty="0" smtClean="0">
                <a:solidFill>
                  <a:srgbClr val="246E2D"/>
                </a:solidFill>
              </a:rPr>
              <a:t>цель «Перечислить отличительные особенности диких и домашних животных».</a:t>
            </a:r>
            <a:endParaRPr lang="ru-RU" sz="2400" dirty="0" smtClean="0">
              <a:solidFill>
                <a:srgbClr val="246E2D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028384" y="404664"/>
            <a:ext cx="792088" cy="792088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1484784"/>
            <a:ext cx="3421708" cy="467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2400" u="sng" dirty="0" smtClean="0">
                <a:solidFill>
                  <a:srgbClr val="0070C0"/>
                </a:solidFill>
                <a:latin typeface="Calibri"/>
              </a:rPr>
              <a:t>Слуховое </a:t>
            </a:r>
            <a:r>
              <a:rPr lang="ru-RU" sz="2400" u="sng" dirty="0" smtClean="0">
                <a:solidFill>
                  <a:srgbClr val="0070C0"/>
                </a:solidFill>
                <a:latin typeface="Calibri"/>
              </a:rPr>
              <a:t>восприятие </a:t>
            </a:r>
            <a:r>
              <a:rPr lang="ru-RU" sz="2400" dirty="0" smtClean="0">
                <a:solidFill>
                  <a:prstClr val="black"/>
                </a:solidFill>
                <a:latin typeface="Calibri"/>
              </a:rPr>
              <a:t>Например, прослушайте и запомните ряд слов: </a:t>
            </a:r>
            <a:r>
              <a:rPr lang="ru-RU" sz="2400" b="1" i="1" dirty="0" err="1" smtClean="0">
                <a:solidFill>
                  <a:srgbClr val="FF0000"/>
                </a:solidFill>
                <a:latin typeface="Calibri"/>
              </a:rPr>
              <a:t>Played</a:t>
            </a:r>
            <a:r>
              <a:rPr lang="ru-RU" sz="2400" b="1" i="1" dirty="0" smtClean="0">
                <a:solidFill>
                  <a:srgbClr val="FF0000"/>
                </a:solidFill>
                <a:latin typeface="Calibri"/>
              </a:rPr>
              <a:t>, </a:t>
            </a:r>
            <a:r>
              <a:rPr lang="ru-RU" sz="2400" b="1" i="1" dirty="0" err="1" smtClean="0">
                <a:solidFill>
                  <a:srgbClr val="FF0000"/>
                </a:solidFill>
                <a:latin typeface="Calibri"/>
              </a:rPr>
              <a:t>liked</a:t>
            </a:r>
            <a:r>
              <a:rPr lang="ru-RU" sz="2400" b="1" i="1" dirty="0" smtClean="0">
                <a:solidFill>
                  <a:srgbClr val="FF0000"/>
                </a:solidFill>
                <a:latin typeface="Calibri"/>
              </a:rPr>
              <a:t>, </a:t>
            </a:r>
            <a:r>
              <a:rPr lang="ru-RU" sz="2400" b="1" i="1" dirty="0" err="1" smtClean="0">
                <a:solidFill>
                  <a:srgbClr val="FF0000"/>
                </a:solidFill>
                <a:latin typeface="Calibri"/>
              </a:rPr>
              <a:t>helped</a:t>
            </a:r>
            <a:r>
              <a:rPr lang="ru-RU" sz="2400" b="1" i="1" dirty="0" smtClean="0">
                <a:solidFill>
                  <a:srgbClr val="FF0000"/>
                </a:solidFill>
                <a:latin typeface="Calibri"/>
              </a:rPr>
              <a:t>, </a:t>
            </a:r>
            <a:r>
              <a:rPr lang="ru-RU" sz="2400" b="1" i="1" dirty="0" err="1" smtClean="0">
                <a:solidFill>
                  <a:srgbClr val="FF0000"/>
                </a:solidFill>
                <a:latin typeface="Calibri"/>
              </a:rPr>
              <a:t>went</a:t>
            </a:r>
            <a:r>
              <a:rPr lang="ru-RU" sz="2400" b="1" i="1" dirty="0" smtClean="0">
                <a:solidFill>
                  <a:srgbClr val="FF0000"/>
                </a:solidFill>
                <a:latin typeface="Calibri"/>
              </a:rPr>
              <a:t>, </a:t>
            </a:r>
            <a:r>
              <a:rPr lang="ru-RU" sz="2400" b="1" i="1" dirty="0" err="1" smtClean="0">
                <a:solidFill>
                  <a:srgbClr val="FF0000"/>
                </a:solidFill>
                <a:latin typeface="Calibri"/>
              </a:rPr>
              <a:t>lived</a:t>
            </a:r>
            <a:r>
              <a:rPr lang="ru-RU" sz="2400" b="1" dirty="0" smtClean="0">
                <a:solidFill>
                  <a:srgbClr val="FF0000"/>
                </a:solidFill>
                <a:latin typeface="Calibri"/>
              </a:rPr>
              <a:t>.</a:t>
            </a:r>
            <a:r>
              <a:rPr lang="ru-RU" sz="24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Calibri"/>
              </a:rPr>
              <a:t>Что общего во всех словах?  Что  лишнее в этом ряде? Формулируется учебная цель.</a:t>
            </a:r>
          </a:p>
          <a:p>
            <a:pPr marL="342900" lvl="0" indent="-342900">
              <a:spcBef>
                <a:spcPct val="20000"/>
              </a:spcBef>
              <a:buFont typeface="Arial" charset="0"/>
              <a:buChar char="•"/>
            </a:pPr>
            <a:endParaRPr lang="ru-RU" sz="28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7. </a:t>
            </a:r>
            <a:r>
              <a:rPr lang="ru-RU" b="1" dirty="0" smtClean="0">
                <a:solidFill>
                  <a:schemeClr val="bg1"/>
                </a:solidFill>
              </a:rPr>
              <a:t>Домысливание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496944" cy="4525963"/>
          </a:xfrm>
        </p:spPr>
        <p:txBody>
          <a:bodyPr/>
          <a:lstStyle/>
          <a:p>
            <a:r>
              <a:rPr lang="ru-RU" sz="2800" dirty="0" smtClean="0"/>
              <a:t>Формирование цели  при помощи опорных </a:t>
            </a:r>
            <a:r>
              <a:rPr lang="ru-RU" sz="2800" dirty="0" smtClean="0"/>
              <a:t>глаголов: изучить</a:t>
            </a:r>
            <a:r>
              <a:rPr lang="ru-RU" sz="2800" dirty="0" smtClean="0"/>
              <a:t>, знать, уметь, выяснить, обобщить, проанализировать, сделать вывод, систематизировать</a:t>
            </a:r>
          </a:p>
          <a:p>
            <a:pPr>
              <a:buNone/>
            </a:pPr>
            <a:r>
              <a:rPr lang="en-US" sz="2800" dirty="0" smtClean="0"/>
              <a:t>Example: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«</a:t>
            </a:r>
            <a:r>
              <a:rPr lang="ru-RU" sz="2800" b="1" dirty="0" err="1" smtClean="0">
                <a:solidFill>
                  <a:srgbClr val="7030A0"/>
                </a:solidFill>
              </a:rPr>
              <a:t>Enjoying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err="1" smtClean="0">
                <a:solidFill>
                  <a:srgbClr val="7030A0"/>
                </a:solidFill>
              </a:rPr>
              <a:t>your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err="1" smtClean="0">
                <a:solidFill>
                  <a:srgbClr val="7030A0"/>
                </a:solidFill>
              </a:rPr>
              <a:t>home</a:t>
            </a:r>
            <a:r>
              <a:rPr lang="ru-RU" sz="2800" b="1" dirty="0" smtClean="0">
                <a:solidFill>
                  <a:srgbClr val="7030A0"/>
                </a:solidFill>
              </a:rPr>
              <a:t>»</a:t>
            </a:r>
            <a:endParaRPr lang="en-US" sz="28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Learn the words on the topic;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Learn to make up the sentences with these words;</a:t>
            </a:r>
            <a:endParaRPr lang="ru-RU" sz="28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Learn to describe the house;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Learn to talk about your house, dream house.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Цели </a:t>
            </a:r>
            <a:r>
              <a:rPr lang="ru-RU" sz="2400" dirty="0" smtClean="0">
                <a:solidFill>
                  <a:srgbClr val="FF0000"/>
                </a:solidFill>
              </a:rPr>
              <a:t>могут быть разные в зависимости от личностных  и психологических особенностей </a:t>
            </a:r>
            <a:r>
              <a:rPr lang="tt-RU" sz="2400" dirty="0" smtClean="0">
                <a:solidFill>
                  <a:srgbClr val="FF0000"/>
                </a:solidFill>
              </a:rPr>
              <a:t>обучаю</a:t>
            </a:r>
            <a:r>
              <a:rPr lang="ru-RU" sz="2400" dirty="0" err="1" smtClean="0">
                <a:solidFill>
                  <a:srgbClr val="FF0000"/>
                </a:solidFill>
              </a:rPr>
              <a:t>щихся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028384" y="404664"/>
            <a:ext cx="792088" cy="792088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8. Использование </a:t>
            </a:r>
            <a:r>
              <a:rPr lang="ru-RU" b="1" i="1" dirty="0" smtClean="0">
                <a:solidFill>
                  <a:schemeClr val="bg1"/>
                </a:solidFill>
              </a:rPr>
              <a:t>наглядного образа, объекта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Незаконченная </a:t>
            </a:r>
            <a:r>
              <a:rPr lang="ru-RU" dirty="0" smtClean="0">
                <a:solidFill>
                  <a:srgbClr val="FF0000"/>
                </a:solidFill>
              </a:rPr>
              <a:t>схема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Таблица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Объекты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Коллажи, видеофильм</a:t>
            </a:r>
          </a:p>
          <a:p>
            <a:pPr>
              <a:buNone/>
            </a:pPr>
            <a:r>
              <a:rPr lang="ru-RU" sz="2400" dirty="0" smtClean="0">
                <a:solidFill>
                  <a:srgbClr val="00B0F0"/>
                </a:solidFill>
              </a:rPr>
              <a:t>Например</a:t>
            </a:r>
            <a:r>
              <a:rPr lang="ru-RU" sz="2400" dirty="0" smtClean="0">
                <a:solidFill>
                  <a:srgbClr val="00B0F0"/>
                </a:solidFill>
              </a:rPr>
              <a:t>, </a:t>
            </a:r>
            <a:r>
              <a:rPr lang="ru-RU" sz="2400" dirty="0" smtClean="0"/>
              <a:t>при изучении грамматики предлагается сравнить предложения, написанные в разных временах или предложения разных типов (вопросительные, отрицательные, утвердительные), что вызывает активизацию    мыслительной деятельности учащихся, способствует выдвижению гипотез и формулированию целей. </a:t>
            </a:r>
          </a:p>
          <a:p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028384" y="404664"/>
            <a:ext cx="792088" cy="792088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5760640" cy="4752528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Цели и задачи </a:t>
            </a:r>
            <a:r>
              <a:rPr lang="ru-RU" sz="2400" dirty="0" smtClean="0"/>
              <a:t>– «Требования </a:t>
            </a:r>
            <a:r>
              <a:rPr lang="ru-RU" sz="2400" dirty="0"/>
              <a:t>к освоению учебного </a:t>
            </a:r>
            <a:r>
              <a:rPr lang="ru-RU" sz="2400" dirty="0" smtClean="0"/>
              <a:t>предмета» </a:t>
            </a:r>
            <a:br>
              <a:rPr lang="ru-RU" sz="2400" dirty="0" smtClean="0"/>
            </a:br>
            <a:r>
              <a:rPr lang="ru-RU" sz="2400" dirty="0" smtClean="0"/>
              <a:t> (в Стандарте и Примерных программах).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>
                <a:solidFill>
                  <a:srgbClr val="C00000"/>
                </a:solidFill>
              </a:rPr>
              <a:t>Содержание учебного </a:t>
            </a:r>
            <a:r>
              <a:rPr lang="ru-RU" sz="2400" dirty="0" smtClean="0">
                <a:solidFill>
                  <a:srgbClr val="C00000"/>
                </a:solidFill>
              </a:rPr>
              <a:t>предмета</a:t>
            </a:r>
            <a:r>
              <a:rPr lang="ru-RU" sz="2400" dirty="0" smtClean="0"/>
              <a:t> представлено в Примерных программах.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>
                <a:solidFill>
                  <a:srgbClr val="C00000"/>
                </a:solidFill>
              </a:rPr>
              <a:t>Характеристика  </a:t>
            </a:r>
            <a:r>
              <a:rPr lang="ru-RU" sz="2400" dirty="0">
                <a:solidFill>
                  <a:srgbClr val="C00000"/>
                </a:solidFill>
              </a:rPr>
              <a:t>деятельности </a:t>
            </a:r>
            <a:r>
              <a:rPr lang="ru-RU" sz="2400" dirty="0" smtClean="0">
                <a:solidFill>
                  <a:srgbClr val="C00000"/>
                </a:solidFill>
              </a:rPr>
              <a:t>учащихся </a:t>
            </a:r>
            <a:r>
              <a:rPr lang="ru-RU" sz="2400" dirty="0" smtClean="0"/>
              <a:t>– в разделе «Тематическое планирование» Примерных программ.</a:t>
            </a: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344" y="2852936"/>
            <a:ext cx="3301827" cy="33018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1" y="1"/>
            <a:ext cx="3060194" cy="17698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6913113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Целеполагание</a:t>
            </a:r>
            <a:r>
              <a:rPr lang="ru-RU" dirty="0" smtClean="0">
                <a:solidFill>
                  <a:schemeClr val="bg1"/>
                </a:solidFill>
              </a:rPr>
              <a:t> – выводы!!!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2800" dirty="0" smtClean="0"/>
              <a:t>Цель необходимо записать на доске. Затем она обсуждается, при этом выясняется, что цель может быть не одна. </a:t>
            </a:r>
            <a:endParaRPr lang="ru-RU" sz="2800" dirty="0" smtClean="0"/>
          </a:p>
          <a:p>
            <a:r>
              <a:rPr lang="ru-RU" sz="2800" dirty="0" smtClean="0"/>
              <a:t>Теперь </a:t>
            </a:r>
            <a:r>
              <a:rPr lang="ru-RU" sz="2800" dirty="0" smtClean="0"/>
              <a:t>необходимо поставить </a:t>
            </a:r>
            <a:r>
              <a:rPr lang="ru-RU" sz="2800" dirty="0" smtClean="0"/>
              <a:t>задачи. Задачи </a:t>
            </a:r>
            <a:r>
              <a:rPr lang="ru-RU" sz="2800" dirty="0" smtClean="0"/>
              <a:t>также записываются на доске. </a:t>
            </a:r>
            <a:endParaRPr lang="ru-RU" sz="2800" dirty="0" smtClean="0"/>
          </a:p>
          <a:p>
            <a:r>
              <a:rPr lang="ru-RU" sz="2800" dirty="0" smtClean="0"/>
              <a:t>В </a:t>
            </a:r>
            <a:r>
              <a:rPr lang="ru-RU" sz="2800" dirty="0" smtClean="0"/>
              <a:t>конце урока необходимо вернуться к этой записи и предложить учащимся не только проанализировать, что им удалось сделать на уроке, но и увидеть, достигли ли они цели, а в зависимости от этого </a:t>
            </a:r>
            <a:r>
              <a:rPr lang="ru-RU" sz="2800" dirty="0" smtClean="0"/>
              <a:t>– формулируется </a:t>
            </a:r>
            <a:r>
              <a:rPr lang="ru-RU" sz="2800" dirty="0" smtClean="0"/>
              <a:t> домашнее задание. </a:t>
            </a:r>
            <a:endParaRPr lang="ru-RU" sz="2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Организация рефлексии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525963"/>
          </a:xfrm>
        </p:spPr>
        <p:txBody>
          <a:bodyPr/>
          <a:lstStyle/>
          <a:p>
            <a:r>
              <a:rPr lang="ru-RU" dirty="0" smtClean="0"/>
              <a:t>Рефлексия- обязательное условие </a:t>
            </a:r>
            <a:r>
              <a:rPr lang="ru-RU" dirty="0" smtClean="0"/>
              <a:t>создания развивающей среды на уроке </a:t>
            </a:r>
            <a:endParaRPr lang="ru-RU" dirty="0" smtClean="0"/>
          </a:p>
          <a:p>
            <a:r>
              <a:rPr lang="ru-RU" dirty="0" smtClean="0"/>
              <a:t>Рефлексия помогает ученикам сформулировать получаемые результаты, переопределить цели дальнейшей работы, скорректировать свой образовательный путь</a:t>
            </a:r>
          </a:p>
          <a:p>
            <a:r>
              <a:rPr lang="ru-RU" dirty="0" smtClean="0"/>
              <a:t>Рефлексия может осуществляться </a:t>
            </a:r>
            <a:r>
              <a:rPr lang="ru-RU" dirty="0" smtClean="0"/>
              <a:t>на </a:t>
            </a:r>
            <a:r>
              <a:rPr lang="ru-RU" dirty="0" smtClean="0"/>
              <a:t>любом </a:t>
            </a:r>
            <a:r>
              <a:rPr lang="ru-RU" dirty="0" smtClean="0"/>
              <a:t>этапе урока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Классификация рефлексии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</a:rPr>
              <a:t>По </a:t>
            </a:r>
            <a:r>
              <a:rPr lang="ru-RU" sz="2800" dirty="0" smtClean="0">
                <a:solidFill>
                  <a:srgbClr val="FF0000"/>
                </a:solidFill>
              </a:rPr>
              <a:t>содержанию: </a:t>
            </a:r>
            <a:r>
              <a:rPr lang="ru-RU" sz="2800" dirty="0" smtClean="0"/>
              <a:t>устная и письменная.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По </a:t>
            </a:r>
            <a:r>
              <a:rPr lang="ru-RU" sz="2800" dirty="0" smtClean="0">
                <a:solidFill>
                  <a:srgbClr val="FF0000"/>
                </a:solidFill>
              </a:rPr>
              <a:t>форме деятельности</a:t>
            </a:r>
            <a:r>
              <a:rPr lang="ru-RU" sz="2800" dirty="0" smtClean="0">
                <a:solidFill>
                  <a:srgbClr val="FF0000"/>
                </a:solidFill>
              </a:rPr>
              <a:t>: </a:t>
            </a:r>
            <a:r>
              <a:rPr lang="ru-RU" sz="2800" dirty="0" smtClean="0"/>
              <a:t>индивидуальная, </a:t>
            </a:r>
            <a:r>
              <a:rPr lang="ru-RU" sz="2800" dirty="0" smtClean="0"/>
              <a:t>групповая</a:t>
            </a:r>
            <a:r>
              <a:rPr lang="ru-RU" sz="2800" dirty="0" smtClean="0"/>
              <a:t>, коллективная.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По </a:t>
            </a:r>
            <a:r>
              <a:rPr lang="ru-RU" sz="2800" dirty="0" smtClean="0">
                <a:solidFill>
                  <a:srgbClr val="FF0000"/>
                </a:solidFill>
              </a:rPr>
              <a:t>способам проведения: </a:t>
            </a:r>
            <a:r>
              <a:rPr lang="ru-RU" sz="2800" dirty="0" smtClean="0"/>
              <a:t>анкетирование, опрос, рисунок и т. д.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По </a:t>
            </a:r>
            <a:r>
              <a:rPr lang="ru-RU" sz="2800" dirty="0" smtClean="0">
                <a:solidFill>
                  <a:srgbClr val="FF0000"/>
                </a:solidFill>
              </a:rPr>
              <a:t>функциям: </a:t>
            </a:r>
            <a:r>
              <a:rPr lang="ru-RU" sz="2800" dirty="0" smtClean="0"/>
              <a:t>физическая (успел - не успел, легко - тяжело), сенсорная (интересно-скучно, комфортно-дискомфортно), интеллектуальная (что понял -не понял, какие затруднения испытывал</a:t>
            </a:r>
            <a:r>
              <a:rPr lang="ru-RU" sz="2800" dirty="0" smtClean="0"/>
              <a:t>).</a:t>
            </a:r>
            <a:endParaRPr lang="ru-RU" sz="2800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  <p:transition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bg1"/>
                </a:solidFill>
              </a:rPr>
              <a:t>Рефлексия настроения и эмоционального состояния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1. </a:t>
            </a:r>
            <a:r>
              <a:rPr lang="ru-RU" sz="2800" b="1" u="sng" dirty="0" smtClean="0">
                <a:solidFill>
                  <a:srgbClr val="002060"/>
                </a:solidFill>
              </a:rPr>
              <a:t>«Смайлики.</a:t>
            </a:r>
            <a:r>
              <a:rPr lang="ru-RU" sz="2800" u="sng" dirty="0" smtClean="0">
                <a:solidFill>
                  <a:srgbClr val="002060"/>
                </a:solidFill>
              </a:rPr>
              <a:t> </a:t>
            </a:r>
            <a:r>
              <a:rPr lang="ru-RU" sz="2800" u="sng" dirty="0" smtClean="0">
                <a:solidFill>
                  <a:srgbClr val="002060"/>
                </a:solidFill>
              </a:rPr>
              <a:t>» </a:t>
            </a:r>
            <a:r>
              <a:rPr lang="ru-RU" sz="2800" u="sng" dirty="0" smtClean="0">
                <a:solidFill>
                  <a:srgbClr val="FF0000"/>
                </a:solidFill>
              </a:rPr>
              <a:t>(</a:t>
            </a:r>
            <a:r>
              <a:rPr lang="ru-RU" sz="2800" dirty="0" smtClean="0">
                <a:solidFill>
                  <a:srgbClr val="FF0000"/>
                </a:solidFill>
              </a:rPr>
              <a:t>три лица: веселое, грустное, нейтральное)</a:t>
            </a:r>
            <a:endParaRPr lang="ru-RU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2. </a:t>
            </a:r>
            <a:r>
              <a:rPr lang="ru-RU" sz="2800" b="1" u="sng" dirty="0" smtClean="0">
                <a:solidFill>
                  <a:srgbClr val="002060"/>
                </a:solidFill>
              </a:rPr>
              <a:t>Использование различных изображений:</a:t>
            </a:r>
            <a:endParaRPr lang="ru-RU" sz="2800" u="sng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		«</a:t>
            </a:r>
            <a:r>
              <a:rPr lang="ru-RU" sz="2800" b="1" dirty="0" smtClean="0">
                <a:solidFill>
                  <a:srgbClr val="002060"/>
                </a:solidFill>
              </a:rPr>
              <a:t>Букет настроения</a:t>
            </a:r>
            <a:r>
              <a:rPr lang="ru-RU" sz="2800" b="1" dirty="0" smtClean="0">
                <a:solidFill>
                  <a:srgbClr val="002060"/>
                </a:solidFill>
              </a:rPr>
              <a:t>» </a:t>
            </a:r>
            <a:r>
              <a:rPr lang="ru-RU" sz="2800" dirty="0" smtClean="0">
                <a:solidFill>
                  <a:srgbClr val="FF0000"/>
                </a:solidFill>
              </a:rPr>
              <a:t>(ваза и цветы)</a:t>
            </a:r>
            <a:endParaRPr lang="ru-RU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		 «</a:t>
            </a:r>
            <a:r>
              <a:rPr lang="ru-RU" sz="2800" b="1" dirty="0" smtClean="0">
                <a:solidFill>
                  <a:srgbClr val="002060"/>
                </a:solidFill>
              </a:rPr>
              <a:t>Дерево чувств</a:t>
            </a:r>
            <a:r>
              <a:rPr lang="ru-RU" sz="2800" b="1" dirty="0" smtClean="0">
                <a:solidFill>
                  <a:srgbClr val="002060"/>
                </a:solidFill>
              </a:rPr>
              <a:t>» </a:t>
            </a:r>
            <a:r>
              <a:rPr lang="ru-RU" sz="2800" dirty="0" smtClean="0">
                <a:solidFill>
                  <a:srgbClr val="FF0000"/>
                </a:solidFill>
              </a:rPr>
              <a:t>(яблоки зеленые и красные) </a:t>
            </a:r>
            <a:endParaRPr lang="ru-RU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3. </a:t>
            </a:r>
            <a:r>
              <a:rPr lang="ru-RU" sz="2800" b="1" u="sng" dirty="0" smtClean="0">
                <a:solidFill>
                  <a:srgbClr val="002060"/>
                </a:solidFill>
              </a:rPr>
              <a:t>«Солнышко </a:t>
            </a:r>
            <a:r>
              <a:rPr lang="ru-RU" sz="2800" b="1" u="sng" dirty="0" smtClean="0">
                <a:solidFill>
                  <a:srgbClr val="002060"/>
                </a:solidFill>
              </a:rPr>
              <a:t>и тучка».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4. </a:t>
            </a:r>
            <a:r>
              <a:rPr lang="ru-RU" sz="2800" b="1" u="sng" dirty="0" smtClean="0">
                <a:solidFill>
                  <a:srgbClr val="002060"/>
                </a:solidFill>
              </a:rPr>
              <a:t>Эмоционально-художественное </a:t>
            </a:r>
            <a:r>
              <a:rPr lang="ru-RU" sz="2800" b="1" u="sng" dirty="0" smtClean="0">
                <a:solidFill>
                  <a:srgbClr val="002060"/>
                </a:solidFill>
              </a:rPr>
              <a:t>оформление    </a:t>
            </a:r>
            <a:r>
              <a:rPr lang="ru-RU" sz="2800" u="sng" dirty="0" smtClean="0">
                <a:solidFill>
                  <a:srgbClr val="FF0000"/>
                </a:solidFill>
              </a:rPr>
              <a:t>(2 пейзажа- грустный, веселый)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5</a:t>
            </a:r>
            <a:r>
              <a:rPr lang="ru-RU" sz="2800" b="1" dirty="0" smtClean="0">
                <a:solidFill>
                  <a:srgbClr val="002060"/>
                </a:solidFill>
              </a:rPr>
              <a:t>. </a:t>
            </a:r>
            <a:r>
              <a:rPr lang="ru-RU" sz="2800" b="1" u="sng" dirty="0" smtClean="0">
                <a:solidFill>
                  <a:srgbClr val="002060"/>
                </a:solidFill>
              </a:rPr>
              <a:t>Оценка своего эмоционального </a:t>
            </a:r>
            <a:r>
              <a:rPr lang="ru-RU" sz="2800" b="1" u="sng" dirty="0" smtClean="0">
                <a:solidFill>
                  <a:srgbClr val="002060"/>
                </a:solidFill>
              </a:rPr>
              <a:t>состояния </a:t>
            </a:r>
            <a:r>
              <a:rPr lang="ru-RU" sz="2800" b="1" u="sng" dirty="0" smtClean="0">
                <a:solidFill>
                  <a:srgbClr val="FF0000"/>
                </a:solidFill>
              </a:rPr>
              <a:t>(</a:t>
            </a:r>
            <a:r>
              <a:rPr lang="ru-RU" sz="2800" dirty="0" smtClean="0">
                <a:solidFill>
                  <a:srgbClr val="FF0000"/>
                </a:solidFill>
              </a:rPr>
              <a:t>«</a:t>
            </a:r>
            <a:r>
              <a:rPr lang="ru-RU" sz="2800" dirty="0" smtClean="0">
                <a:solidFill>
                  <a:srgbClr val="FF0000"/>
                </a:solidFill>
              </a:rPr>
              <a:t>Какие эмоции ты испытываешь</a:t>
            </a:r>
            <a:r>
              <a:rPr lang="ru-RU" sz="2800" dirty="0" smtClean="0">
                <a:solidFill>
                  <a:srgbClr val="FF0000"/>
                </a:solidFill>
              </a:rPr>
              <a:t>?»)</a:t>
            </a:r>
            <a:endParaRPr lang="ru-RU" sz="28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800" b="1" u="sng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</p:cSld>
  <p:clrMapOvr>
    <a:masterClrMapping/>
  </p:clrMapOvr>
  <p:transition>
    <p:wip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bg1"/>
                </a:solidFill>
              </a:rPr>
              <a:t>Рефлексия деятельности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rgbClr val="002060"/>
                </a:solidFill>
              </a:rPr>
              <a:t>Рефлексия, построенная по принципу незаконченного предложения.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Рефлексия "Благодарю…".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Рефлексия "Плюс – минус – интересно".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Рефлексия "</a:t>
            </a:r>
            <a:r>
              <a:rPr lang="ru-RU" dirty="0" err="1" smtClean="0">
                <a:solidFill>
                  <a:srgbClr val="002060"/>
                </a:solidFill>
              </a:rPr>
              <a:t>Синквейн</a:t>
            </a:r>
            <a:r>
              <a:rPr lang="ru-RU" dirty="0" smtClean="0">
                <a:solidFill>
                  <a:srgbClr val="002060"/>
                </a:solidFill>
              </a:rPr>
              <a:t>".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Оценочная </a:t>
            </a:r>
            <a:r>
              <a:rPr lang="ru-RU" dirty="0" smtClean="0">
                <a:solidFill>
                  <a:srgbClr val="002060"/>
                </a:solidFill>
              </a:rPr>
              <a:t>лесенка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«Бассейн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”Слон</a:t>
            </a:r>
            <a:r>
              <a:rPr lang="ru-RU" dirty="0" smtClean="0">
                <a:solidFill>
                  <a:srgbClr val="002060"/>
                </a:solidFill>
              </a:rPr>
              <a:t>”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«10 баллов</a:t>
            </a:r>
            <a:r>
              <a:rPr lang="ru-RU" dirty="0" smtClean="0">
                <a:solidFill>
                  <a:srgbClr val="002060"/>
                </a:solidFill>
              </a:rPr>
              <a:t>» (Я, Мы, Дело)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</p:spTree>
  </p:cSld>
  <p:clrMapOvr>
    <a:masterClrMapping/>
  </p:clrMapOvr>
  <p:transition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bg1"/>
                </a:solidFill>
              </a:rPr>
              <a:t>Рефлексия содержания учебного предмета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«Волшебный мешочек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«</a:t>
            </a:r>
            <a:r>
              <a:rPr lang="ru-RU" dirty="0" smtClean="0">
                <a:solidFill>
                  <a:srgbClr val="C00000"/>
                </a:solidFill>
              </a:rPr>
              <a:t>Поляна и бабочки»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«Корзина идей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«Дерево»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«Поезд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</p:cSld>
  <p:clrMapOvr>
    <a:masterClrMapping/>
  </p:clrMapOvr>
  <p:transition>
    <p:wip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5214938"/>
            <a:ext cx="9144000" cy="13573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0" name="Picture 6" descr="H:\Documents and Settings\Aida\Рабочий стол\канцелярия учёба ученик\sb_ma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1214422"/>
            <a:ext cx="3214710" cy="3214710"/>
          </a:xfrm>
          <a:prstGeom prst="rect">
            <a:avLst/>
          </a:prstGeom>
          <a:ln>
            <a:noFill/>
          </a:ln>
          <a:effectLst>
            <a:reflection blurRad="6350" stA="50000" endA="300" endPos="55500" dist="50800" dir="5400000" sy="-100000" algn="bl" rotWithShape="0"/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5" y="5000625"/>
            <a:ext cx="8639175" cy="1714500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уроке в </a:t>
            </a:r>
            <a:r>
              <a:rPr lang="ru-RU" sz="5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соответствии с </a:t>
            </a:r>
            <a:r>
              <a:rPr lang="ru-RU" sz="5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ФГОС!!! </a:t>
            </a:r>
            <a:endParaRPr lang="ru-RU" sz="5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Куб 3"/>
          <p:cNvSpPr/>
          <p:nvPr/>
        </p:nvSpPr>
        <p:spPr>
          <a:xfrm rot="655611">
            <a:off x="514320" y="657204"/>
            <a:ext cx="1000132" cy="1000132"/>
          </a:xfrm>
          <a:prstGeom prst="cube">
            <a:avLst/>
          </a:prstGeom>
          <a:solidFill>
            <a:srgbClr val="F35F0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</a:p>
        </p:txBody>
      </p:sp>
      <p:sp>
        <p:nvSpPr>
          <p:cNvPr id="6" name="Куб 5"/>
          <p:cNvSpPr/>
          <p:nvPr/>
        </p:nvSpPr>
        <p:spPr>
          <a:xfrm rot="341114">
            <a:off x="5619211" y="547121"/>
            <a:ext cx="1000132" cy="1000132"/>
          </a:xfrm>
          <a:prstGeom prst="cub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8" name="Куб 7"/>
          <p:cNvSpPr/>
          <p:nvPr/>
        </p:nvSpPr>
        <p:spPr>
          <a:xfrm rot="21057848">
            <a:off x="1286744" y="786687"/>
            <a:ext cx="1000132" cy="1000132"/>
          </a:xfrm>
          <a:prstGeom prst="cube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</p:txBody>
      </p:sp>
      <p:sp>
        <p:nvSpPr>
          <p:cNvPr id="10" name="Куб 9"/>
          <p:cNvSpPr/>
          <p:nvPr/>
        </p:nvSpPr>
        <p:spPr>
          <a:xfrm rot="197207">
            <a:off x="3823584" y="4037906"/>
            <a:ext cx="1000132" cy="1000132"/>
          </a:xfrm>
          <a:prstGeom prst="cube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Куб 10"/>
          <p:cNvSpPr/>
          <p:nvPr/>
        </p:nvSpPr>
        <p:spPr>
          <a:xfrm rot="963488">
            <a:off x="5762383" y="3905003"/>
            <a:ext cx="1000132" cy="1000132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Куб 11"/>
          <p:cNvSpPr/>
          <p:nvPr/>
        </p:nvSpPr>
        <p:spPr>
          <a:xfrm rot="235563">
            <a:off x="2176173" y="604545"/>
            <a:ext cx="1000132" cy="1000132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</a:p>
        </p:txBody>
      </p:sp>
      <p:sp>
        <p:nvSpPr>
          <p:cNvPr id="14" name="Куб 13"/>
          <p:cNvSpPr/>
          <p:nvPr/>
        </p:nvSpPr>
        <p:spPr>
          <a:xfrm rot="21177302">
            <a:off x="4772433" y="4058062"/>
            <a:ext cx="1000132" cy="1000132"/>
          </a:xfrm>
          <a:prstGeom prst="cube">
            <a:avLst/>
          </a:prstGeom>
          <a:solidFill>
            <a:srgbClr val="00569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Куб 14"/>
          <p:cNvSpPr/>
          <p:nvPr/>
        </p:nvSpPr>
        <p:spPr>
          <a:xfrm rot="21203102">
            <a:off x="6483664" y="697195"/>
            <a:ext cx="1000132" cy="1000132"/>
          </a:xfrm>
          <a:prstGeom prst="cube">
            <a:avLst/>
          </a:prstGeom>
          <a:solidFill>
            <a:srgbClr val="00B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</p:txBody>
      </p:sp>
      <p:sp>
        <p:nvSpPr>
          <p:cNvPr id="16" name="Куб 15"/>
          <p:cNvSpPr/>
          <p:nvPr/>
        </p:nvSpPr>
        <p:spPr>
          <a:xfrm rot="768778">
            <a:off x="1812927" y="3884637"/>
            <a:ext cx="1000132" cy="1000132"/>
          </a:xfrm>
          <a:prstGeom prst="cube">
            <a:avLst/>
          </a:prstGeom>
          <a:solidFill>
            <a:srgbClr val="246E2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Куб 17"/>
          <p:cNvSpPr/>
          <p:nvPr/>
        </p:nvSpPr>
        <p:spPr>
          <a:xfrm rot="771623">
            <a:off x="7313963" y="955991"/>
            <a:ext cx="1000132" cy="1000132"/>
          </a:xfrm>
          <a:prstGeom prst="cube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</a:p>
        </p:txBody>
      </p:sp>
      <p:sp>
        <p:nvSpPr>
          <p:cNvPr id="19" name="Куб 18"/>
          <p:cNvSpPr/>
          <p:nvPr/>
        </p:nvSpPr>
        <p:spPr>
          <a:xfrm>
            <a:off x="7500958" y="3857628"/>
            <a:ext cx="1000132" cy="1000132"/>
          </a:xfrm>
          <a:prstGeom prst="cube">
            <a:avLst/>
          </a:prstGeom>
          <a:solidFill>
            <a:srgbClr val="F35F0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  <p:sp>
        <p:nvSpPr>
          <p:cNvPr id="7" name="Куб 6"/>
          <p:cNvSpPr/>
          <p:nvPr/>
        </p:nvSpPr>
        <p:spPr>
          <a:xfrm rot="538400">
            <a:off x="3072242" y="429042"/>
            <a:ext cx="1000132" cy="1000132"/>
          </a:xfrm>
          <a:prstGeom prst="cube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</a:p>
        </p:txBody>
      </p:sp>
      <p:sp>
        <p:nvSpPr>
          <p:cNvPr id="5" name="Куб 4"/>
          <p:cNvSpPr/>
          <p:nvPr/>
        </p:nvSpPr>
        <p:spPr>
          <a:xfrm rot="21393800">
            <a:off x="2815127" y="3958144"/>
            <a:ext cx="1000132" cy="1000132"/>
          </a:xfrm>
          <a:prstGeom prst="cube">
            <a:avLst/>
          </a:prstGeom>
          <a:solidFill>
            <a:srgbClr val="C7D63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75" y="6634163"/>
            <a:ext cx="1195388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http://aida.ucoz.ru</a:t>
            </a:r>
            <a:endParaRPr lang="ru-RU" sz="1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547664" y="3645024"/>
            <a:ext cx="6984776" cy="136815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применить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9281" y="116632"/>
            <a:ext cx="388843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err="1" smtClean="0">
                <a:solidFill>
                  <a:schemeClr val="bg1"/>
                </a:solidFill>
              </a:rPr>
              <a:t>Деятельностный</a:t>
            </a:r>
            <a:r>
              <a:rPr lang="ru-RU" sz="4000" dirty="0" smtClean="0">
                <a:solidFill>
                  <a:schemeClr val="bg1"/>
                </a:solidFill>
              </a:rPr>
              <a:t> подход 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= </a:t>
            </a:r>
          </a:p>
          <a:p>
            <a:pPr marL="0" indent="0" algn="ctr">
              <a:buNone/>
            </a:pPr>
            <a:r>
              <a:rPr lang="ru-RU" sz="4000" dirty="0" err="1" smtClean="0">
                <a:solidFill>
                  <a:srgbClr val="C00000"/>
                </a:solidFill>
              </a:rPr>
              <a:t>Деятельностный</a:t>
            </a:r>
            <a:r>
              <a:rPr lang="ru-RU" sz="4000" dirty="0" smtClean="0">
                <a:solidFill>
                  <a:srgbClr val="C00000"/>
                </a:solidFill>
              </a:rPr>
              <a:t> метод</a:t>
            </a:r>
          </a:p>
          <a:p>
            <a:pPr marL="0" indent="0" algn="ctr">
              <a:buNone/>
            </a:pP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04664"/>
            <a:ext cx="4587770" cy="3440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39552" y="4005064"/>
            <a:ext cx="77612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800" i="1" dirty="0">
                <a:solidFill>
                  <a:prstClr val="black"/>
                </a:solidFill>
                <a:latin typeface="Calibri"/>
              </a:rPr>
              <a:t>Метод обучения, при котором ребёнок не получает знания в готовом виде, а добывает их сам в процессе собственной учебно-познавательной деятельности называют </a:t>
            </a:r>
            <a:r>
              <a:rPr lang="ru-RU" sz="2800" i="1" dirty="0" err="1">
                <a:solidFill>
                  <a:srgbClr val="F11BE2"/>
                </a:solidFill>
                <a:latin typeface="Calibri"/>
              </a:rPr>
              <a:t>деятельностным</a:t>
            </a:r>
            <a:r>
              <a:rPr lang="ru-RU" sz="2800" i="1" dirty="0">
                <a:solidFill>
                  <a:srgbClr val="F11BE2"/>
                </a:solidFill>
                <a:latin typeface="Calibri"/>
              </a:rPr>
              <a:t> методом.</a:t>
            </a:r>
            <a:r>
              <a:rPr lang="ru-RU" sz="2800" b="1" dirty="0">
                <a:solidFill>
                  <a:srgbClr val="F11BE2"/>
                </a:solidFill>
                <a:latin typeface="Calibri"/>
              </a:rPr>
              <a:t> </a:t>
            </a:r>
            <a:endParaRPr lang="ru-RU" sz="2800" dirty="0">
              <a:solidFill>
                <a:srgbClr val="F11BE2"/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579665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i="1" dirty="0">
                <a:solidFill>
                  <a:schemeClr val="bg1"/>
                </a:solidFill>
              </a:rPr>
              <a:t>Как определить цели урока</a:t>
            </a:r>
            <a:r>
              <a:rPr lang="ru-RU" b="1" i="1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Цели урока должны выводиться из заданных в Стандарте </a:t>
            </a:r>
            <a:r>
              <a:rPr lang="ru-RU" b="1" i="1" dirty="0">
                <a:solidFill>
                  <a:srgbClr val="A31529"/>
                </a:solidFill>
              </a:rPr>
              <a:t>планируемых результатов 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освоения обучающимися основной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образовательной 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программы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44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Цель урока = Планируемые результаты</a:t>
            </a:r>
            <a:endParaRPr lang="ru-RU" sz="44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DD335C-9F85-4D16-A4E4-A7A27A550232}" type="datetime1">
              <a:rPr lang="ru-RU" smtClean="0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824373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Три  </a:t>
            </a:r>
            <a:r>
              <a:rPr lang="ru-RU" dirty="0">
                <a:solidFill>
                  <a:schemeClr val="bg1"/>
                </a:solidFill>
              </a:rPr>
              <a:t>уровня описания планируемых </a:t>
            </a:r>
            <a:r>
              <a:rPr lang="ru-RU" dirty="0" smtClean="0">
                <a:solidFill>
                  <a:schemeClr val="bg1"/>
                </a:solidFill>
              </a:rPr>
              <a:t>результатов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1600200"/>
            <a:ext cx="4762872" cy="4525963"/>
          </a:xfrm>
        </p:spPr>
        <p:txBody>
          <a:bodyPr/>
          <a:lstStyle/>
          <a:p>
            <a:pPr marL="514350" indent="-514350" algn="ctr">
              <a:buAutoNum type="arabicPeriod"/>
            </a:pPr>
            <a:r>
              <a:rPr lang="ru-RU" sz="2800" b="1" i="1" dirty="0" smtClean="0">
                <a:solidFill>
                  <a:srgbClr val="FF0000"/>
                </a:solidFill>
              </a:rPr>
              <a:t>Цели </a:t>
            </a:r>
            <a:r>
              <a:rPr lang="ru-RU" sz="2800" b="1" i="1" dirty="0">
                <a:solidFill>
                  <a:srgbClr val="FF0000"/>
                </a:solidFill>
              </a:rPr>
              <a:t>ориентиры</a:t>
            </a:r>
            <a:r>
              <a:rPr lang="ru-RU" sz="2800" b="1" i="1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2800" dirty="0"/>
              <a:t>Это такие общие цели образования как формирование ценностных и мировоззренческих установок, развитие интереса, развитие познавательных потребностей</a:t>
            </a:r>
            <a:r>
              <a:rPr lang="ru-RU" sz="2800" dirty="0" smtClean="0"/>
              <a:t>.</a:t>
            </a:r>
          </a:p>
          <a:p>
            <a:pPr marL="0" indent="0" algn="ctr">
              <a:buNone/>
            </a:pP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(личностные планируемые результаты)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3600400" cy="48965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16685326"/>
      </p:ext>
    </p:extLst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311" y="341784"/>
            <a:ext cx="8229600" cy="1143000"/>
          </a:xfrm>
        </p:spPr>
        <p:txBody>
          <a:bodyPr/>
          <a:lstStyle/>
          <a:p>
            <a:r>
              <a:rPr lang="ru-RU" b="1" i="1" dirty="0">
                <a:solidFill>
                  <a:schemeClr val="bg1"/>
                </a:solidFill>
              </a:rPr>
              <a:t>Цели </a:t>
            </a:r>
            <a:r>
              <a:rPr lang="ru-RU" b="1" i="1" dirty="0" smtClean="0">
                <a:solidFill>
                  <a:schemeClr val="bg1"/>
                </a:solidFill>
              </a:rPr>
              <a:t>ориентиры- личностные планируемые результаты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86606" y="1540358"/>
            <a:ext cx="4762872" cy="4785395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«</a:t>
            </a:r>
            <a:r>
              <a:rPr lang="ru-RU" sz="2400" i="1" dirty="0" err="1" smtClean="0">
                <a:solidFill>
                  <a:srgbClr val="FF0000"/>
                </a:solidFill>
              </a:rPr>
              <a:t>сформированность</a:t>
            </a:r>
            <a:r>
              <a:rPr lang="ru-RU" sz="2400" i="1" dirty="0" smtClean="0">
                <a:solidFill>
                  <a:srgbClr val="FF0000"/>
                </a:solidFill>
              </a:rPr>
              <a:t> </a:t>
            </a:r>
            <a:r>
              <a:rPr lang="ru-RU" sz="2400" i="1" dirty="0">
                <a:solidFill>
                  <a:srgbClr val="FF0000"/>
                </a:solidFill>
              </a:rPr>
              <a:t>основ гражданской идентичности</a:t>
            </a:r>
            <a:r>
              <a:rPr lang="ru-RU" sz="2400" dirty="0">
                <a:solidFill>
                  <a:srgbClr val="FF0000"/>
                </a:solidFill>
              </a:rPr>
              <a:t>»,  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«</a:t>
            </a:r>
            <a:r>
              <a:rPr lang="ru-RU" sz="2400" i="1" dirty="0" smtClean="0">
                <a:solidFill>
                  <a:srgbClr val="FF0000"/>
                </a:solidFill>
              </a:rPr>
              <a:t>развитость </a:t>
            </a:r>
            <a:r>
              <a:rPr lang="ru-RU" sz="2400" i="1" dirty="0">
                <a:solidFill>
                  <a:srgbClr val="FF0000"/>
                </a:solidFill>
              </a:rPr>
              <a:t>этических чувств</a:t>
            </a:r>
            <a:r>
              <a:rPr lang="ru-RU" sz="2400" dirty="0" smtClean="0">
                <a:solidFill>
                  <a:srgbClr val="FF0000"/>
                </a:solidFill>
              </a:rPr>
              <a:t>»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Поскольку </a:t>
            </a:r>
            <a:r>
              <a:rPr lang="ru-RU" sz="2800" b="1" i="1" dirty="0">
                <a:solidFill>
                  <a:srgbClr val="002060"/>
                </a:solidFill>
              </a:rPr>
              <a:t>достижение этих целей дело не одного урока, то и пытаться как-то сформулировать эти цели при составлении плана </a:t>
            </a:r>
            <a:r>
              <a:rPr lang="ru-RU" sz="2800" b="1" i="1" dirty="0" smtClean="0">
                <a:solidFill>
                  <a:srgbClr val="002060"/>
                </a:solidFill>
              </a:rPr>
              <a:t>конкретного </a:t>
            </a:r>
            <a:r>
              <a:rPr lang="ru-RU" sz="2800" b="1" i="1" dirty="0">
                <a:solidFill>
                  <a:srgbClr val="002060"/>
                </a:solidFill>
              </a:rPr>
              <a:t>урока </a:t>
            </a:r>
            <a:r>
              <a:rPr lang="ru-RU" sz="2800" b="1" i="1" dirty="0">
                <a:solidFill>
                  <a:srgbClr val="FF0000"/>
                </a:solidFill>
              </a:rPr>
              <a:t>не  обязательно</a:t>
            </a:r>
            <a:r>
              <a:rPr lang="ru-RU" sz="2800" dirty="0">
                <a:solidFill>
                  <a:srgbClr val="FF0000"/>
                </a:solidFill>
              </a:rPr>
              <a:t>. 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3600400" cy="48965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62685260"/>
      </p:ext>
    </p:extLst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Три  </a:t>
            </a:r>
            <a:r>
              <a:rPr lang="ru-RU" dirty="0">
                <a:solidFill>
                  <a:schemeClr val="bg1"/>
                </a:solidFill>
              </a:rPr>
              <a:t>уровня описания планируемых </a:t>
            </a:r>
            <a:r>
              <a:rPr lang="ru-RU" dirty="0" smtClean="0">
                <a:solidFill>
                  <a:schemeClr val="bg1"/>
                </a:solidFill>
              </a:rPr>
              <a:t>результатов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1600200"/>
            <a:ext cx="476287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2. Цели</a:t>
            </a:r>
            <a:r>
              <a:rPr lang="ru-RU" sz="2800" b="1" i="1" dirty="0">
                <a:solidFill>
                  <a:srgbClr val="FF0000"/>
                </a:solidFill>
              </a:rPr>
              <a:t>, относящиеся к основному изучаемому </a:t>
            </a:r>
            <a:r>
              <a:rPr lang="ru-RU" sz="2800" b="1" i="1" dirty="0" smtClean="0">
                <a:solidFill>
                  <a:srgbClr val="FF0000"/>
                </a:solidFill>
              </a:rPr>
              <a:t>материалу</a:t>
            </a:r>
            <a:endParaRPr lang="ru-RU" sz="2800" b="1" i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 </a:t>
            </a:r>
            <a:r>
              <a:rPr lang="ru-RU" sz="2800" dirty="0"/>
              <a:t>Эта группа целей,  приводятся в  блоке </a:t>
            </a:r>
            <a:r>
              <a:rPr lang="ru-RU" sz="2800" dirty="0">
                <a:solidFill>
                  <a:srgbClr val="0070C0"/>
                </a:solidFill>
              </a:rPr>
              <a:t>«Выпускник </a:t>
            </a:r>
            <a:r>
              <a:rPr lang="ru-RU" sz="2800" dirty="0" smtClean="0">
                <a:solidFill>
                  <a:srgbClr val="0070C0"/>
                </a:solidFill>
              </a:rPr>
              <a:t>научится»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(предметные </a:t>
            </a:r>
            <a:r>
              <a:rPr lang="ru-RU" sz="2800" b="1" i="1" dirty="0">
                <a:solidFill>
                  <a:srgbClr val="FF0000"/>
                </a:solidFill>
              </a:rPr>
              <a:t>планируемые результаты)</a:t>
            </a:r>
          </a:p>
          <a:p>
            <a:pPr marL="0" indent="0" algn="ctr">
              <a:buNone/>
            </a:pP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3600400" cy="48965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5802809"/>
      </p:ext>
    </p:extLst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marL="0" indent="0"/>
            <a:r>
              <a:rPr lang="ru-RU" sz="4000" b="1" i="1" dirty="0">
                <a:solidFill>
                  <a:schemeClr val="bg1"/>
                </a:solidFill>
              </a:rPr>
              <a:t>2. Цели, относящиеся к основному изучаемому материалу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1484784"/>
            <a:ext cx="5040560" cy="4641379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Модуль 10 «</a:t>
            </a:r>
            <a:r>
              <a:rPr lang="en-US" sz="2800" dirty="0">
                <a:solidFill>
                  <a:srgbClr val="0070C0"/>
                </a:solidFill>
              </a:rPr>
              <a:t>Holidays</a:t>
            </a:r>
            <a:r>
              <a:rPr lang="ru-RU" sz="2800" dirty="0">
                <a:solidFill>
                  <a:srgbClr val="0070C0"/>
                </a:solidFill>
              </a:rPr>
              <a:t>» (</a:t>
            </a:r>
            <a:r>
              <a:rPr lang="ru-RU" sz="2800" dirty="0" smtClean="0">
                <a:solidFill>
                  <a:srgbClr val="0070C0"/>
                </a:solidFill>
              </a:rPr>
              <a:t>«</a:t>
            </a:r>
            <a:r>
              <a:rPr lang="en-US" sz="2800" dirty="0">
                <a:solidFill>
                  <a:srgbClr val="0070C0"/>
                </a:solidFill>
              </a:rPr>
              <a:t>Spotlight</a:t>
            </a:r>
            <a:r>
              <a:rPr lang="ru-RU" sz="2800" dirty="0">
                <a:solidFill>
                  <a:srgbClr val="0070C0"/>
                </a:solidFill>
              </a:rPr>
              <a:t> -5</a:t>
            </a:r>
            <a:r>
              <a:rPr lang="ru-RU" sz="2800" dirty="0" smtClean="0">
                <a:solidFill>
                  <a:srgbClr val="0070C0"/>
                </a:solidFill>
              </a:rPr>
              <a:t>»)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dirty="0" smtClean="0"/>
              <a:t>освоить  </a:t>
            </a:r>
            <a:r>
              <a:rPr lang="ru-RU" sz="2000" dirty="0"/>
              <a:t>во  всех  видах  речевой  деятельности  лексические  единицы  по  теме «Каникулы, отдых</a:t>
            </a:r>
            <a:r>
              <a:rPr lang="ru-RU" sz="2000" dirty="0" smtClean="0"/>
              <a:t>»,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dirty="0" smtClean="0"/>
              <a:t> научиться  </a:t>
            </a:r>
            <a:r>
              <a:rPr lang="ru-RU" sz="2000" dirty="0"/>
              <a:t>вести  диалог  этикетного характера  в  магазине  проката, </a:t>
            </a:r>
            <a:endParaRPr lang="ru-RU" sz="2000" dirty="0" smtClean="0"/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dirty="0"/>
              <a:t>н</a:t>
            </a:r>
            <a:r>
              <a:rPr lang="ru-RU" sz="2000" dirty="0" smtClean="0"/>
              <a:t>аучиться делать  </a:t>
            </a:r>
            <a:r>
              <a:rPr lang="ru-RU" sz="2000" dirty="0"/>
              <a:t>монологическое высказывание  и  писать  краткий  текст  о своем  отдыхе</a:t>
            </a:r>
            <a:r>
              <a:rPr lang="ru-RU" sz="2000" dirty="0" smtClean="0"/>
              <a:t>,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dirty="0" smtClean="0"/>
              <a:t> повторить  </a:t>
            </a:r>
            <a:r>
              <a:rPr lang="ru-RU" sz="2000" dirty="0"/>
              <a:t>формообразование  и  использование  в  связной  речи  глаголов  в </a:t>
            </a:r>
            <a:r>
              <a:rPr lang="en-US" sz="2000" dirty="0"/>
              <a:t>Present Simple</a:t>
            </a:r>
            <a:r>
              <a:rPr lang="ru-RU" sz="2000" dirty="0"/>
              <a:t> и в </a:t>
            </a:r>
            <a:r>
              <a:rPr lang="en-US" sz="2000" dirty="0"/>
              <a:t>Present Continuous</a:t>
            </a:r>
            <a:r>
              <a:rPr lang="ru-RU" sz="2400" dirty="0"/>
              <a:t>. </a:t>
            </a:r>
            <a:r>
              <a:rPr lang="ru-RU" sz="2400" dirty="0" smtClean="0"/>
              <a:t> 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6329-70FC-4424-B7F0-04B48D6D67F8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3600400" cy="48965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24308389"/>
      </p:ext>
    </p:extLst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хочу всё знать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хочу всё знать!</Template>
  <TotalTime>205</TotalTime>
  <Words>1471</Words>
  <PresentationFormat>Экран (4:3)</PresentationFormat>
  <Paragraphs>265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хочу всё знать!</vt:lpstr>
      <vt:lpstr>Как построить урок в соответствии с ФГОС? </vt:lpstr>
      <vt:lpstr>Каким же должен быть урок в современных условиях?  </vt:lpstr>
      <vt:lpstr>Цели и задачи – «Требования к освоению учебного предмета»   (в Стандарте и Примерных программах).  Содержание учебного предмета представлено в Примерных программах.  Характеристика  деятельности учащихся – в разделе «Тематическое планирование» Примерных программ.</vt:lpstr>
      <vt:lpstr>Слайд 4</vt:lpstr>
      <vt:lpstr>Как определить цели урока?</vt:lpstr>
      <vt:lpstr>Три  уровня описания планируемых результатов</vt:lpstr>
      <vt:lpstr>Цели ориентиры- личностные планируемые результаты </vt:lpstr>
      <vt:lpstr>Три  уровня описания планируемых результатов</vt:lpstr>
      <vt:lpstr>2. Цели, относящиеся к основному изучаемому материалу</vt:lpstr>
      <vt:lpstr>Не знания, а умения!</vt:lpstr>
      <vt:lpstr>Три  уровня описания планируемых результатов</vt:lpstr>
      <vt:lpstr>Давайте сделаем вывод!</vt:lpstr>
      <vt:lpstr>Пример:</vt:lpstr>
      <vt:lpstr>Задачи урока = планируемые достижения</vt:lpstr>
      <vt:lpstr>Слайд 15</vt:lpstr>
      <vt:lpstr>Алгоритм деятельности учителя  по обозначению цели урока</vt:lpstr>
      <vt:lpstr>5. Зафиксировать выделенные цель и планируемые достижения по схеме: </vt:lpstr>
      <vt:lpstr>Слайд 18</vt:lpstr>
      <vt:lpstr>Целеполагание  </vt:lpstr>
      <vt:lpstr>Некоторые приемы целеполагания</vt:lpstr>
      <vt:lpstr>1. Тема-вопрос&gt;&gt;&gt; план</vt:lpstr>
      <vt:lpstr>2. Работа над понятием</vt:lpstr>
      <vt:lpstr>3. Подводящий диалог</vt:lpstr>
      <vt:lpstr>3. Подводящий диалог</vt:lpstr>
      <vt:lpstr>4. Ситуация Яркого пятна</vt:lpstr>
      <vt:lpstr>5. Группировка</vt:lpstr>
      <vt:lpstr>6. Исключение</vt:lpstr>
      <vt:lpstr>7. Домысливание </vt:lpstr>
      <vt:lpstr>8. Использование наглядного образа, объекта</vt:lpstr>
      <vt:lpstr>Целеполагание – выводы!!!</vt:lpstr>
      <vt:lpstr>Организация рефлексии</vt:lpstr>
      <vt:lpstr>Классификация рефлексии</vt:lpstr>
      <vt:lpstr>Рефлексия настроения и эмоционального состояния</vt:lpstr>
      <vt:lpstr>Рефлексия деятельности</vt:lpstr>
      <vt:lpstr>Рефлексия содержания учебного предмета</vt:lpstr>
      <vt:lpstr>на уроке в соответствии с ФГОС!!!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2011-10-12T08:40:42Z</dcterms:created>
  <dcterms:modified xsi:type="dcterms:W3CDTF">2015-05-13T07:56:19Z</dcterms:modified>
</cp:coreProperties>
</file>