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0"/>
  </p:notesMasterIdLst>
  <p:sldIdLst>
    <p:sldId id="256" r:id="rId2"/>
    <p:sldId id="278" r:id="rId3"/>
    <p:sldId id="257" r:id="rId4"/>
    <p:sldId id="270" r:id="rId5"/>
    <p:sldId id="258" r:id="rId6"/>
    <p:sldId id="259" r:id="rId7"/>
    <p:sldId id="260" r:id="rId8"/>
    <p:sldId id="261" r:id="rId9"/>
    <p:sldId id="262" r:id="rId10"/>
    <p:sldId id="268" r:id="rId11"/>
    <p:sldId id="267" r:id="rId12"/>
    <p:sldId id="272" r:id="rId13"/>
    <p:sldId id="273" r:id="rId14"/>
    <p:sldId id="266" r:id="rId15"/>
    <p:sldId id="265" r:id="rId16"/>
    <p:sldId id="274" r:id="rId17"/>
    <p:sldId id="277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667" autoAdjust="0"/>
  </p:normalViewPr>
  <p:slideViewPr>
    <p:cSldViewPr>
      <p:cViewPr>
        <p:scale>
          <a:sx n="70" d="100"/>
          <a:sy n="70" d="100"/>
        </p:scale>
        <p:origin x="-1572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BB884-64BC-4B63-BCB1-D162B428F595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A06ED5-9D95-4F52-95F0-1B81DCA7F0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248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06ED5-9D95-4F52-95F0-1B81DCA7F03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06ED5-9D95-4F52-95F0-1B81DCA7F03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06ED5-9D95-4F52-95F0-1B81DCA7F03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5078-6142-489E-8818-7144AE7019BF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849F3-C84D-476B-8B64-9B4D9FCAE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5078-6142-489E-8818-7144AE7019BF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849F3-C84D-476B-8B64-9B4D9FCAE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5078-6142-489E-8818-7144AE7019BF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849F3-C84D-476B-8B64-9B4D9FCAE90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5078-6142-489E-8818-7144AE7019BF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849F3-C84D-476B-8B64-9B4D9FCAE9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5078-6142-489E-8818-7144AE7019BF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849F3-C84D-476B-8B64-9B4D9FCAE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5078-6142-489E-8818-7144AE7019BF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849F3-C84D-476B-8B64-9B4D9FCAE9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5078-6142-489E-8818-7144AE7019BF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849F3-C84D-476B-8B64-9B4D9FCAE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5078-6142-489E-8818-7144AE7019BF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849F3-C84D-476B-8B64-9B4D9FCAE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5078-6142-489E-8818-7144AE7019BF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849F3-C84D-476B-8B64-9B4D9FCAE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5078-6142-489E-8818-7144AE7019BF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849F3-C84D-476B-8B64-9B4D9FCAE9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5078-6142-489E-8818-7144AE7019BF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849F3-C84D-476B-8B64-9B4D9FCAE9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8D65078-6142-489E-8818-7144AE7019BF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25849F3-C84D-476B-8B64-9B4D9FCAE9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494" y="404664"/>
            <a:ext cx="8974506" cy="460851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Презентация к методическому  семинару на конкурс «Учитель года-2017» по теме </a:t>
            </a:r>
            <a:r>
              <a:rPr lang="ru-RU" b="1" i="1" dirty="0" smtClean="0">
                <a:solidFill>
                  <a:srgbClr val="FF0000"/>
                </a:solidFill>
              </a:rPr>
              <a:t>«</a:t>
            </a:r>
            <a:r>
              <a:rPr lang="ru-RU" b="1" i="1" dirty="0" err="1" smtClean="0">
                <a:solidFill>
                  <a:srgbClr val="FF0000"/>
                </a:solidFill>
              </a:rPr>
              <a:t>Здоровьесберегающие</a:t>
            </a:r>
            <a:r>
              <a:rPr lang="ru-RU" b="1" i="1" dirty="0" smtClean="0">
                <a:solidFill>
                  <a:srgbClr val="FF0000"/>
                </a:solidFill>
              </a:rPr>
              <a:t> технологии </a:t>
            </a:r>
            <a:r>
              <a:rPr lang="ru-RU" b="1" i="1" dirty="0">
                <a:solidFill>
                  <a:srgbClr val="FF0000"/>
                </a:solidFill>
              </a:rPr>
              <a:t/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>на уроках английского </a:t>
            </a:r>
            <a:r>
              <a:rPr lang="ru-RU" b="1" i="1" dirty="0" smtClean="0">
                <a:solidFill>
                  <a:srgbClr val="FF0000"/>
                </a:solidFill>
              </a:rPr>
              <a:t>языка» </a:t>
            </a:r>
            <a:r>
              <a:rPr lang="ru-RU" b="1" i="1" dirty="0">
                <a:solidFill>
                  <a:srgbClr val="FF0000"/>
                </a:solidFill>
              </a:rPr>
              <a:t/>
            </a:r>
            <a:br>
              <a:rPr lang="ru-RU" b="1" i="1" dirty="0">
                <a:solidFill>
                  <a:srgbClr val="FF0000"/>
                </a:solidFill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509120"/>
            <a:ext cx="5328592" cy="2088232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Подготовила учитель английского языка 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Салгын-оол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Ч.О., учитель английского языка МБООУ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Ийская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санаторная школа-интернат.</a:t>
            </a:r>
          </a:p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043608" y="139902"/>
            <a:ext cx="684076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своих уроках я использую: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методы позитивной  психологической поддержки ученика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учёт индивидуальных особенностей учащегося и дифференцированный подход к детям с разными возможностями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поддержание познавательного интереса к изучению английского языка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принцип двигательной активности на уроке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-143485"/>
            <a:ext cx="864096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Основные требования к уроку в условиях здоровьесберегающих технологий сводятся к следующему: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400" dirty="0" smtClean="0">
                <a:solidFill>
                  <a:srgbClr val="00B0F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Построение урока на основе закономерностей образовательного процесса.</a:t>
            </a:r>
            <a:endParaRPr lang="ru-RU" sz="2400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Оптимальное сочетание специфических принципов и методов обучения.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Создание условий для продуктивной познавательной деятельности.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Активизация развития всех сфер личности.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Логичность и эмоциональность всех этапов деятельности.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Использование</a:t>
            </a:r>
            <a:r>
              <a:rPr lang="ru-RU" sz="2400" dirty="0" smtClean="0">
                <a:solidFill>
                  <a:srgbClr val="00B0F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средств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 физкультминуток, подвижных игр.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400" dirty="0" smtClean="0">
                <a:solidFill>
                  <a:srgbClr val="00B0F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Формирование умения учиться</a:t>
            </a:r>
            <a:r>
              <a:rPr lang="en-US" sz="2400" dirty="0" smtClean="0">
                <a:solidFill>
                  <a:srgbClr val="00B0F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solidFill>
                  <a:srgbClr val="00B0F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заботясь о своем здоровье</a:t>
            </a:r>
            <a:r>
              <a:rPr lang="en-US" sz="2400" dirty="0" smtClean="0">
                <a:solidFill>
                  <a:srgbClr val="00B0F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Мониторинг качества урока.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506898" y="227420"/>
            <a:ext cx="7637102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Гигиенические критерии рациональной организации урока английского языка (по Н.К.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C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мирнову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)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93311"/>
              </p:ext>
            </p:extLst>
          </p:nvPr>
        </p:nvGraphicFramePr>
        <p:xfrm>
          <a:off x="611560" y="1124743"/>
          <a:ext cx="7848872" cy="5455793"/>
        </p:xfrm>
        <a:graphic>
          <a:graphicData uri="http://schemas.openxmlformats.org/drawingml/2006/table">
            <a:tbl>
              <a:tblPr/>
              <a:tblGrid>
                <a:gridCol w="288032"/>
                <a:gridCol w="3312368"/>
                <a:gridCol w="4248472"/>
              </a:tblGrid>
              <a:tr h="6780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№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Факторы урока 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Уровень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гигиенической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                      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рациональности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Урока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2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 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Плотность урока 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менее 60% и не более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80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%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0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 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Число видов учебной деятельности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               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4-7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62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 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Средняя продолжительность различных видов учебной деятельности 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                </a:t>
                      </a:r>
                      <a:r>
                        <a:rPr lang="ru-RU" sz="1800" b="1" baseline="0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более 10 минут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95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Число видов преподавания 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                 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менее 3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1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Наличие эмоциональных разрядок (число) 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                              </a:t>
                      </a:r>
                      <a:endParaRPr lang="ru-RU" sz="1800" b="1" dirty="0" smtClean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                   2-3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476672"/>
          <a:ext cx="8064895" cy="6226034"/>
        </p:xfrm>
        <a:graphic>
          <a:graphicData uri="http://schemas.openxmlformats.org/drawingml/2006/table">
            <a:tbl>
              <a:tblPr/>
              <a:tblGrid>
                <a:gridCol w="517930"/>
                <a:gridCol w="3181563"/>
                <a:gridCol w="4365402"/>
              </a:tblGrid>
              <a:tr h="7444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№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Факторы урока 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Уровень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гигиенической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                      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рациональности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Урока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86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6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Verdana" pitchFamily="34" charset="0"/>
                        </a:rPr>
                        <a:t>Место и длительность применения ТСО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Verdana" pitchFamily="34" charset="0"/>
                        </a:rPr>
                        <a:t>В соответствии с гигиеническими нормами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79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Verdana" pitchFamily="34" charset="0"/>
                        </a:rPr>
                        <a:t>Чередование позы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lvl="0" algn="ctr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</a:pPr>
                      <a:r>
                        <a:rPr lang="ru-RU" sz="1800" b="1" dirty="0" smtClean="0">
                          <a:latin typeface="Verdana" pitchFamily="34" charset="0"/>
                        </a:rPr>
                        <a:t>Учитель наблюдает за посадкой Поза чередуется в соответствии с видом работы учащихся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34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ahoma"/>
                          <a:ea typeface="Calibri"/>
                          <a:cs typeface="Times New Roman"/>
                        </a:rPr>
                        <a:t>8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Verdana" pitchFamily="34" charset="0"/>
                        </a:rPr>
                        <a:t>Физкультминутки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Verdana" pitchFamily="34" charset="0"/>
                        </a:rPr>
                        <a:t>Две за урок, состоящие из 3 легких </a:t>
                      </a:r>
                      <a:r>
                        <a:rPr lang="en-US" sz="1800" b="1" dirty="0" smtClean="0">
                          <a:latin typeface="Verdana" pitchFamily="34" charset="0"/>
                        </a:rPr>
                        <a:t>                                   </a:t>
                      </a:r>
                      <a:r>
                        <a:rPr lang="ru-RU" sz="1800" b="1" dirty="0" smtClean="0">
                          <a:latin typeface="Verdana" pitchFamily="34" charset="0"/>
                        </a:rPr>
                        <a:t>упражнений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6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9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Verdana" pitchFamily="34" charset="0"/>
                        </a:rPr>
                        <a:t>Психологический климат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Verdana" pitchFamily="34" charset="0"/>
                        </a:rPr>
                        <a:t>Преобладают положительные эмоции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85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10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Verdana" pitchFamily="34" charset="0"/>
                        </a:rPr>
                        <a:t>Момент наступления утомления учащихся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Норма— за 5-10 минут до окончания урока.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0"/>
            <a:ext cx="5758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13813"/>
                </a:solidFill>
              </a:rPr>
              <a:t>Идеи педагогики оздоровления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76672"/>
            <a:ext cx="828092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ru-RU" sz="2400" b="1" u="sng" dirty="0" smtClean="0">
                <a:solidFill>
                  <a:srgbClr val="000000"/>
                </a:solidFill>
              </a:rPr>
              <a:t>Использование нестандартных уроков:</a:t>
            </a:r>
          </a:p>
          <a:p>
            <a:pPr>
              <a:defRPr/>
            </a:pPr>
            <a:r>
              <a:rPr lang="ru-RU" sz="2400" dirty="0" smtClean="0">
                <a:solidFill>
                  <a:srgbClr val="0070C0"/>
                </a:solidFill>
              </a:rPr>
              <a:t>Уроки-игры</a:t>
            </a:r>
          </a:p>
          <a:p>
            <a:pPr>
              <a:defRPr/>
            </a:pPr>
            <a:r>
              <a:rPr lang="ru-RU" sz="2400" dirty="0" smtClean="0">
                <a:solidFill>
                  <a:srgbClr val="0070C0"/>
                </a:solidFill>
              </a:rPr>
              <a:t>Уроки-дискуссии</a:t>
            </a:r>
          </a:p>
          <a:p>
            <a:pPr>
              <a:defRPr/>
            </a:pPr>
            <a:r>
              <a:rPr lang="ru-RU" sz="2400" dirty="0" smtClean="0">
                <a:solidFill>
                  <a:srgbClr val="0070C0"/>
                </a:solidFill>
              </a:rPr>
              <a:t>Уроки-соревнования</a:t>
            </a:r>
          </a:p>
          <a:p>
            <a:pPr>
              <a:defRPr/>
            </a:pPr>
            <a:r>
              <a:rPr lang="ru-RU" sz="2400" dirty="0" smtClean="0">
                <a:solidFill>
                  <a:srgbClr val="0070C0"/>
                </a:solidFill>
              </a:rPr>
              <a:t>Театрализованные уроки</a:t>
            </a:r>
          </a:p>
          <a:p>
            <a:pPr>
              <a:defRPr/>
            </a:pPr>
            <a:r>
              <a:rPr lang="ru-RU" sz="2400" dirty="0" smtClean="0">
                <a:solidFill>
                  <a:srgbClr val="0070C0"/>
                </a:solidFill>
              </a:rPr>
              <a:t>Уроки-консультации</a:t>
            </a:r>
          </a:p>
          <a:p>
            <a:pPr>
              <a:defRPr/>
            </a:pPr>
            <a:r>
              <a:rPr lang="ru-RU" sz="2400" dirty="0" smtClean="0">
                <a:solidFill>
                  <a:srgbClr val="0070C0"/>
                </a:solidFill>
              </a:rPr>
              <a:t>Уроки с групповыми формами </a:t>
            </a:r>
            <a:r>
              <a:rPr lang="ru-RU" sz="2400" dirty="0" smtClean="0">
                <a:solidFill>
                  <a:srgbClr val="0070C0"/>
                </a:solidFill>
              </a:rPr>
              <a:t>работы</a:t>
            </a:r>
            <a:endParaRPr lang="ru-RU" sz="2400" dirty="0" smtClean="0">
              <a:solidFill>
                <a:srgbClr val="0070C0"/>
              </a:solidFill>
            </a:endParaRPr>
          </a:p>
          <a:p>
            <a:pPr>
              <a:defRPr/>
            </a:pPr>
            <a:r>
              <a:rPr lang="ru-RU" sz="2400" dirty="0" smtClean="0">
                <a:solidFill>
                  <a:srgbClr val="0070C0"/>
                </a:solidFill>
              </a:rPr>
              <a:t>Уроки творчества</a:t>
            </a:r>
          </a:p>
          <a:p>
            <a:pPr>
              <a:defRPr/>
            </a:pPr>
            <a:r>
              <a:rPr lang="ru-RU" sz="2400" dirty="0" smtClean="0">
                <a:solidFill>
                  <a:srgbClr val="0070C0"/>
                </a:solidFill>
              </a:rPr>
              <a:t>Уроки- аукционы</a:t>
            </a:r>
          </a:p>
          <a:p>
            <a:pPr>
              <a:defRPr/>
            </a:pPr>
            <a:r>
              <a:rPr lang="ru-RU" sz="2400" dirty="0" smtClean="0">
                <a:solidFill>
                  <a:srgbClr val="0070C0"/>
                </a:solidFill>
              </a:rPr>
              <a:t>Уроки -конкурсы</a:t>
            </a:r>
          </a:p>
          <a:p>
            <a:pPr>
              <a:defRPr/>
            </a:pPr>
            <a:r>
              <a:rPr lang="ru-RU" sz="2400" dirty="0" smtClean="0">
                <a:solidFill>
                  <a:srgbClr val="0070C0"/>
                </a:solidFill>
              </a:rPr>
              <a:t>Уроки-обобщения</a:t>
            </a:r>
          </a:p>
          <a:p>
            <a:pPr>
              <a:defRPr/>
            </a:pPr>
            <a:r>
              <a:rPr lang="ru-RU" sz="2400" dirty="0" smtClean="0">
                <a:solidFill>
                  <a:srgbClr val="0070C0"/>
                </a:solidFill>
              </a:rPr>
              <a:t>Уроки -фантазии</a:t>
            </a:r>
          </a:p>
          <a:p>
            <a:pPr>
              <a:defRPr/>
            </a:pPr>
            <a:r>
              <a:rPr lang="ru-RU" sz="2400" dirty="0" smtClean="0">
                <a:solidFill>
                  <a:srgbClr val="0070C0"/>
                </a:solidFill>
              </a:rPr>
              <a:t>Уроки-экскурсии</a:t>
            </a:r>
            <a:endParaRPr lang="en-US" sz="2400" dirty="0" smtClean="0">
              <a:solidFill>
                <a:srgbClr val="0070C0"/>
              </a:solidFill>
            </a:endParaRPr>
          </a:p>
          <a:p>
            <a:pPr>
              <a:defRPr/>
            </a:pPr>
            <a:r>
              <a:rPr lang="ru-RU" sz="2800" b="1" dirty="0" smtClean="0"/>
              <a:t> </a:t>
            </a:r>
            <a:endParaRPr lang="ru-RU" sz="28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548680"/>
            <a:ext cx="48999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Виды разрядок: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44824"/>
            <a:ext cx="51125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dirty="0" smtClean="0"/>
              <a:t>физкультминутки 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игра 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песня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музыкальная пауза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упражнения для    коррекции осанки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упражнения для глаз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релаксация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err="1" smtClean="0"/>
              <a:t>хромотерапия</a:t>
            </a:r>
            <a:endParaRPr lang="ru-RU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556792"/>
            <a:ext cx="4464496" cy="4812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relax!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9037"/>
            <a:ext cx="3060700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49037"/>
            <a:ext cx="3298825" cy="229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293097"/>
            <a:ext cx="3663950" cy="2278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362357"/>
            <a:ext cx="3060700" cy="2335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2931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6553"/>
            <a:ext cx="8784976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22867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556792"/>
            <a:ext cx="74168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Список литературы: </a:t>
            </a:r>
            <a:endParaRPr lang="ru-RU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/>
            </a:pPr>
            <a:r>
              <a:rPr lang="ru-RU" dirty="0" err="1" smtClean="0"/>
              <a:t>Бродкина</a:t>
            </a:r>
            <a:r>
              <a:rPr lang="ru-RU" dirty="0" smtClean="0"/>
              <a:t> </a:t>
            </a:r>
            <a:r>
              <a:rPr lang="ru-RU" dirty="0"/>
              <a:t>Г.В., </a:t>
            </a:r>
            <a:r>
              <a:rPr lang="ru-RU" dirty="0" err="1"/>
              <a:t>Зубарёва</a:t>
            </a:r>
            <a:r>
              <a:rPr lang="ru-RU" dirty="0"/>
              <a:t> И.И. </a:t>
            </a:r>
            <a:r>
              <a:rPr lang="ru-RU" dirty="0" err="1"/>
              <a:t>Здоровьесберегающие</a:t>
            </a:r>
            <a:r>
              <a:rPr lang="ru-RU" dirty="0"/>
              <a:t> технологии в образовании. АПКРО, 2002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Ковалько </a:t>
            </a:r>
            <a:r>
              <a:rPr lang="ru-RU" dirty="0"/>
              <a:t>В.И. </a:t>
            </a:r>
            <a:r>
              <a:rPr lang="ru-RU" dirty="0" err="1" smtClean="0"/>
              <a:t>Здоровьесберегающие</a:t>
            </a:r>
            <a:r>
              <a:rPr lang="ru-RU" dirty="0" smtClean="0"/>
              <a:t> </a:t>
            </a:r>
            <a:r>
              <a:rPr lang="ru-RU" dirty="0"/>
              <a:t>технологии. ВАКО, 2004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err="1" smtClean="0"/>
              <a:t>Колисник</a:t>
            </a:r>
            <a:r>
              <a:rPr lang="ru-RU" dirty="0" smtClean="0"/>
              <a:t> </a:t>
            </a:r>
            <a:r>
              <a:rPr lang="ru-RU" dirty="0"/>
              <a:t>И.И. Рациональная организация учебного процесса. Саратов, 2004 </a:t>
            </a: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r>
              <a:rPr lang="ru-RU" dirty="0" smtClean="0"/>
              <a:t> </a:t>
            </a:r>
            <a:r>
              <a:rPr lang="ru-RU" dirty="0"/>
              <a:t>Смирнов А. К. </a:t>
            </a:r>
            <a:r>
              <a:rPr lang="ru-RU" dirty="0" err="1"/>
              <a:t>Здоровьесберегающие</a:t>
            </a:r>
            <a:r>
              <a:rPr lang="ru-RU" dirty="0"/>
              <a:t> образовательные технологии в современной школе. М., АПКРО, 2002.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Двигательные </a:t>
            </a:r>
            <a:r>
              <a:rPr lang="ru-RU" dirty="0"/>
              <a:t>игры, тренинги и уроки здоровья. Н.И. </a:t>
            </a:r>
            <a:r>
              <a:rPr lang="ru-RU" dirty="0" err="1"/>
              <a:t>Дереклеева</a:t>
            </a:r>
            <a:r>
              <a:rPr lang="ru-RU" dirty="0"/>
              <a:t>, Москва 2004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6</a:t>
            </a:r>
            <a:r>
              <a:rPr lang="ru-RU" dirty="0"/>
              <a:t>. Материалы с сайтов http://pedagogika.by.ru/ , http://allbest.ru/langve.htm, learnenglishkids.britishcouncil.org</a:t>
            </a:r>
          </a:p>
        </p:txBody>
      </p:sp>
    </p:spTree>
    <p:extLst>
      <p:ext uri="{BB962C8B-B14F-4D97-AF65-F5344CB8AC3E}">
        <p14:creationId xmlns:p14="http://schemas.microsoft.com/office/powerpoint/2010/main" val="3403751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93854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Чтобы сделать ребёнка умным и рассудительным, сделайте его крепким и здоровым, пусть он работает, бегает, кричит, пусть он находится в постоянном движени</a:t>
            </a:r>
            <a:r>
              <a:rPr lang="ru-RU" sz="2800" dirty="0">
                <a:solidFill>
                  <a:srgbClr val="FF0000"/>
                </a:solidFill>
              </a:rPr>
              <a:t>и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449580"/>
            <a:ext cx="30765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107" y="4653136"/>
            <a:ext cx="28575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60" t="38792" r="2660" b="-37812"/>
          <a:stretch/>
        </p:blipFill>
        <p:spPr bwMode="auto">
          <a:xfrm>
            <a:off x="421069" y="2805267"/>
            <a:ext cx="410445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009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2067" y="2276872"/>
            <a:ext cx="7804389" cy="3849291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4500" dirty="0" smtClean="0"/>
              <a:t>социально-экономические условия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4500" dirty="0" smtClean="0"/>
              <a:t>плохая экология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4500" dirty="0" smtClean="0"/>
              <a:t>безработица среди родителей</a:t>
            </a:r>
            <a:endParaRPr lang="ru-RU" sz="4500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4500" dirty="0" smtClean="0"/>
              <a:t>преобладание у детей вредных привычек</a:t>
            </a:r>
            <a:endParaRPr lang="ru-RU" sz="4500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4500" dirty="0" smtClean="0"/>
              <a:t>интенсификация учебного процесса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4500" dirty="0" smtClean="0"/>
              <a:t>использование новых форм и технологий обучения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4500" dirty="0" smtClean="0"/>
              <a:t>раннее начало систематического обучения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Причины плохого здоровья современного школьника: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снижение иммунитета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рост количества заболеваний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низкий уровень активности учащихся на уроках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слабая успеваемость. 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Как следствие всего этого 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5602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</a:t>
            </a:r>
            <a:r>
              <a:rPr lang="ru-RU" sz="3200" b="1" dirty="0" smtClean="0">
                <a:solidFill>
                  <a:srgbClr val="FF0000"/>
                </a:solidFill>
              </a:rPr>
              <a:t>риоритетные задачи образования: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412776"/>
            <a:ext cx="57423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сбережение и укрепление здоровья учащихся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420888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формирование у них установки на здоровый образ жизни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3284984"/>
            <a:ext cx="56703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выбор таких технологий преподавания, которые были бы адекватны возрасту учеников, устраняли бы перегрузки и сохраняли здоровье школьников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23528" y="1202340"/>
            <a:ext cx="864096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Здоровьесберегающие образовательные технологии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– это программы и методы, которые направлены на воспитание у учащихся культуры здоровья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личностных качеств, способствующих его сохранению и укреплению, формирование представления о здоровье как ценности, мотивацию на ведение здорового образа жизни.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 rot="10800000" flipV="1">
            <a:off x="251520" y="-641274"/>
            <a:ext cx="889248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Выделяют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несколько типов здоровьесберегающих технологий: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400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(профилактические прививки, обеспечение двигательной активности, витаминизация, организация здорового питания);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Оздоровительные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(физическая подготовка, физиотерапия, аромотерапия, закаливание, гимнастика, массаж, фитотерапия, арттерапия);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Технологии обучения здоровью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(включение  соответствующих тем в предметы общеобразовательного цикла);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Воспитание культуры здоровья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(факультативные занятия по развитию личности учащихся, внеклассные и внешкольные мероприятия, фестивали, конкурсы.)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395536" y="642174"/>
            <a:ext cx="777686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FF0000"/>
                </a:solidFill>
                <a:cs typeface="Times New Roman" pitchFamily="18" charset="0"/>
              </a:rPr>
              <a:t>Цель здоровьесберегающих образовательных технологий</a:t>
            </a:r>
            <a:r>
              <a:rPr lang="ru-RU" sz="4400" b="1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0070C0"/>
                </a:solidFill>
                <a:cs typeface="Times New Roman" pitchFamily="18" charset="0"/>
              </a:rPr>
              <a:t>– </a:t>
            </a:r>
            <a:r>
              <a:rPr lang="ru-RU" sz="3200" dirty="0" smtClean="0">
                <a:solidFill>
                  <a:srgbClr val="0070C0"/>
                </a:solidFill>
                <a:cs typeface="Times New Roman" pitchFamily="18" charset="0"/>
              </a:rPr>
              <a:t>обеспечить школьнику  возможность сохранения здоровья за период   обучения в школе</a:t>
            </a:r>
            <a:r>
              <a:rPr lang="en-US" sz="3200" dirty="0" smtClean="0">
                <a:solidFill>
                  <a:srgbClr val="0070C0"/>
                </a:solidFill>
                <a:cs typeface="Times New Roman" pitchFamily="18" charset="0"/>
              </a:rPr>
              <a:t>, </a:t>
            </a:r>
            <a:r>
              <a:rPr lang="ru-RU" sz="3200" dirty="0" smtClean="0">
                <a:solidFill>
                  <a:srgbClr val="0070C0"/>
                </a:solidFill>
                <a:cs typeface="Times New Roman" pitchFamily="18" charset="0"/>
              </a:rPr>
              <a:t>сформировать у него необходимые для этого знания</a:t>
            </a:r>
            <a:r>
              <a:rPr lang="en-US" sz="3200" dirty="0" smtClean="0">
                <a:solidFill>
                  <a:srgbClr val="0070C0"/>
                </a:solidFill>
                <a:cs typeface="Times New Roman" pitchFamily="18" charset="0"/>
              </a:rPr>
              <a:t>,</a:t>
            </a:r>
            <a:r>
              <a:rPr lang="ru-RU" sz="3200" dirty="0" smtClean="0">
                <a:solidFill>
                  <a:srgbClr val="0070C0"/>
                </a:solidFill>
                <a:cs typeface="Times New Roman" pitchFamily="18" charset="0"/>
              </a:rPr>
              <a:t> научить использовать полученные знания в современной жизни</a:t>
            </a:r>
            <a:r>
              <a:rPr lang="en-US" sz="3200" dirty="0" smtClean="0">
                <a:solidFill>
                  <a:srgbClr val="0070C0"/>
                </a:solidFill>
                <a:cs typeface="Times New Roman" pitchFamily="18" charset="0"/>
              </a:rPr>
              <a:t>.</a:t>
            </a:r>
            <a:r>
              <a:rPr lang="ru-RU" sz="3200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251520" y="428472"/>
            <a:ext cx="88924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Главной задачей учителя </a:t>
            </a:r>
            <a:r>
              <a:rPr lang="ru-RU" sz="4800" dirty="0" smtClean="0">
                <a:solidFill>
                  <a:srgbClr val="00B0F0"/>
                </a:solidFill>
              </a:rPr>
              <a:t>должно стать обеспечение максимально благоприятной и комфортной обстановки и создание у детей положительной эмоциональной настроенности на уроке.</a:t>
            </a:r>
            <a:endParaRPr lang="ru-RU" sz="4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2682</TotalTime>
  <Words>609</Words>
  <Application>Microsoft Office PowerPoint</Application>
  <PresentationFormat>Экран (4:3)</PresentationFormat>
  <Paragraphs>123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Презентация к методическому  семинару на конкурс «Учитель года-2017» по теме «Здоровьесберегающие технологии  на уроках английского языка»  </vt:lpstr>
      <vt:lpstr>Чтобы сделать ребёнка умным и рассудительным, сделайте его крепким и здоровым, пусть он работает, бегает, кричит, пусть он находится в постоянном движении</vt:lpstr>
      <vt:lpstr>Причины плохого здоровья современного школьника:</vt:lpstr>
      <vt:lpstr>Как следствие всего этого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Let’s relax!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здоровьесберегающих технологий  на уроках английского языка  или «Уроки без стресса» </dc:title>
  <dc:creator>acer</dc:creator>
  <cp:lastModifiedBy>Мерген</cp:lastModifiedBy>
  <cp:revision>166</cp:revision>
  <dcterms:created xsi:type="dcterms:W3CDTF">2013-01-16T16:46:55Z</dcterms:created>
  <dcterms:modified xsi:type="dcterms:W3CDTF">2017-02-16T19:24:36Z</dcterms:modified>
</cp:coreProperties>
</file>