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71" r:id="rId2"/>
    <p:sldId id="256" r:id="rId3"/>
    <p:sldId id="268" r:id="rId4"/>
    <p:sldId id="261" r:id="rId5"/>
    <p:sldId id="280" r:id="rId6"/>
    <p:sldId id="281" r:id="rId7"/>
    <p:sldId id="263" r:id="rId8"/>
    <p:sldId id="257" r:id="rId9"/>
    <p:sldId id="269" r:id="rId10"/>
    <p:sldId id="270" r:id="rId11"/>
    <p:sldId id="264" r:id="rId12"/>
    <p:sldId id="262" r:id="rId13"/>
    <p:sldId id="265" r:id="rId14"/>
    <p:sldId id="258" r:id="rId15"/>
    <p:sldId id="267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300AFF8-89A3-40AA-B4F6-3B0AB2DE2BE7}">
          <p14:sldIdLst>
            <p14:sldId id="256"/>
            <p14:sldId id="268"/>
            <p14:sldId id="263"/>
          </p14:sldIdLst>
        </p14:section>
        <p14:section name="Раздел без заголовка" id="{C62915DA-50B5-41C8-9178-CAE335474265}">
          <p14:sldIdLst>
            <p14:sldId id="257"/>
            <p14:sldId id="269"/>
            <p14:sldId id="270"/>
            <p14:sldId id="264"/>
            <p14:sldId id="262"/>
            <p14:sldId id="265"/>
            <p14:sldId id="258"/>
            <p14:sldId id="266"/>
            <p14:sldId id="261"/>
            <p14:sldId id="267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684" autoAdjust="0"/>
    <p:restoredTop sz="99821" autoAdjust="0"/>
  </p:normalViewPr>
  <p:slideViewPr>
    <p:cSldViewPr snapToGrid="0">
      <p:cViewPr>
        <p:scale>
          <a:sx n="86" d="100"/>
          <a:sy n="86" d="100"/>
        </p:scale>
        <p:origin x="-102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424E2-61F5-44EE-BBE5-A9AA65CD239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98BDE6A-1658-4C59-995D-AC32BCB36AC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Физическая культура</a:t>
          </a:r>
          <a:endParaRPr lang="ru-RU" sz="1400" b="1" dirty="0">
            <a:solidFill>
              <a:schemeClr val="bg1"/>
            </a:solidFill>
          </a:endParaRPr>
        </a:p>
      </dgm:t>
    </dgm:pt>
    <dgm:pt modelId="{A81028FB-7637-4938-8FE1-46319217C715}" type="parTrans" cxnId="{2F1643A0-3CA8-4846-82F3-D0D48C93F403}">
      <dgm:prSet/>
      <dgm:spPr/>
      <dgm:t>
        <a:bodyPr/>
        <a:lstStyle/>
        <a:p>
          <a:endParaRPr lang="ru-RU"/>
        </a:p>
      </dgm:t>
    </dgm:pt>
    <dgm:pt modelId="{CA493F0D-DC0D-4A78-A664-E437349C6A07}" type="sibTrans" cxnId="{2F1643A0-3CA8-4846-82F3-D0D48C93F403}">
      <dgm:prSet/>
      <dgm:spPr/>
      <dgm:t>
        <a:bodyPr/>
        <a:lstStyle/>
        <a:p>
          <a:endParaRPr lang="ru-RU"/>
        </a:p>
      </dgm:t>
    </dgm:pt>
    <dgm:pt modelId="{80BAD28F-CD62-42AF-B901-2EBFABB584A6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/>
            <a:t>Музыкальное</a:t>
          </a:r>
          <a:r>
            <a:rPr lang="ru-RU" sz="1300" b="1" dirty="0" smtClean="0"/>
            <a:t> </a:t>
          </a:r>
          <a:endParaRPr lang="ru-RU" sz="1300" b="1" dirty="0"/>
        </a:p>
      </dgm:t>
    </dgm:pt>
    <dgm:pt modelId="{4A77394C-1F44-486D-B59F-A6E77191E96F}" type="parTrans" cxnId="{6D04CD88-4D71-427E-9791-EFDAE5E862CB}">
      <dgm:prSet/>
      <dgm:spPr/>
      <dgm:t>
        <a:bodyPr/>
        <a:lstStyle/>
        <a:p>
          <a:endParaRPr lang="ru-RU"/>
        </a:p>
      </dgm:t>
    </dgm:pt>
    <dgm:pt modelId="{B3DA77F0-F86B-4B8C-A533-93A38F10E810}" type="sibTrans" cxnId="{6D04CD88-4D71-427E-9791-EFDAE5E862CB}">
      <dgm:prSet/>
      <dgm:spPr/>
      <dgm:t>
        <a:bodyPr/>
        <a:lstStyle/>
        <a:p>
          <a:endParaRPr lang="ru-RU"/>
        </a:p>
      </dgm:t>
    </dgm:pt>
    <dgm:pt modelId="{1ED6299C-323C-4873-B478-205D79512F6F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err="1" smtClean="0"/>
            <a:t>Опсо</a:t>
          </a:r>
          <a:endParaRPr lang="ru-RU" sz="1400" b="1" dirty="0"/>
        </a:p>
      </dgm:t>
    </dgm:pt>
    <dgm:pt modelId="{0FF335BB-1359-45FB-B59B-45757962BA91}" type="parTrans" cxnId="{E9B9B0F5-FFB2-4C65-8100-CCC5431CBB77}">
      <dgm:prSet/>
      <dgm:spPr/>
      <dgm:t>
        <a:bodyPr/>
        <a:lstStyle/>
        <a:p>
          <a:endParaRPr lang="ru-RU"/>
        </a:p>
      </dgm:t>
    </dgm:pt>
    <dgm:pt modelId="{F5B01820-2D1E-44EA-9731-72201D4E34CD}" type="sibTrans" cxnId="{E9B9B0F5-FFB2-4C65-8100-CCC5431CBB77}">
      <dgm:prSet/>
      <dgm:spPr/>
      <dgm:t>
        <a:bodyPr/>
        <a:lstStyle/>
        <a:p>
          <a:endParaRPr lang="ru-RU"/>
        </a:p>
      </dgm:t>
    </dgm:pt>
    <dgm:pt modelId="{013EDC97-E811-4DAE-BCBD-A84CCB27945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/>
            <a:t>Развитие</a:t>
          </a:r>
          <a:r>
            <a:rPr lang="ru-RU" sz="1300" b="1" dirty="0" smtClean="0"/>
            <a:t> речи</a:t>
          </a:r>
          <a:endParaRPr lang="ru-RU" sz="1300" b="1" dirty="0"/>
        </a:p>
      </dgm:t>
    </dgm:pt>
    <dgm:pt modelId="{7CE89F22-2AC0-4662-B89E-775706033C32}" type="parTrans" cxnId="{AD1F0D11-8AEC-4F65-B5FC-9DB9E15270BC}">
      <dgm:prSet/>
      <dgm:spPr/>
      <dgm:t>
        <a:bodyPr/>
        <a:lstStyle/>
        <a:p>
          <a:endParaRPr lang="ru-RU"/>
        </a:p>
      </dgm:t>
    </dgm:pt>
    <dgm:pt modelId="{B0239993-8457-4B3F-A8CA-ED6BFA0C914F}" type="sibTrans" cxnId="{AD1F0D11-8AEC-4F65-B5FC-9DB9E15270BC}">
      <dgm:prSet/>
      <dgm:spPr/>
      <dgm:t>
        <a:bodyPr/>
        <a:lstStyle/>
        <a:p>
          <a:endParaRPr lang="ru-RU"/>
        </a:p>
      </dgm:t>
    </dgm:pt>
    <dgm:pt modelId="{27742BFD-B7D5-4166-BB36-2868388E195E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/>
            <a:t>Формирование</a:t>
          </a:r>
        </a:p>
        <a:p>
          <a:r>
            <a:rPr lang="ru-RU" sz="1400" b="1" dirty="0" smtClean="0"/>
            <a:t>элементарных</a:t>
          </a:r>
        </a:p>
        <a:p>
          <a:r>
            <a:rPr lang="ru-RU" sz="1400" b="1" dirty="0" smtClean="0"/>
            <a:t>математических представлений</a:t>
          </a:r>
          <a:endParaRPr lang="ru-RU" sz="1400" b="1" dirty="0"/>
        </a:p>
      </dgm:t>
    </dgm:pt>
    <dgm:pt modelId="{7A756DF0-1175-4AC7-9D85-49E87B6A4CF7}" type="sibTrans" cxnId="{30B23C2F-CB91-4F79-9620-F219C21A88ED}">
      <dgm:prSet/>
      <dgm:spPr/>
      <dgm:t>
        <a:bodyPr/>
        <a:lstStyle/>
        <a:p>
          <a:endParaRPr lang="ru-RU"/>
        </a:p>
      </dgm:t>
    </dgm:pt>
    <dgm:pt modelId="{214B821E-6846-4D64-8197-80CEB3234B50}" type="parTrans" cxnId="{30B23C2F-CB91-4F79-9620-F219C21A88ED}">
      <dgm:prSet/>
      <dgm:spPr/>
      <dgm:t>
        <a:bodyPr/>
        <a:lstStyle/>
        <a:p>
          <a:endParaRPr lang="ru-RU"/>
        </a:p>
      </dgm:t>
    </dgm:pt>
    <dgm:pt modelId="{2DEFB4DE-CACA-45C5-B3CE-BC272BE6632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/>
            <a:t>Изобразительная деятельность</a:t>
          </a:r>
          <a:endParaRPr lang="ru-RU" sz="1400" b="1" dirty="0"/>
        </a:p>
      </dgm:t>
    </dgm:pt>
    <dgm:pt modelId="{35FBAD36-0E76-4F0B-806D-C8B813FFF6F0}" type="parTrans" cxnId="{61CC9555-C32E-4B80-8F75-00083A23AEA0}">
      <dgm:prSet/>
      <dgm:spPr/>
      <dgm:t>
        <a:bodyPr/>
        <a:lstStyle/>
        <a:p>
          <a:endParaRPr lang="ru-RU"/>
        </a:p>
      </dgm:t>
    </dgm:pt>
    <dgm:pt modelId="{7172D5E3-999D-4052-B001-22B09ED5AF77}" type="sibTrans" cxnId="{61CC9555-C32E-4B80-8F75-00083A23AEA0}">
      <dgm:prSet/>
      <dgm:spPr/>
      <dgm:t>
        <a:bodyPr/>
        <a:lstStyle/>
        <a:p>
          <a:endParaRPr lang="ru-RU"/>
        </a:p>
      </dgm:t>
    </dgm:pt>
    <dgm:pt modelId="{169EB11B-1C6B-4628-AA2B-32DB4A6B6BC2}" type="pres">
      <dgm:prSet presAssocID="{090424E2-61F5-44EE-BBE5-A9AA65CD23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8CDE99-4BE7-4C9C-A421-DAC08F111B35}" type="pres">
      <dgm:prSet presAssocID="{698BDE6A-1658-4C59-995D-AC32BCB36AC8}" presName="node" presStyleLbl="node1" presStyleIdx="0" presStyleCnt="6" custScaleX="164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67F4C-2211-4FAA-BDE1-918D35832767}" type="pres">
      <dgm:prSet presAssocID="{698BDE6A-1658-4C59-995D-AC32BCB36AC8}" presName="spNode" presStyleCnt="0"/>
      <dgm:spPr/>
    </dgm:pt>
    <dgm:pt modelId="{356FF85D-E542-47EE-8CA2-DAA2B03658D0}" type="pres">
      <dgm:prSet presAssocID="{CA493F0D-DC0D-4A78-A664-E437349C6A07}" presName="sibTrans" presStyleLbl="sibTrans1D1" presStyleIdx="0" presStyleCnt="6"/>
      <dgm:spPr/>
      <dgm:t>
        <a:bodyPr/>
        <a:lstStyle/>
        <a:p>
          <a:endParaRPr lang="ru-RU"/>
        </a:p>
      </dgm:t>
    </dgm:pt>
    <dgm:pt modelId="{13AE4327-1835-405F-B9F0-99171866C6C1}" type="pres">
      <dgm:prSet presAssocID="{27742BFD-B7D5-4166-BB36-2868388E195E}" presName="node" presStyleLbl="node1" presStyleIdx="1" presStyleCnt="6" custScaleX="213405" custScaleY="109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243BE-B3F7-4271-8F6A-639992DC5C95}" type="pres">
      <dgm:prSet presAssocID="{27742BFD-B7D5-4166-BB36-2868388E195E}" presName="spNode" presStyleCnt="0"/>
      <dgm:spPr/>
    </dgm:pt>
    <dgm:pt modelId="{725CC35A-92D5-4E85-BD28-46DA1A618007}" type="pres">
      <dgm:prSet presAssocID="{7A756DF0-1175-4AC7-9D85-49E87B6A4CF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B918120B-15A9-46E4-B23E-085C0912D6D2}" type="pres">
      <dgm:prSet presAssocID="{80BAD28F-CD62-42AF-B901-2EBFABB584A6}" presName="node" presStyleLbl="node1" presStyleIdx="2" presStyleCnt="6" custScaleX="159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B3F70-4A66-4024-AEF6-2712C19F723D}" type="pres">
      <dgm:prSet presAssocID="{80BAD28F-CD62-42AF-B901-2EBFABB584A6}" presName="spNode" presStyleCnt="0"/>
      <dgm:spPr/>
    </dgm:pt>
    <dgm:pt modelId="{1266876E-A7F7-467A-B149-5771AC2E4065}" type="pres">
      <dgm:prSet presAssocID="{B3DA77F0-F86B-4B8C-A533-93A38F10E810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3D66C52-69D1-4ECA-A111-3D47582197AD}" type="pres">
      <dgm:prSet presAssocID="{1ED6299C-323C-4873-B478-205D79512F6F}" presName="node" presStyleLbl="node1" presStyleIdx="3" presStyleCnt="6" custScaleX="144078" custScaleY="112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AFC6F-1957-4652-94FE-841CE67F1202}" type="pres">
      <dgm:prSet presAssocID="{1ED6299C-323C-4873-B478-205D79512F6F}" presName="spNode" presStyleCnt="0"/>
      <dgm:spPr/>
    </dgm:pt>
    <dgm:pt modelId="{49E42DA5-69FC-4ECA-9C37-20ABB3D1D6DF}" type="pres">
      <dgm:prSet presAssocID="{F5B01820-2D1E-44EA-9731-72201D4E34CD}" presName="sibTrans" presStyleLbl="sibTrans1D1" presStyleIdx="3" presStyleCnt="6"/>
      <dgm:spPr/>
      <dgm:t>
        <a:bodyPr/>
        <a:lstStyle/>
        <a:p>
          <a:endParaRPr lang="ru-RU"/>
        </a:p>
      </dgm:t>
    </dgm:pt>
    <dgm:pt modelId="{5606CC66-38FF-4C3A-8962-AD32C1C88273}" type="pres">
      <dgm:prSet presAssocID="{013EDC97-E811-4DAE-BCBD-A84CCB279455}" presName="node" presStyleLbl="node1" presStyleIdx="4" presStyleCnt="6" custScaleX="13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74ED1-9D8E-4BC2-ADFB-3773FF7E33E5}" type="pres">
      <dgm:prSet presAssocID="{013EDC97-E811-4DAE-BCBD-A84CCB279455}" presName="spNode" presStyleCnt="0"/>
      <dgm:spPr/>
    </dgm:pt>
    <dgm:pt modelId="{00FA06A3-EBB1-4E6E-92D0-370A143B9E0B}" type="pres">
      <dgm:prSet presAssocID="{B0239993-8457-4B3F-A8CA-ED6BFA0C914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451FFA21-0786-46AE-92FB-C4CE29AF718C}" type="pres">
      <dgm:prSet presAssocID="{2DEFB4DE-CACA-45C5-B3CE-BC272BE66325}" presName="node" presStyleLbl="node1" presStyleIdx="5" presStyleCnt="6" custScaleX="158743" custScaleY="106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523AD-3EC5-4356-9011-F66E509765B9}" type="pres">
      <dgm:prSet presAssocID="{2DEFB4DE-CACA-45C5-B3CE-BC272BE66325}" presName="spNode" presStyleCnt="0"/>
      <dgm:spPr/>
    </dgm:pt>
    <dgm:pt modelId="{96957553-B0C3-4EC1-8725-8145D3AEA35E}" type="pres">
      <dgm:prSet presAssocID="{7172D5E3-999D-4052-B001-22B09ED5AF77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C533F52A-FC67-4951-8F48-0D6056BE1235}" type="presOf" srcId="{CA493F0D-DC0D-4A78-A664-E437349C6A07}" destId="{356FF85D-E542-47EE-8CA2-DAA2B03658D0}" srcOrd="0" destOrd="0" presId="urn:microsoft.com/office/officeart/2005/8/layout/cycle6"/>
    <dgm:cxn modelId="{E9B9B0F5-FFB2-4C65-8100-CCC5431CBB77}" srcId="{090424E2-61F5-44EE-BBE5-A9AA65CD2391}" destId="{1ED6299C-323C-4873-B478-205D79512F6F}" srcOrd="3" destOrd="0" parTransId="{0FF335BB-1359-45FB-B59B-45757962BA91}" sibTransId="{F5B01820-2D1E-44EA-9731-72201D4E34CD}"/>
    <dgm:cxn modelId="{CA81B4C1-1215-4FDF-9428-20AFE66B1423}" type="presOf" srcId="{7A756DF0-1175-4AC7-9D85-49E87B6A4CF7}" destId="{725CC35A-92D5-4E85-BD28-46DA1A618007}" srcOrd="0" destOrd="0" presId="urn:microsoft.com/office/officeart/2005/8/layout/cycle6"/>
    <dgm:cxn modelId="{2F4DAB33-95D1-4A17-AD20-6A39AD45348B}" type="presOf" srcId="{F5B01820-2D1E-44EA-9731-72201D4E34CD}" destId="{49E42DA5-69FC-4ECA-9C37-20ABB3D1D6DF}" srcOrd="0" destOrd="0" presId="urn:microsoft.com/office/officeart/2005/8/layout/cycle6"/>
    <dgm:cxn modelId="{D2719013-A499-4B42-970F-3528CBCAA9DC}" type="presOf" srcId="{7172D5E3-999D-4052-B001-22B09ED5AF77}" destId="{96957553-B0C3-4EC1-8725-8145D3AEA35E}" srcOrd="0" destOrd="0" presId="urn:microsoft.com/office/officeart/2005/8/layout/cycle6"/>
    <dgm:cxn modelId="{BD3159FF-8D55-4CDA-97D2-5BD62D6CB8F3}" type="presOf" srcId="{80BAD28F-CD62-42AF-B901-2EBFABB584A6}" destId="{B918120B-15A9-46E4-B23E-085C0912D6D2}" srcOrd="0" destOrd="0" presId="urn:microsoft.com/office/officeart/2005/8/layout/cycle6"/>
    <dgm:cxn modelId="{2F1643A0-3CA8-4846-82F3-D0D48C93F403}" srcId="{090424E2-61F5-44EE-BBE5-A9AA65CD2391}" destId="{698BDE6A-1658-4C59-995D-AC32BCB36AC8}" srcOrd="0" destOrd="0" parTransId="{A81028FB-7637-4938-8FE1-46319217C715}" sibTransId="{CA493F0D-DC0D-4A78-A664-E437349C6A07}"/>
    <dgm:cxn modelId="{8BD7A608-D804-4834-9092-BAE9601193B0}" type="presOf" srcId="{090424E2-61F5-44EE-BBE5-A9AA65CD2391}" destId="{169EB11B-1C6B-4628-AA2B-32DB4A6B6BC2}" srcOrd="0" destOrd="0" presId="urn:microsoft.com/office/officeart/2005/8/layout/cycle6"/>
    <dgm:cxn modelId="{93807E2F-7228-4772-8D69-359CF8C7EC65}" type="presOf" srcId="{1ED6299C-323C-4873-B478-205D79512F6F}" destId="{63D66C52-69D1-4ECA-A111-3D47582197AD}" srcOrd="0" destOrd="0" presId="urn:microsoft.com/office/officeart/2005/8/layout/cycle6"/>
    <dgm:cxn modelId="{F0560B61-F5F9-40D8-A917-A92956B0F3B4}" type="presOf" srcId="{698BDE6A-1658-4C59-995D-AC32BCB36AC8}" destId="{E48CDE99-4BE7-4C9C-A421-DAC08F111B35}" srcOrd="0" destOrd="0" presId="urn:microsoft.com/office/officeart/2005/8/layout/cycle6"/>
    <dgm:cxn modelId="{6D04CD88-4D71-427E-9791-EFDAE5E862CB}" srcId="{090424E2-61F5-44EE-BBE5-A9AA65CD2391}" destId="{80BAD28F-CD62-42AF-B901-2EBFABB584A6}" srcOrd="2" destOrd="0" parTransId="{4A77394C-1F44-486D-B59F-A6E77191E96F}" sibTransId="{B3DA77F0-F86B-4B8C-A533-93A38F10E810}"/>
    <dgm:cxn modelId="{30B23C2F-CB91-4F79-9620-F219C21A88ED}" srcId="{090424E2-61F5-44EE-BBE5-A9AA65CD2391}" destId="{27742BFD-B7D5-4166-BB36-2868388E195E}" srcOrd="1" destOrd="0" parTransId="{214B821E-6846-4D64-8197-80CEB3234B50}" sibTransId="{7A756DF0-1175-4AC7-9D85-49E87B6A4CF7}"/>
    <dgm:cxn modelId="{AD1F0D11-8AEC-4F65-B5FC-9DB9E15270BC}" srcId="{090424E2-61F5-44EE-BBE5-A9AA65CD2391}" destId="{013EDC97-E811-4DAE-BCBD-A84CCB279455}" srcOrd="4" destOrd="0" parTransId="{7CE89F22-2AC0-4662-B89E-775706033C32}" sibTransId="{B0239993-8457-4B3F-A8CA-ED6BFA0C914F}"/>
    <dgm:cxn modelId="{172B4B92-09B4-4257-A88B-EB2A39BDF9E4}" type="presOf" srcId="{B0239993-8457-4B3F-A8CA-ED6BFA0C914F}" destId="{00FA06A3-EBB1-4E6E-92D0-370A143B9E0B}" srcOrd="0" destOrd="0" presId="urn:microsoft.com/office/officeart/2005/8/layout/cycle6"/>
    <dgm:cxn modelId="{BD007E5F-4763-49E1-8E7D-2368EC33D440}" type="presOf" srcId="{2DEFB4DE-CACA-45C5-B3CE-BC272BE66325}" destId="{451FFA21-0786-46AE-92FB-C4CE29AF718C}" srcOrd="0" destOrd="0" presId="urn:microsoft.com/office/officeart/2005/8/layout/cycle6"/>
    <dgm:cxn modelId="{61CC9555-C32E-4B80-8F75-00083A23AEA0}" srcId="{090424E2-61F5-44EE-BBE5-A9AA65CD2391}" destId="{2DEFB4DE-CACA-45C5-B3CE-BC272BE66325}" srcOrd="5" destOrd="0" parTransId="{35FBAD36-0E76-4F0B-806D-C8B813FFF6F0}" sibTransId="{7172D5E3-999D-4052-B001-22B09ED5AF77}"/>
    <dgm:cxn modelId="{94AA9812-5C21-48EC-B54A-9199F2379DD9}" type="presOf" srcId="{27742BFD-B7D5-4166-BB36-2868388E195E}" destId="{13AE4327-1835-405F-B9F0-99171866C6C1}" srcOrd="0" destOrd="0" presId="urn:microsoft.com/office/officeart/2005/8/layout/cycle6"/>
    <dgm:cxn modelId="{D4429BDF-26F0-4315-BACC-E5F7DD53EF97}" type="presOf" srcId="{B3DA77F0-F86B-4B8C-A533-93A38F10E810}" destId="{1266876E-A7F7-467A-B149-5771AC2E4065}" srcOrd="0" destOrd="0" presId="urn:microsoft.com/office/officeart/2005/8/layout/cycle6"/>
    <dgm:cxn modelId="{F7CB428A-EBD8-4772-AFE5-9867A3E7AC21}" type="presOf" srcId="{013EDC97-E811-4DAE-BCBD-A84CCB279455}" destId="{5606CC66-38FF-4C3A-8962-AD32C1C88273}" srcOrd="0" destOrd="0" presId="urn:microsoft.com/office/officeart/2005/8/layout/cycle6"/>
    <dgm:cxn modelId="{AAF58825-4686-4075-8553-527A69B1DF84}" type="presParOf" srcId="{169EB11B-1C6B-4628-AA2B-32DB4A6B6BC2}" destId="{E48CDE99-4BE7-4C9C-A421-DAC08F111B35}" srcOrd="0" destOrd="0" presId="urn:microsoft.com/office/officeart/2005/8/layout/cycle6"/>
    <dgm:cxn modelId="{F712E3AD-5EAC-407D-B48B-9AA1F3DADDD8}" type="presParOf" srcId="{169EB11B-1C6B-4628-AA2B-32DB4A6B6BC2}" destId="{83467F4C-2211-4FAA-BDE1-918D35832767}" srcOrd="1" destOrd="0" presId="urn:microsoft.com/office/officeart/2005/8/layout/cycle6"/>
    <dgm:cxn modelId="{36C31FAF-D266-4A49-AA3D-BAA54E2DA679}" type="presParOf" srcId="{169EB11B-1C6B-4628-AA2B-32DB4A6B6BC2}" destId="{356FF85D-E542-47EE-8CA2-DAA2B03658D0}" srcOrd="2" destOrd="0" presId="urn:microsoft.com/office/officeart/2005/8/layout/cycle6"/>
    <dgm:cxn modelId="{2665911D-0974-446E-BF67-22D2076623C0}" type="presParOf" srcId="{169EB11B-1C6B-4628-AA2B-32DB4A6B6BC2}" destId="{13AE4327-1835-405F-B9F0-99171866C6C1}" srcOrd="3" destOrd="0" presId="urn:microsoft.com/office/officeart/2005/8/layout/cycle6"/>
    <dgm:cxn modelId="{219EFF3A-1859-4E75-A260-846E4E61D2A1}" type="presParOf" srcId="{169EB11B-1C6B-4628-AA2B-32DB4A6B6BC2}" destId="{B86243BE-B3F7-4271-8F6A-639992DC5C95}" srcOrd="4" destOrd="0" presId="urn:microsoft.com/office/officeart/2005/8/layout/cycle6"/>
    <dgm:cxn modelId="{F65A598F-61F2-482D-BBE9-4A94AE835769}" type="presParOf" srcId="{169EB11B-1C6B-4628-AA2B-32DB4A6B6BC2}" destId="{725CC35A-92D5-4E85-BD28-46DA1A618007}" srcOrd="5" destOrd="0" presId="urn:microsoft.com/office/officeart/2005/8/layout/cycle6"/>
    <dgm:cxn modelId="{DF2665E0-2C93-48D2-A669-C5461240AD51}" type="presParOf" srcId="{169EB11B-1C6B-4628-AA2B-32DB4A6B6BC2}" destId="{B918120B-15A9-46E4-B23E-085C0912D6D2}" srcOrd="6" destOrd="0" presId="urn:microsoft.com/office/officeart/2005/8/layout/cycle6"/>
    <dgm:cxn modelId="{4636DD82-BA43-4ABB-9F4D-4507E4270E20}" type="presParOf" srcId="{169EB11B-1C6B-4628-AA2B-32DB4A6B6BC2}" destId="{766B3F70-4A66-4024-AEF6-2712C19F723D}" srcOrd="7" destOrd="0" presId="urn:microsoft.com/office/officeart/2005/8/layout/cycle6"/>
    <dgm:cxn modelId="{2F8E51BF-1634-4F03-817E-352E771A1355}" type="presParOf" srcId="{169EB11B-1C6B-4628-AA2B-32DB4A6B6BC2}" destId="{1266876E-A7F7-467A-B149-5771AC2E4065}" srcOrd="8" destOrd="0" presId="urn:microsoft.com/office/officeart/2005/8/layout/cycle6"/>
    <dgm:cxn modelId="{6B905EF6-763C-4D66-BD1C-817783F27095}" type="presParOf" srcId="{169EB11B-1C6B-4628-AA2B-32DB4A6B6BC2}" destId="{63D66C52-69D1-4ECA-A111-3D47582197AD}" srcOrd="9" destOrd="0" presId="urn:microsoft.com/office/officeart/2005/8/layout/cycle6"/>
    <dgm:cxn modelId="{27DEA9B7-A725-45F7-85ED-FCEE34AAEACD}" type="presParOf" srcId="{169EB11B-1C6B-4628-AA2B-32DB4A6B6BC2}" destId="{269AFC6F-1957-4652-94FE-841CE67F1202}" srcOrd="10" destOrd="0" presId="urn:microsoft.com/office/officeart/2005/8/layout/cycle6"/>
    <dgm:cxn modelId="{B25F99B0-CBEF-459F-BB54-19A4DBDFB101}" type="presParOf" srcId="{169EB11B-1C6B-4628-AA2B-32DB4A6B6BC2}" destId="{49E42DA5-69FC-4ECA-9C37-20ABB3D1D6DF}" srcOrd="11" destOrd="0" presId="urn:microsoft.com/office/officeart/2005/8/layout/cycle6"/>
    <dgm:cxn modelId="{3108A297-07FF-4A03-9087-E2925431DF07}" type="presParOf" srcId="{169EB11B-1C6B-4628-AA2B-32DB4A6B6BC2}" destId="{5606CC66-38FF-4C3A-8962-AD32C1C88273}" srcOrd="12" destOrd="0" presId="urn:microsoft.com/office/officeart/2005/8/layout/cycle6"/>
    <dgm:cxn modelId="{56545DB7-A5B9-4AA3-B78C-029BC3236D2C}" type="presParOf" srcId="{169EB11B-1C6B-4628-AA2B-32DB4A6B6BC2}" destId="{99B74ED1-9D8E-4BC2-ADFB-3773FF7E33E5}" srcOrd="13" destOrd="0" presId="urn:microsoft.com/office/officeart/2005/8/layout/cycle6"/>
    <dgm:cxn modelId="{A05C45DA-D96B-4E16-83B6-69414E7FF685}" type="presParOf" srcId="{169EB11B-1C6B-4628-AA2B-32DB4A6B6BC2}" destId="{00FA06A3-EBB1-4E6E-92D0-370A143B9E0B}" srcOrd="14" destOrd="0" presId="urn:microsoft.com/office/officeart/2005/8/layout/cycle6"/>
    <dgm:cxn modelId="{5A8E7006-BE5B-4B4B-B0F9-A8DE83DDE946}" type="presParOf" srcId="{169EB11B-1C6B-4628-AA2B-32DB4A6B6BC2}" destId="{451FFA21-0786-46AE-92FB-C4CE29AF718C}" srcOrd="15" destOrd="0" presId="urn:microsoft.com/office/officeart/2005/8/layout/cycle6"/>
    <dgm:cxn modelId="{D935B4AD-0B70-46D4-B910-EDB366BE1EE7}" type="presParOf" srcId="{169EB11B-1C6B-4628-AA2B-32DB4A6B6BC2}" destId="{3CF523AD-3EC5-4356-9011-F66E509765B9}" srcOrd="16" destOrd="0" presId="urn:microsoft.com/office/officeart/2005/8/layout/cycle6"/>
    <dgm:cxn modelId="{BC1BE10F-FAEF-4AB0-99C7-E24F04C69A81}" type="presParOf" srcId="{169EB11B-1C6B-4628-AA2B-32DB4A6B6BC2}" destId="{96957553-B0C3-4EC1-8725-8145D3AEA35E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CDE99-4BE7-4C9C-A421-DAC08F111B35}">
      <dsp:nvSpPr>
        <dsp:cNvPr id="0" name=""/>
        <dsp:cNvSpPr/>
      </dsp:nvSpPr>
      <dsp:spPr>
        <a:xfrm>
          <a:off x="3626457" y="3357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Физическая культура</a:t>
          </a:r>
          <a:endParaRPr lang="ru-RU" sz="1100" kern="1200" dirty="0"/>
        </a:p>
      </dsp:txBody>
      <dsp:txXfrm>
        <a:off x="3669946" y="46846"/>
        <a:ext cx="1283601" cy="803898"/>
      </dsp:txXfrm>
    </dsp:sp>
    <dsp:sp modelId="{356FF85D-E542-47EE-8CA2-DAA2B03658D0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2791489" y="118153"/>
              </a:moveTo>
              <a:arcTo wR="2097455" hR="2097455" stAng="17359380" swAng="149975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E4327-1835-405F-B9F0-99171866C6C1}">
      <dsp:nvSpPr>
        <dsp:cNvPr id="0" name=""/>
        <dsp:cNvSpPr/>
      </dsp:nvSpPr>
      <dsp:spPr>
        <a:xfrm>
          <a:off x="5442907" y="1052085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математических представлений</a:t>
          </a:r>
          <a:endParaRPr lang="ru-RU" sz="1100" kern="1200" dirty="0"/>
        </a:p>
      </dsp:txBody>
      <dsp:txXfrm>
        <a:off x="5486396" y="1095574"/>
        <a:ext cx="1283601" cy="803898"/>
      </dsp:txXfrm>
    </dsp:sp>
    <dsp:sp modelId="{725CC35A-92D5-4E85-BD28-46DA1A618007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4109714" y="1505732"/>
              </a:moveTo>
              <a:arcTo wR="2097455" hR="2097455" stAng="20616812" swAng="1966377"/>
            </a:path>
          </a:pathLst>
        </a:custGeom>
        <a:noFill/>
        <a:ln w="9525" cap="flat" cmpd="sng" algn="ctr">
          <a:solidFill>
            <a:schemeClr val="accent2">
              <a:hueOff val="191613"/>
              <a:satOff val="-1095"/>
              <a:lumOff val="1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8120B-15A9-46E4-B23E-085C0912D6D2}">
      <dsp:nvSpPr>
        <dsp:cNvPr id="0" name=""/>
        <dsp:cNvSpPr/>
      </dsp:nvSpPr>
      <dsp:spPr>
        <a:xfrm>
          <a:off x="5442907" y="3149541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Музыкальное </a:t>
          </a:r>
          <a:endParaRPr lang="ru-RU" sz="1100" kern="1200" dirty="0"/>
        </a:p>
      </dsp:txBody>
      <dsp:txXfrm>
        <a:off x="5486396" y="3193030"/>
        <a:ext cx="1283601" cy="803898"/>
      </dsp:txXfrm>
    </dsp:sp>
    <dsp:sp modelId="{1266876E-A7F7-467A-B149-5771AC2E4065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3562847" y="3598105"/>
              </a:moveTo>
              <a:arcTo wR="2097455" hR="2097455" stAng="2740864" swAng="1499757"/>
            </a:path>
          </a:pathLst>
        </a:custGeom>
        <a:noFill/>
        <a:ln w="9525" cap="flat" cmpd="sng" algn="ctr">
          <a:solidFill>
            <a:schemeClr val="accent2">
              <a:hueOff val="383227"/>
              <a:satOff val="-2190"/>
              <a:lumOff val="21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66C52-69D1-4ECA-A111-3D47582197AD}">
      <dsp:nvSpPr>
        <dsp:cNvPr id="0" name=""/>
        <dsp:cNvSpPr/>
      </dsp:nvSpPr>
      <dsp:spPr>
        <a:xfrm>
          <a:off x="3626457" y="4198269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Ознакомление с </a:t>
          </a:r>
          <a:r>
            <a:rPr lang="ru-RU" sz="1100" kern="1200" dirty="0" err="1" smtClean="0"/>
            <a:t>окр</a:t>
          </a:r>
          <a:r>
            <a:rPr lang="ru-RU" sz="1100" kern="1200" dirty="0" smtClean="0"/>
            <a:t>. миром</a:t>
          </a:r>
          <a:endParaRPr lang="ru-RU" sz="1100" kern="1200" dirty="0"/>
        </a:p>
      </dsp:txBody>
      <dsp:txXfrm>
        <a:off x="3669946" y="4241758"/>
        <a:ext cx="1283601" cy="803898"/>
      </dsp:txXfrm>
    </dsp:sp>
    <dsp:sp modelId="{49E42DA5-69FC-4ECA-9C37-20ABB3D1D6DF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1403422" y="4076758"/>
              </a:moveTo>
              <a:arcTo wR="2097455" hR="2097455" stAng="6559380" swAng="1499757"/>
            </a:path>
          </a:pathLst>
        </a:custGeom>
        <a:noFill/>
        <a:ln w="9525" cap="flat" cmpd="sng" algn="ctr">
          <a:solidFill>
            <a:schemeClr val="accent2">
              <a:hueOff val="574840"/>
              <a:satOff val="-3285"/>
              <a:lumOff val="3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6CC66-38FF-4C3A-8962-AD32C1C88273}">
      <dsp:nvSpPr>
        <dsp:cNvPr id="0" name=""/>
        <dsp:cNvSpPr/>
      </dsp:nvSpPr>
      <dsp:spPr>
        <a:xfrm>
          <a:off x="1810007" y="3149541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речи</a:t>
          </a:r>
          <a:endParaRPr lang="ru-RU" sz="1100" kern="1200" dirty="0"/>
        </a:p>
      </dsp:txBody>
      <dsp:txXfrm>
        <a:off x="1853496" y="3193030"/>
        <a:ext cx="1283601" cy="803898"/>
      </dsp:txXfrm>
    </dsp:sp>
    <dsp:sp modelId="{00FA06A3-EBB1-4E6E-92D0-370A143B9E0B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85197" y="2689179"/>
              </a:moveTo>
              <a:arcTo wR="2097455" hR="2097455" stAng="9816812" swAng="1966377"/>
            </a:path>
          </a:pathLst>
        </a:custGeom>
        <a:noFill/>
        <a:ln w="9525" cap="flat" cmpd="sng" algn="ctr">
          <a:solidFill>
            <a:schemeClr val="accent2">
              <a:hueOff val="766454"/>
              <a:satOff val="-4380"/>
              <a:lumOff val="423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FFA21-0786-46AE-92FB-C4CE29AF718C}">
      <dsp:nvSpPr>
        <dsp:cNvPr id="0" name=""/>
        <dsp:cNvSpPr/>
      </dsp:nvSpPr>
      <dsp:spPr>
        <a:xfrm>
          <a:off x="1810007" y="1052085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Изобразительная деятельность</a:t>
          </a:r>
          <a:endParaRPr lang="ru-RU" sz="1100" kern="1200" dirty="0"/>
        </a:p>
      </dsp:txBody>
      <dsp:txXfrm>
        <a:off x="1853496" y="1095574"/>
        <a:ext cx="1283601" cy="803898"/>
      </dsp:txXfrm>
    </dsp:sp>
    <dsp:sp modelId="{96957553-B0C3-4EC1-8725-8145D3AEA35E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632064" y="596806"/>
              </a:moveTo>
              <a:arcTo wR="2097455" hR="2097455" stAng="13540864" swAng="1499757"/>
            </a:path>
          </a:pathLst>
        </a:custGeom>
        <a:noFill/>
        <a:ln w="9525" cap="flat" cmpd="sng" algn="ctr">
          <a:solidFill>
            <a:schemeClr val="accent2">
              <a:hueOff val="958067"/>
              <a:satOff val="-5475"/>
              <a:lumOff val="52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14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91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15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99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9600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42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223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394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8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68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723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00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728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649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0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81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04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5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3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0056"/>
            <a:ext cx="9144000" cy="694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2029" y="297455"/>
            <a:ext cx="788807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Родительское организационное собрание в средней группе</a:t>
            </a:r>
            <a:br>
              <a:rPr lang="ru-RU" sz="5400" b="1" dirty="0" smtClean="0">
                <a:solidFill>
                  <a:srgbClr val="7030A0"/>
                </a:solidFill>
              </a:rPr>
            </a:b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99" y="5288096"/>
            <a:ext cx="62851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</a:rPr>
              <a:t>Воспитатели: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Г.М.Алексеенко</a:t>
            </a:r>
            <a:endParaRPr lang="ru-RU" dirty="0" smtClean="0">
              <a:solidFill>
                <a:srgbClr val="7030A0"/>
              </a:solidFill>
            </a:endParaRP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М.А. </a:t>
            </a:r>
            <a:r>
              <a:rPr lang="ru-RU" dirty="0" err="1" smtClean="0">
                <a:solidFill>
                  <a:srgbClr val="7030A0"/>
                </a:solidFill>
              </a:rPr>
              <a:t>Ходунова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 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050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7605" y="428178"/>
            <a:ext cx="852351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Отношения со сверстниками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ребенка появляется большой интерес к ровесникам, и он от внутрисемейных отношений все больше переходит к более широким отношениям с миром. Совместная игра становится сложнее, у нее появляется разнообразное сюжетно-ролевое наполнение. Общение со сверстниками занимает все большее место в жизни ребенка, все более выраженной становится потребность в признании и уважении со стороны ровесников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Активная любознательность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которая заставляет детей постоянно задавать вопросы обо всем, что они видят. Они готовы все время говорить, обсуждать различные вопросы. Но у них еще недостаточно развита произвольность, то есть способность заниматься тем, что им неинтересно, и поэтому их познавательный интерес лучше всего утоляется в увлекательном разговоре или занимательной игре.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5315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074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7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6103346" y="1288473"/>
            <a:ext cx="2694290" cy="1039091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78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3"/>
          </p:nvPr>
        </p:nvGraphicFramePr>
        <p:xfrm>
          <a:off x="2100362" y="2366962"/>
          <a:ext cx="4943276" cy="3424239"/>
        </p:xfrm>
        <a:graphic>
          <a:graphicData uri="http://schemas.openxmlformats.org/drawingml/2006/table">
            <a:tbl>
              <a:tblPr/>
              <a:tblGrid>
                <a:gridCol w="3775993"/>
                <a:gridCol w="1167283"/>
              </a:tblGrid>
              <a:tr h="214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Режимные моменты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Приём детей, игры, дежурство, утренняя гимнастика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7.00 – 8.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завтраку, завтрак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 – 8.40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0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Игровая деятельность,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непосредственно образовательной деятельности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8.40 – 9.00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9.00 – 10.15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Прогулка (игры, наблюдения, труд)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10.25 – 12.00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обеду, обед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– 12.50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ко сну, дневной сон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12.50 – 15.00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Постепенный подъём, оздоровительные и гигиенические процедуры, полдник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15.00 – 15.45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Игры-занятия, совместная и самостоятельная деятельность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15.45 – 1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ужину, ужин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– 17.2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прогулка, уход домой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17.30 – 19.00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37732" y="0"/>
            <a:ext cx="7773338" cy="1545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  <a:b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«Режим дня»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94063" y="1397003"/>
          <a:ext cx="7755874" cy="4607189"/>
        </p:xfrm>
        <a:graphic>
          <a:graphicData uri="http://schemas.openxmlformats.org/drawingml/2006/table">
            <a:tbl>
              <a:tblPr/>
              <a:tblGrid>
                <a:gridCol w="5924437"/>
                <a:gridCol w="1831437"/>
              </a:tblGrid>
              <a:tr h="33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Режимные моменты</a:t>
                      </a:r>
                      <a:endParaRPr lang="ru-RU" sz="1000" b="1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000" b="1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Приём детей, игры, дежурство, утренняя гимнастика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7.00 – 8.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завтраку, завтрак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en-US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– 8.40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1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Игровая деятельность, 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непосредственно образовательной деятельности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8.40 – 9.00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9.00 – 10.15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Прогулка (игры, наблюдения, труд)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10.25 – 12.00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обеду, обед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 12.50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ко сну, дневной сон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12.50 – 15.00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5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Постепенный подъём, оздоровительные и гигиенические процедуры, полдник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15.00 – 15.45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Игры-занятия, совместная и самостоятельная деятельность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15.45 – 1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ужину, ужин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 17.2</a:t>
                      </a:r>
                      <a:r>
                        <a:rPr lang="en-US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прогулка, уход домой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17.30 – 19.00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3430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098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964872" y="3429001"/>
            <a:ext cx="2155768" cy="78043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78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7113" y="132202"/>
            <a:ext cx="817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ричал </a:t>
            </a: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«Непосредственная 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образовательная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деятельность»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605624067"/>
              </p:ext>
            </p:extLst>
          </p:nvPr>
        </p:nvGraphicFramePr>
        <p:xfrm>
          <a:off x="520505" y="1237280"/>
          <a:ext cx="8623495" cy="5092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87335" y="3429000"/>
            <a:ext cx="3487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Занятие не превышает 20  минут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24258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6146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842353" y="720437"/>
            <a:ext cx="3059132" cy="11139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Ура!!!!!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средней группе!!!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78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0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7257" y="1389381"/>
            <a:ext cx="4621213" cy="535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283266" y="492761"/>
            <a:ext cx="8072846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224" y="2223127"/>
            <a:ext cx="5414560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8000" b="1" i="1" dirty="0" smtClean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нимание!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071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2541" y="5816789"/>
            <a:ext cx="4021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Воспитатели: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Жинжикова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Н.Н., 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Тищенко К.А.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0055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8035" y="1178806"/>
            <a:ext cx="84546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«Путешествие по возрастным особенностям детей 4-5 лет»</a:t>
            </a:r>
            <a:endParaRPr lang="ru-RU" sz="6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3469" y="4639293"/>
            <a:ext cx="2149008" cy="205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5450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mistergid.ru/image/upload/2011-08-07/330026694634_124818368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1970" y="1502229"/>
            <a:ext cx="4622030" cy="535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 rot="19695279">
            <a:off x="317052" y="2527849"/>
            <a:ext cx="6850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Корабль «Детство»</a:t>
            </a:r>
            <a:endParaRPr lang="ru-RU" sz="5400" b="1" cap="none" spc="0" dirty="0">
              <a:ln w="18000">
                <a:solidFill>
                  <a:srgbClr val="000099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609473">
            <a:off x="-59912" y="182175"/>
            <a:ext cx="2803613" cy="26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8374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72197" y="605928"/>
            <a:ext cx="725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«Помощники нашим воспитателям»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8627" y="2008665"/>
            <a:ext cx="4726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604910" y="2246921"/>
            <a:ext cx="1772530" cy="1867431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6541477" y="2246921"/>
            <a:ext cx="1800664" cy="1682765"/>
          </a:xfrm>
          <a:prstGeom prst="curved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7440" y="3362740"/>
            <a:ext cx="1856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Оставить родительский комитет в силе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895557" y="3390319"/>
            <a:ext cx="1645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Заменить полностью или частично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546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3210" y="947450"/>
            <a:ext cx="64448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99"/>
                </a:solidFill>
              </a:rPr>
              <a:t>Игра </a:t>
            </a:r>
          </a:p>
          <a:p>
            <a:pPr algn="ctr"/>
            <a:endParaRPr lang="ru-RU" sz="3600" b="1" i="1" dirty="0" smtClean="0">
              <a:solidFill>
                <a:srgbClr val="000099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000099"/>
                </a:solidFill>
              </a:rPr>
              <a:t>«Каким я увидела своего </a:t>
            </a:r>
            <a:r>
              <a:rPr lang="ru-RU" sz="3600" b="1" i="1" dirty="0" err="1" smtClean="0">
                <a:solidFill>
                  <a:srgbClr val="000099"/>
                </a:solidFill>
              </a:rPr>
              <a:t>своего</a:t>
            </a:r>
            <a:r>
              <a:rPr lang="ru-RU" sz="3600" b="1" i="1" dirty="0" smtClean="0">
                <a:solidFill>
                  <a:srgbClr val="000099"/>
                </a:solidFill>
              </a:rPr>
              <a:t> ребёнка летом !»</a:t>
            </a:r>
          </a:p>
          <a:p>
            <a:pPr algn="ctr"/>
            <a:endParaRPr lang="ru-RU" sz="3600" b="1" i="1" dirty="0" smtClean="0">
              <a:solidFill>
                <a:srgbClr val="000099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2171" y="3322678"/>
            <a:ext cx="2769650" cy="276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561856">
            <a:off x="59000" y="773336"/>
            <a:ext cx="64889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99"/>
                </a:solidFill>
              </a:rPr>
              <a:t>Пожелание ребёнку</a:t>
            </a:r>
          </a:p>
          <a:p>
            <a:pPr algn="ctr"/>
            <a:endParaRPr lang="ru-RU" sz="3600" b="1" i="1" dirty="0" smtClean="0">
              <a:solidFill>
                <a:srgbClr val="000099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000099"/>
                </a:solidFill>
              </a:rPr>
              <a:t> от родителей на</a:t>
            </a:r>
          </a:p>
          <a:p>
            <a:pPr algn="ctr"/>
            <a:endParaRPr lang="ru-RU" sz="3600" b="1" i="1" dirty="0" smtClean="0">
              <a:solidFill>
                <a:srgbClr val="000099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000099"/>
                </a:solidFill>
              </a:rPr>
              <a:t> учебный год!</a:t>
            </a:r>
            <a:endParaRPr lang="ru-RU" sz="3600" b="1" i="1" dirty="0">
              <a:solidFill>
                <a:srgbClr val="000099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47696">
            <a:off x="6237618" y="56202"/>
            <a:ext cx="2761695" cy="26377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8148" y="4147679"/>
            <a:ext cx="2016224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3790868"/>
            <a:ext cx="3320802" cy="2781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050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3988106" y="3749041"/>
            <a:ext cx="3227941" cy="12663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 особенности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82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96405" y="434063"/>
            <a:ext cx="6742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«Возрастные особенности детей 4-5 лет»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5127" y="1357746"/>
            <a:ext cx="78262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Стремление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самостоятельности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 многое делать самому, он уже больше способен позаботиться о себе и меньше нуждается в опеке взрослых. Обратная сторона самостоятельности – заявление о своих правах, потребностях, попытки устанавливать свои правила в окружающем мире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Этические представления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расширяет палитру осознаваемых эмоций, он начинает понимать чувства других людей, сопереживать. В этом возрасте начинают формироваться основные этические понятия, воспринимаемые ребенком не через то, что говорят ему взрослые, а исходя из того, как они поступают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131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0525" y="1020638"/>
            <a:ext cx="68471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способности.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воображения входит в очень активную фазу. Ребенок живет в мире сказок, фантазий, он способен создавать целые миры на бумаге или в своей голове.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Страхи как следствие развитого воображения.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чувствует себя недостаточно защищенным перед большим миром. Он задействует своё магическое мышление для того, чтобы обрести ощущение безопасности. Но безудержность фантазий может порождать самые разнообразные страхи</a:t>
            </a:r>
          </a:p>
        </p:txBody>
      </p:sp>
    </p:spTree>
    <p:extLst>
      <p:ext uri="{BB962C8B-B14F-4D97-AF65-F5344CB8AC3E}">
        <p14:creationId xmlns:p14="http://schemas.microsoft.com/office/powerpoint/2010/main" xmlns="" val="3491589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602</TotalTime>
  <Words>657</Words>
  <Application>Microsoft Office PowerPoint</Application>
  <PresentationFormat>Экран (4:3)</PresentationFormat>
  <Paragraphs>117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Капля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Евгений</cp:lastModifiedBy>
  <cp:revision>68</cp:revision>
  <dcterms:created xsi:type="dcterms:W3CDTF">2013-10-18T03:33:16Z</dcterms:created>
  <dcterms:modified xsi:type="dcterms:W3CDTF">2017-02-17T13:54:43Z</dcterms:modified>
</cp:coreProperties>
</file>