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D31F535-626A-4279-902B-31ACF0A274D0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6BEB5FC-86B1-47EE-A7EA-2324B814660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31F535-626A-4279-902B-31ACF0A274D0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BEB5FC-86B1-47EE-A7EA-2324B8146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31F535-626A-4279-902B-31ACF0A274D0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BEB5FC-86B1-47EE-A7EA-2324B8146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31F535-626A-4279-902B-31ACF0A274D0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BEB5FC-86B1-47EE-A7EA-2324B8146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D31F535-626A-4279-902B-31ACF0A274D0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6BEB5FC-86B1-47EE-A7EA-2324B814660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31F535-626A-4279-902B-31ACF0A274D0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6BEB5FC-86B1-47EE-A7EA-2324B814660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31F535-626A-4279-902B-31ACF0A274D0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6BEB5FC-86B1-47EE-A7EA-2324B8146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31F535-626A-4279-902B-31ACF0A274D0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BEB5FC-86B1-47EE-A7EA-2324B814660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31F535-626A-4279-902B-31ACF0A274D0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BEB5FC-86B1-47EE-A7EA-2324B8146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D31F535-626A-4279-902B-31ACF0A274D0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6BEB5FC-86B1-47EE-A7EA-2324B814660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D31F535-626A-4279-902B-31ACF0A274D0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6BEB5FC-86B1-47EE-A7EA-2324B814660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D31F535-626A-4279-902B-31ACF0A274D0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66BEB5FC-86B1-47EE-A7EA-2324B8146603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5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3.xml"/><Relationship Id="rId5" Type="http://schemas.openxmlformats.org/officeDocument/2006/relationships/slide" Target="slide6.xml"/><Relationship Id="rId15" Type="http://schemas.openxmlformats.org/officeDocument/2006/relationships/slide" Target="slide17.xml"/><Relationship Id="rId10" Type="http://schemas.openxmlformats.org/officeDocument/2006/relationships/slide" Target="slide12.xml"/><Relationship Id="rId4" Type="http://schemas.openxmlformats.org/officeDocument/2006/relationships/slide" Target="slide5.xml"/><Relationship Id="rId9" Type="http://schemas.openxmlformats.org/officeDocument/2006/relationships/slide" Target="slide11.xml"/><Relationship Id="rId14" Type="http://schemas.openxmlformats.org/officeDocument/2006/relationships/slide" Target="slide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1540" y="40393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Отечественная</a:t>
            </a:r>
            <a:r>
              <a:rPr lang="ru-RU" b="1" i="1" dirty="0" smtClean="0"/>
              <a:t> война 1812 года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5373216"/>
            <a:ext cx="6048672" cy="792088"/>
          </a:xfrm>
        </p:spPr>
        <p:txBody>
          <a:bodyPr>
            <a:noAutofit/>
          </a:bodyPr>
          <a:lstStyle/>
          <a:p>
            <a:pPr algn="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Подготовили:</a:t>
            </a:r>
          </a:p>
          <a:p>
            <a:pPr algn="r"/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Сухов.А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Ракомса.А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Тех-1</a:t>
            </a:r>
          </a:p>
          <a:p>
            <a:pPr algn="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Преподаватель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Захарова Светлана Александровна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980000" y="1842372"/>
            <a:ext cx="7200800" cy="3456384"/>
            <a:chOff x="899592" y="1844824"/>
            <a:chExt cx="7200800" cy="3456384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899592" y="1844824"/>
              <a:ext cx="7200800" cy="345638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5860" y="2022392"/>
              <a:ext cx="6948264" cy="30963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81361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84784"/>
            <a:ext cx="8229600" cy="1008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2-я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Западная армия (до 45 тысяч) в начале вторжения располагалась под Гродно (на западе Белоруссии) около 150 км от 1-й армии. Во главе 2-й Западной армии стоял П. И. Багратион, должность начальника штаба занимал генерал-майор Э. Ф. Сен-При, генерал-адъютант Александра I; генерал-квартирмейстера — генерал-майор М. С.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Вистицкий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2-й.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493256"/>
            <a:ext cx="446430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	19 </a:t>
            </a:r>
            <a:r>
              <a:rPr lang="ru-RU" sz="1400" dirty="0"/>
              <a:t>июля 2-я армия находилась в Бобруйске на реке Березине, в то время как корпус </a:t>
            </a:r>
            <a:r>
              <a:rPr lang="ru-RU" sz="1400" dirty="0" err="1"/>
              <a:t>Даву</a:t>
            </a:r>
            <a:r>
              <a:rPr lang="ru-RU" sz="1400" dirty="0"/>
              <a:t> 21 июля расположился передовыми частями в </a:t>
            </a:r>
            <a:r>
              <a:rPr lang="ru-RU" sz="1400" dirty="0" err="1"/>
              <a:t>Могилёве</a:t>
            </a:r>
            <a:r>
              <a:rPr lang="ru-RU" sz="1400" dirty="0"/>
              <a:t>. Багратион, подойдя к Днепру в 60 километрах ниже </a:t>
            </a:r>
            <a:r>
              <a:rPr lang="ru-RU" sz="1400" dirty="0" err="1"/>
              <a:t>Могилёва</a:t>
            </a:r>
            <a:r>
              <a:rPr lang="ru-RU" sz="1400" dirty="0"/>
              <a:t>, послал 23 июля корпус Раевского с целью отбросить </a:t>
            </a:r>
            <a:r>
              <a:rPr lang="ru-RU" sz="1400" dirty="0" err="1"/>
              <a:t>Даву</a:t>
            </a:r>
            <a:r>
              <a:rPr lang="ru-RU" sz="1400" dirty="0"/>
              <a:t> от </a:t>
            </a:r>
            <a:r>
              <a:rPr lang="ru-RU" sz="1400" dirty="0" err="1"/>
              <a:t>Могилёва</a:t>
            </a:r>
            <a:r>
              <a:rPr lang="ru-RU" sz="1400" dirty="0"/>
              <a:t> и выйти на прямую дорогу в Витебск, где по планам должны были соединиться русские армии. В результате боя под </a:t>
            </a:r>
            <a:r>
              <a:rPr lang="ru-RU" sz="1400" dirty="0" err="1"/>
              <a:t>Салтановкой</a:t>
            </a:r>
            <a:r>
              <a:rPr lang="ru-RU" sz="1400" dirty="0"/>
              <a:t> Раевский задержал продвижение </a:t>
            </a:r>
            <a:r>
              <a:rPr lang="ru-RU" sz="1400" dirty="0" err="1"/>
              <a:t>Даву</a:t>
            </a:r>
            <a:r>
              <a:rPr lang="ru-RU" sz="1400" dirty="0"/>
              <a:t> на восток к Смоленску, но путь на Витебск оказался закрыт. Багратион смог без помех 24 — 25 июля форсировать Днепр в местечке Новое </a:t>
            </a:r>
            <a:r>
              <a:rPr lang="ru-RU" sz="1400" dirty="0" err="1"/>
              <a:t>Быхово</a:t>
            </a:r>
            <a:r>
              <a:rPr lang="ru-RU" sz="1400" dirty="0"/>
              <a:t> и направился к Смоленску. У </a:t>
            </a:r>
            <a:r>
              <a:rPr lang="ru-RU" sz="1400" dirty="0" err="1"/>
              <a:t>Даву</a:t>
            </a:r>
            <a:r>
              <a:rPr lang="ru-RU" sz="1400" dirty="0"/>
              <a:t> не оставалось сил преследовать 2-ю армию, в то время как безнадёжно отставшая от 2-й армии группировка </a:t>
            </a:r>
            <a:r>
              <a:rPr lang="ru-RU" sz="1400" dirty="0" err="1"/>
              <a:t>Жерома</a:t>
            </a:r>
            <a:r>
              <a:rPr lang="ru-RU" sz="1400" dirty="0"/>
              <a:t> Бонапарта (смещённого с командования к тому времени), была </a:t>
            </a:r>
            <a:r>
              <a:rPr lang="ru-RU" sz="1400" dirty="0" err="1"/>
              <a:t>перенацелена</a:t>
            </a:r>
            <a:r>
              <a:rPr lang="ru-RU" sz="1400" dirty="0"/>
              <a:t> Наполеоном на другие </a:t>
            </a:r>
            <a:r>
              <a:rPr lang="ru-RU" sz="1400" dirty="0" smtClean="0"/>
              <a:t>направления.</a:t>
            </a:r>
            <a:endParaRPr lang="ru-RU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924944"/>
            <a:ext cx="3348000" cy="3150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64704"/>
            <a:ext cx="682625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2334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Южное направление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340768"/>
            <a:ext cx="73448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	7-й </a:t>
            </a:r>
            <a:r>
              <a:rPr lang="ru-RU" sz="1400" dirty="0"/>
              <a:t>Саксонский корпус под командованием генерала Ренье (17-22 тысяч) должен был прикрывать правый фланг главных сил Наполеона от 3-й русской армии под командованием генерала </a:t>
            </a:r>
            <a:r>
              <a:rPr lang="ru-RU" sz="1400" dirty="0" err="1"/>
              <a:t>Тормасова</a:t>
            </a:r>
            <a:r>
              <a:rPr lang="ru-RU" sz="1400" dirty="0"/>
              <a:t> (46 тысяч человек при 164 орудиях). Ренье занял расположение по линии Брест—</a:t>
            </a:r>
            <a:r>
              <a:rPr lang="ru-RU" sz="1400" dirty="0" err="1"/>
              <a:t>Кобрин</a:t>
            </a:r>
            <a:r>
              <a:rPr lang="ru-RU" sz="1400" dirty="0"/>
              <a:t>—Пинск, распылив на протяжении 170 км и так небольшой корпус. 27 июля </a:t>
            </a:r>
            <a:r>
              <a:rPr lang="ru-RU" sz="1400" dirty="0" err="1"/>
              <a:t>Тормасов</a:t>
            </a:r>
            <a:r>
              <a:rPr lang="ru-RU" sz="1400" dirty="0"/>
              <a:t> окружил </a:t>
            </a:r>
            <a:r>
              <a:rPr lang="ru-RU" sz="1400" dirty="0" err="1"/>
              <a:t>Кобрин</a:t>
            </a:r>
            <a:r>
              <a:rPr lang="ru-RU" sz="1400" dirty="0"/>
              <a:t>, саксонский гарнизон под командованием </a:t>
            </a:r>
            <a:r>
              <a:rPr lang="ru-RU" sz="1400" dirty="0" err="1"/>
              <a:t>Кленгеля</a:t>
            </a:r>
            <a:r>
              <a:rPr lang="ru-RU" sz="1400" dirty="0"/>
              <a:t> (до 5 тысяч) был полностью разбит. Также были очищены от французских гарнизонов </a:t>
            </a:r>
            <a:r>
              <a:rPr lang="ru-RU" sz="1400" dirty="0" smtClean="0"/>
              <a:t>Брест</a:t>
            </a:r>
            <a:endParaRPr lang="ru-RU" sz="1400" dirty="0"/>
          </a:p>
          <a:p>
            <a:r>
              <a:rPr lang="ru-RU" sz="1400" dirty="0" smtClean="0"/>
              <a:t>	Поняв</a:t>
            </a:r>
            <a:r>
              <a:rPr lang="ru-RU" sz="1400" dirty="0"/>
              <a:t>, что ослабленный Ренье не сможет удержать </a:t>
            </a:r>
            <a:r>
              <a:rPr lang="ru-RU" sz="1400" dirty="0" err="1"/>
              <a:t>Тормасова</a:t>
            </a:r>
            <a:r>
              <a:rPr lang="ru-RU" sz="1400" dirty="0"/>
              <a:t>, Наполеон принял решение не привлекать на главное направление Австрийский корпус генерала </a:t>
            </a:r>
            <a:r>
              <a:rPr lang="ru-RU" sz="1400" dirty="0" err="1"/>
              <a:t>Шварценберга</a:t>
            </a:r>
            <a:r>
              <a:rPr lang="ru-RU" sz="1400" dirty="0"/>
              <a:t> (30 тысяч) и оставил его на юге против </a:t>
            </a:r>
            <a:r>
              <a:rPr lang="ru-RU" sz="1400" dirty="0" err="1"/>
              <a:t>Тормасова</a:t>
            </a:r>
            <a:r>
              <a:rPr lang="ru-RU" sz="1400" dirty="0"/>
              <a:t>. Ренье, собрав свои войска и соединившись со </a:t>
            </a:r>
            <a:r>
              <a:rPr lang="ru-RU" sz="1400" dirty="0" err="1"/>
              <a:t>Шварценбергом</a:t>
            </a:r>
            <a:r>
              <a:rPr lang="ru-RU" sz="1400" dirty="0"/>
              <a:t>, атаковал </a:t>
            </a:r>
            <a:r>
              <a:rPr lang="ru-RU" sz="1400" dirty="0" err="1"/>
              <a:t>Тормасова</a:t>
            </a:r>
            <a:r>
              <a:rPr lang="ru-RU" sz="1400" dirty="0"/>
              <a:t> 12 августа у </a:t>
            </a:r>
            <a:r>
              <a:rPr lang="ru-RU" sz="1400" dirty="0" err="1"/>
              <a:t>Городечны</a:t>
            </a:r>
            <a:r>
              <a:rPr lang="ru-RU" sz="1400" dirty="0"/>
              <a:t>, заставив русских отступить к Луцку. На этом направлении в основном воюют саксонцы, австрийцы стараются ограничиться артиллерийскими обстрелами и </a:t>
            </a:r>
            <a:r>
              <a:rPr lang="ru-RU" sz="1400" dirty="0" smtClean="0"/>
              <a:t>манёврами. Кроме </a:t>
            </a:r>
            <a:r>
              <a:rPr lang="ru-RU" sz="1400" dirty="0"/>
              <a:t>генерала </a:t>
            </a:r>
            <a:r>
              <a:rPr lang="ru-RU" sz="1400" dirty="0" err="1"/>
              <a:t>Тормасова</a:t>
            </a:r>
            <a:r>
              <a:rPr lang="ru-RU" sz="1400" dirty="0"/>
              <a:t> на южном направлении находился 2-й русский резервный корпус генерала </a:t>
            </a:r>
            <a:r>
              <a:rPr lang="ru-RU" sz="1400" dirty="0" err="1"/>
              <a:t>Эртеля</a:t>
            </a:r>
            <a:r>
              <a:rPr lang="ru-RU" sz="1400" dirty="0"/>
              <a:t>, сформированный в Мозыре и оказывавший поддержку блокированному гарнизону Бобруйска. Для блокады Бобруйска, а также для прикрытия коммуникаций от </a:t>
            </a:r>
            <a:r>
              <a:rPr lang="ru-RU" sz="1400" dirty="0" err="1"/>
              <a:t>Эртеля</a:t>
            </a:r>
            <a:r>
              <a:rPr lang="ru-RU" sz="1400" dirty="0"/>
              <a:t> Наполеон оставил польскую дивизию генерала Домбровского (8 тысяч) из 5-го польского </a:t>
            </a:r>
            <a:r>
              <a:rPr lang="ru-RU" sz="1400" dirty="0" smtClean="0"/>
              <a:t>корпуса.</a:t>
            </a:r>
            <a:endParaRPr lang="ru-RU" sz="1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5311086"/>
            <a:ext cx="4608512" cy="1358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86" y="724818"/>
            <a:ext cx="682625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191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/>
              <a:t>Бородино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251520" y="1405806"/>
            <a:ext cx="8712968" cy="3825476"/>
            <a:chOff x="251520" y="1405806"/>
            <a:chExt cx="8712968" cy="382547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51520" y="1405806"/>
              <a:ext cx="8712968" cy="12311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/>
                <a:t>	</a:t>
              </a:r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26 </a:t>
              </a:r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августа (7 сентября) у деревни Бородино (в 125 км западнее Москвы) произошло крупнейшее сражение Отечественной войны 1812 года между русской и французской армиями. Численности армий были сравнимы — 130—135 тысяч у Наполеона против 110—130 тысяч у </a:t>
              </a:r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Кутузова. </a:t>
              </a:r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Русской армии не хватало вооружения — не было ружей, чтобы вооружить 31 тысячу ополченцев из Москвы и </a:t>
              </a:r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Смоленска. </a:t>
              </a:r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Ратникам раздали пики, но использовать людей в качестве «пушечного мяса» Кутузов не </a:t>
              </a:r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стал.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51520" y="4061731"/>
              <a:ext cx="8568952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После кровопролитнейшей 12-часовой битвы, французы ценой 30 — 34 тысяч убитыми и ранеными прорвали, фактически уничтожив изначальный состав оборонявшихся, левый фланг и потеснили центр русских позиций, но развить наступление не смогли. Русская армия также понесла тяжёлые потери (40 — 45 тысяч убитыми и ранеными). Пленных почти не было ни с той, ни с другой </a:t>
              </a:r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стороны. </a:t>
              </a:r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8 сентября Кутузов приказал отступить на Можайск с твёрдым намерением сохранить армию.</a:t>
              </a:r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530" y="2636912"/>
            <a:ext cx="7700481" cy="1505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531" y="5246043"/>
            <a:ext cx="7700481" cy="1423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682625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9471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Сдача Москвы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305342"/>
            <a:ext cx="727280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14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сентября Наполеон занял Москву без боя. Военным губернатором был назначен маршал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Мортье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комендантом крепости и города —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Дюронель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«интендантом города Москвы и Московской провинции» (гражданская власть) —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Лессепс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Лессепс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«выбрал», а Наполеон утвердил 22 человека из русского населения, которые и получили название муниципалитета, не имевшего никакой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власти.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Уже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ночь с 14 на 15 сентября город был охвачен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пожаром,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который к ночи с 15 на 16 сентября усилился настолько, что Наполеон был вынужден покинуть Кремль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Пожар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бушевал до 18 сентября и уничтожил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бо́льшую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часть Москвы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645024"/>
            <a:ext cx="4068452" cy="2703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64704"/>
            <a:ext cx="682625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2814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Отступление Наполеона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1659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конечном счёте, Наполеоновской армии пришлось отступить с большими потерями из – за суровой природы и окончательной утраты боевого духа солдат. Русская армия набрала достаточно сил, чтобы выгнать французов за пределы России.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781300"/>
            <a:ext cx="3839119" cy="2951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81300"/>
            <a:ext cx="3793604" cy="2879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64704"/>
            <a:ext cx="682625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5010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 войны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Главным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итогом Отечественной войны 1812 года стало практически полное уничтожение Великой Армии Наполеона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Таким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образом, Наполеон потерял в России около 580 тысяч солдат. Эти потери, согласно подсчётам Т. Ленца, включают в себя 200 тысяч убитых, от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150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до 190 тысяч пленных, около 130 тысяч дезертиров, бежавших на родину (в основном, из числа прусских, австрийских, саксонских и вестфальских войск, но были и примеры среди французских солдат), ещё около 60 тысяч беглецов были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укрыты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русскими крестьянами, горожанами 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дворянами.</a:t>
            </a:r>
          </a:p>
          <a:p>
            <a:pPr marL="0" indent="0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	В январе 1813 года начался «Заграничный поход русской армии» — боевые действия переместились на территорию Германии и Франции. В октябре 1813 года Наполеон был разгромлен в битве под Лейпцигом, а в апреле 1814 года отрёкся от трона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Франции.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141" y="3990156"/>
            <a:ext cx="3312368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64704"/>
            <a:ext cx="682625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3688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Отечественная </a:t>
            </a:r>
            <a:r>
              <a:rPr lang="ru-RU" dirty="0"/>
              <a:t>война 1812 года занимает значительное место в исторической памяти русского и других народов, она получила отражение как в научных исследованиях, так и в произведениях архитектуры и искусства, в </a:t>
            </a:r>
            <a:r>
              <a:rPr lang="ru-RU" dirty="0" smtClean="0"/>
              <a:t> </a:t>
            </a:r>
            <a:r>
              <a:rPr lang="ru-RU" dirty="0"/>
              <a:t>культурных событиях и </a:t>
            </a:r>
            <a:r>
              <a:rPr lang="ru-RU" dirty="0" smtClean="0"/>
              <a:t>явлениях.</a:t>
            </a:r>
            <a:endParaRPr lang="ru-RU" dirty="0"/>
          </a:p>
        </p:txBody>
      </p:sp>
      <p:pic>
        <p:nvPicPr>
          <p:cNvPr id="14338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682625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2155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284984"/>
            <a:ext cx="8229600" cy="1287016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Спасибо за просмотр!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500492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2.5E-6 -1.48148E-6 L 2.5E-6 -0.17847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935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hlinkClick r:id="rId2" action="ppaction://hlinksldjump"/>
              </a:rPr>
              <a:t>Цели.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>
                <a:hlinkClick r:id="rId3" action="ppaction://hlinksldjump"/>
              </a:rPr>
              <a:t>Дата и место Отечественной войны.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>
                <a:hlinkClick r:id="rId4" action="ppaction://hlinksldjump"/>
              </a:rPr>
              <a:t>Противники.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>
                <a:hlinkClick r:id="rId5" action="ppaction://hlinksldjump"/>
              </a:rPr>
              <a:t>Причины войны.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>
                <a:hlinkClick r:id="rId6" action="ppaction://hlinksldjump"/>
              </a:rPr>
              <a:t>Переправа французской армии через Реку Неман.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>
                <a:hlinkClick r:id="rId7" action="ppaction://hlinksldjump"/>
              </a:rPr>
              <a:t>Северное направление.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>
                <a:hlinkClick r:id="rId8" action="ppaction://hlinksldjump"/>
              </a:rPr>
              <a:t>Центральное направление.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>
                <a:hlinkClick r:id="rId9" action="ppaction://hlinksldjump"/>
              </a:rPr>
              <a:t>Южное направление.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>
                <a:hlinkClick r:id="rId10" action="ppaction://hlinksldjump"/>
              </a:rPr>
              <a:t>Бородино.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>
                <a:hlinkClick r:id="rId11" action="ppaction://hlinksldjump"/>
              </a:rPr>
              <a:t>Взятие Москвы.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>
                <a:hlinkClick r:id="rId12" action="ppaction://hlinksldjump"/>
              </a:rPr>
              <a:t>Отступление .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>
                <a:hlinkClick r:id="rId13" action="ppaction://hlinksldjump"/>
              </a:rPr>
              <a:t>Итоги Отечественной войны 1812 года</a:t>
            </a:r>
            <a:r>
              <a:rPr lang="ru-RU" dirty="0" smtClean="0">
                <a:hlinkClick r:id="rId13" action="ppaction://hlinksldjump"/>
              </a:rPr>
              <a:t>.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>
                <a:hlinkClick r:id="rId14" action="ppaction://hlinksldjump"/>
              </a:rPr>
              <a:t>Заключение.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hlinkClick r:id="rId15" action="ppaction://hlinksldjump"/>
              </a:rPr>
              <a:t>                                                                                                      </a:t>
            </a:r>
            <a:r>
              <a:rPr lang="ru-RU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hlinkClick r:id="rId15" action="ppaction://hlinksldjump"/>
              </a:rPr>
              <a:t>Сзп</a:t>
            </a:r>
            <a:endParaRPr lang="ru-RU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5744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Узнать причины Отечественной войны 1812 года.</a:t>
            </a:r>
          </a:p>
          <a:p>
            <a:pPr marL="514350" indent="-514350">
              <a:buAutoNum type="arabicPeriod"/>
            </a:pPr>
            <a:r>
              <a:rPr lang="ru-RU" dirty="0" smtClean="0"/>
              <a:t>Изучить основные сражения Отечественной войны 1812 года.</a:t>
            </a:r>
          </a:p>
          <a:p>
            <a:pPr marL="514350" indent="-514350">
              <a:buAutoNum type="arabicPeriod"/>
            </a:pPr>
            <a:r>
              <a:rPr lang="ru-RU" dirty="0" smtClean="0"/>
              <a:t>Выяснить итоги Отечественной войны.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683568" y="764704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966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Дата и место Отечественной войны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12 июня — 14 декабря 1812 года</a:t>
            </a:r>
          </a:p>
          <a:p>
            <a:pPr marL="0" indent="0" algn="ctr">
              <a:buNone/>
            </a:pPr>
            <a:r>
              <a:rPr lang="ru-RU" dirty="0" smtClean="0"/>
              <a:t>Российская Империя</a:t>
            </a:r>
            <a:endParaRPr lang="ru-RU" dirty="0"/>
          </a:p>
        </p:txBody>
      </p:sp>
      <p:pic>
        <p:nvPicPr>
          <p:cNvPr id="2050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682625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6634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Противники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4232305"/>
              </p:ext>
            </p:extLst>
          </p:nvPr>
        </p:nvGraphicFramePr>
        <p:xfrm>
          <a:off x="457200" y="1646238"/>
          <a:ext cx="8229600" cy="419050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114800"/>
                <a:gridCol w="41148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b="0" i="0" u="sng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Страны</a:t>
                      </a:r>
                      <a:endParaRPr lang="ru-RU" b="0" i="0" u="sng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75818">
                <a:tc gridSpan="2">
                  <a:txBody>
                    <a:bodyPr/>
                    <a:lstStyle/>
                    <a:p>
                      <a:pPr algn="l"/>
                      <a:r>
                        <a:rPr lang="ru-RU" sz="1600" b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Франция</a:t>
                      </a:r>
                      <a:r>
                        <a:rPr lang="ru-RU" sz="1600" b="0" baseline="0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="0" baseline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ru-RU" sz="1800" b="0" baseline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                                                                                          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Российская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империя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0040">
                <a:tc gridSpan="2"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a:t>Австрия</a:t>
                      </a:r>
                      <a:r>
                        <a:rPr lang="ru-RU" baseline="0" dirty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a:t> </a:t>
                      </a:r>
                      <a:r>
                        <a:rPr lang="ru-RU" baseline="0" dirty="0" smtClean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a:t>                                                                                                        </a:t>
                      </a:r>
                      <a:r>
                        <a:rPr lang="ru-RU" dirty="0" smtClean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a:t>Великобритания</a:t>
                      </a:r>
                      <a:endParaRPr lang="ru-RU" dirty="0">
                        <a:solidFill>
                          <a:schemeClr val="tx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82210">
                <a:tc gridSpan="2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a:t>Пруссия </a:t>
                      </a:r>
                      <a:r>
                        <a:rPr lang="ru-RU" baseline="0" dirty="0" smtClean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a:t>                                                                                                                          </a:t>
                      </a:r>
                      <a:r>
                        <a:rPr lang="ru-RU" dirty="0" smtClean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a:t>Швеция</a:t>
                      </a:r>
                      <a:endParaRPr lang="ru-RU" dirty="0">
                        <a:solidFill>
                          <a:schemeClr val="tx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a:t>Швейцария</a:t>
                      </a:r>
                      <a:endParaRPr lang="ru-RU" dirty="0">
                        <a:solidFill>
                          <a:schemeClr val="tx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a:t>Испания</a:t>
                      </a:r>
                      <a:endParaRPr lang="ru-RU" dirty="0">
                        <a:solidFill>
                          <a:schemeClr val="tx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a:t>Италия</a:t>
                      </a:r>
                      <a:endParaRPr lang="ru-RU" dirty="0">
                        <a:solidFill>
                          <a:schemeClr val="tx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a:t>Варшавское</a:t>
                      </a:r>
                      <a:r>
                        <a:rPr lang="ru-RU" baseline="0" dirty="0" smtClean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a:t> герцогство </a:t>
                      </a:r>
                      <a:endParaRPr lang="ru-RU" dirty="0">
                        <a:solidFill>
                          <a:schemeClr val="tx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i="0" u="sng" dirty="0" smtClean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a:t>Силы сторон</a:t>
                      </a:r>
                      <a:endParaRPr lang="ru-RU" i="0" u="sng" dirty="0">
                        <a:solidFill>
                          <a:schemeClr val="tx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a:t>Количество</a:t>
                      </a:r>
                      <a:r>
                        <a:rPr lang="ru-RU" baseline="0" dirty="0" smtClean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a:t> солдат – 610 000</a:t>
                      </a:r>
                      <a:endParaRPr lang="ru-RU" dirty="0">
                        <a:solidFill>
                          <a:schemeClr val="tx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a:t>Количество солдат – 600 000</a:t>
                      </a:r>
                      <a:endParaRPr lang="ru-RU" dirty="0">
                        <a:solidFill>
                          <a:schemeClr val="tx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a:t>Количество орудий -</a:t>
                      </a:r>
                      <a:r>
                        <a:rPr lang="ru-RU" baseline="0" dirty="0" smtClean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a:t>1370</a:t>
                      </a:r>
                      <a:endParaRPr lang="ru-RU" dirty="0">
                        <a:solidFill>
                          <a:schemeClr val="tx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solidFill>
                            <a:schemeClr val="tx1">
                              <a:lumMod val="65000"/>
                            </a:schemeClr>
                          </a:solidFill>
                        </a:rPr>
                        <a:t>Количество орудий - 1600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074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682625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0537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94122"/>
          </a:xfrm>
        </p:spPr>
        <p:txBody>
          <a:bodyPr/>
          <a:lstStyle/>
          <a:p>
            <a:r>
              <a:rPr lang="ru-RU" dirty="0" smtClean="0"/>
              <a:t>Причины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 стороны Франции</a:t>
            </a:r>
            <a:r>
              <a:rPr lang="ru-RU" dirty="0" smtClean="0"/>
              <a:t>:</a:t>
            </a:r>
          </a:p>
          <a:p>
            <a:pPr>
              <a:buAutoNum type="arabicPeriod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тремление Наполеона Бонапарта и поддерживающей его французской буржуазии установить мировую гегемонию, что было невозможно без разгрома и подчинения России и Великобритании;</a:t>
            </a:r>
          </a:p>
          <a:p>
            <a:pPr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Намёки Наполеона о причастности Александра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 убийству отца – императора Павла I.</a:t>
            </a:r>
          </a:p>
          <a:p>
            <a:pPr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Непрочность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Тильзитского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мирного договора.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 стороны России: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Вернуть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влияние Российской империи в Центральной Европе, из – за её утраты, 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результате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многочисленных завоеваний Францией  европейских стран.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обоих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Усиление противоречий между Россией и Францией в связи с нарушением Россией континентальной блокады Англии и усилением Наполеоном герцогства Варшавского.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64704"/>
            <a:ext cx="682625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2642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Переправа наполеоновской армии через Неман.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2836911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Вечером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 (23) июня 1812 года разъезд лейб-гвардии Казачьего полка в трёх верстах вверх по реке Неман, неподалёку от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Ковно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заметил подозрительное движение на противоположном берегу. Когда совсем стемнело, через реку с возвышенного и лесистого берега на русский берег на лодках и паромах переправилась рота французских сапёров, произошла первая перестрелка. После полуночи 24 июня 1812 года по четырём наведённым выше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Ковно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мостам началась переправа французских войск через пограничный Неман.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6 часов утра 12 (24) июня 1812 года авангард французских войск вошёл в российскую крепость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Ковно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Вечером 24 июня император Александр I находился на балу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Беннигсена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Вильне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где ему и доложили о вторжении Наполеона.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797" y="4077072"/>
            <a:ext cx="4320480" cy="2448272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5122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64704"/>
            <a:ext cx="682625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3065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Северное направление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2577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Наполеон нацелил маршала Макдональда на Петербург. Предварительно корпусу предстояло занять Ригу, а затем, соединившись с 2-м корпусом маршала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Удино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двинуться дальше. Основу корпуса Макдональда составлял 20-тысячный прусский корпус под командованием генерала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Граверта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Маршал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Удино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заняв город Полоцк, решил обойти с севера отдельный корпус генерала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Витгенштейна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выделенный главнокомандующим 1-й армией Барклаем-де-Толли при отступлении через Полоцк для обороны петербургского направления. Опасаясь соединения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Удино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 Макдональдом,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Витгенштейн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18 (30) июля атаковал не ожидавший нападения и ослабленный маршем корпус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Удино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под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Клястицами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отбросил его обратно к Полоцку и попытался захватить город 5 (17) августа—6 (18) августа, однако корпус генерала Сен-Сира, своевременно направленный Наполеоном в поддержку корпусу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Удино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помог отбить атаку и восстановить равновесие.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Маршалы Макдональд 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Удино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завязли в вялотекущих боевых действиях, оставаясь на месте.</a:t>
            </a:r>
          </a:p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64704"/>
            <a:ext cx="682625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0021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Центральное направление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82341"/>
            <a:ext cx="8229600" cy="15407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1400" dirty="0" smtClean="0"/>
              <a:t>Части </a:t>
            </a:r>
            <a:r>
              <a:rPr lang="ru-RU" sz="1400" dirty="0"/>
              <a:t>1-й Западной армии были раскиданы от Балтики до Лиды, штаб находился в </a:t>
            </a:r>
            <a:r>
              <a:rPr lang="ru-RU" sz="1400" dirty="0" err="1"/>
              <a:t>Вильне</a:t>
            </a:r>
            <a:r>
              <a:rPr lang="ru-RU" sz="1400" dirty="0"/>
              <a:t>. Командующим 1-й армией был генерал от инфантерии Барклай-де-Толли, начальником его штаба — генерал-майор А. П. Ермолов; генерал-квартирмейстером — полковник квартирмейстерской части К. Ф. </a:t>
            </a:r>
            <a:r>
              <a:rPr lang="ru-RU" sz="1400" dirty="0" smtClean="0"/>
              <a:t>Толь.</a:t>
            </a:r>
            <a:endParaRPr lang="ru-RU" sz="1400" dirty="0"/>
          </a:p>
          <a:p>
            <a:pPr marL="0" indent="0">
              <a:buNone/>
            </a:pPr>
            <a:r>
              <a:rPr lang="ru-RU" sz="1400" dirty="0" smtClean="0"/>
              <a:t>	</a:t>
            </a:r>
            <a:endParaRPr lang="ru-RU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748524"/>
            <a:ext cx="3129136" cy="3793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0745" y="2852936"/>
            <a:ext cx="455330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Ввиду стремительного наступления Наполеона для разбросанных русских корпусов создалась угроза быть разбитыми по частям. Корпус Дохтурова оказался в оперативном окружении, но смог вырваться и прибыть в сборный пункт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Свенцяны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Французы отрезали конный отряд Дорохова, который присоединился к армии Багратиона. После того, как 1-я армия соединилась, Барклай-де-Толли начал постепенно отступать к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Вильне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и далее к Дриссе.</a:t>
            </a:r>
          </a:p>
          <a:p>
            <a:endParaRPr lang="ru-RU" dirty="0"/>
          </a:p>
        </p:txBody>
      </p:sp>
      <p:pic>
        <p:nvPicPr>
          <p:cNvPr id="7170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682625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1526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153</TotalTime>
  <Words>347</Words>
  <Application>Microsoft Office PowerPoint</Application>
  <PresentationFormat>Экран (4:3)</PresentationFormat>
  <Paragraphs>85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Литейная</vt:lpstr>
      <vt:lpstr>Отечественная война 1812 года</vt:lpstr>
      <vt:lpstr>Содержание</vt:lpstr>
      <vt:lpstr>Цели</vt:lpstr>
      <vt:lpstr>Дата и место Отечественной войны</vt:lpstr>
      <vt:lpstr>Противники</vt:lpstr>
      <vt:lpstr>Причины</vt:lpstr>
      <vt:lpstr>Переправа наполеоновской армии через Неман.</vt:lpstr>
      <vt:lpstr>Северное направление</vt:lpstr>
      <vt:lpstr>Центральное направление </vt:lpstr>
      <vt:lpstr>Презентация PowerPoint</vt:lpstr>
      <vt:lpstr>Южное направление</vt:lpstr>
      <vt:lpstr>Бородино</vt:lpstr>
      <vt:lpstr>Сдача Москвы</vt:lpstr>
      <vt:lpstr>Отступление Наполеона</vt:lpstr>
      <vt:lpstr>Итоги войны</vt:lpstr>
      <vt:lpstr>Заключение</vt:lpstr>
      <vt:lpstr>Спасибо за просмотр!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Отечественная война 1812 года</dc:title>
  <dc:creator>Admin</dc:creator>
  <cp:lastModifiedBy>Admin</cp:lastModifiedBy>
  <cp:revision>16</cp:revision>
  <dcterms:created xsi:type="dcterms:W3CDTF">2017-02-06T16:58:56Z</dcterms:created>
  <dcterms:modified xsi:type="dcterms:W3CDTF">2017-02-08T14:11:13Z</dcterms:modified>
</cp:coreProperties>
</file>