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spd="slow"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21156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Развитие связной речи</a:t>
            </a:r>
            <a:br>
              <a:rPr lang="ru-RU" sz="4000" dirty="0" smtClean="0"/>
            </a:br>
            <a:r>
              <a:rPr lang="ru-RU" sz="4000" dirty="0" smtClean="0"/>
              <a:t>в экспериментально – поисковой</a:t>
            </a:r>
            <a:br>
              <a:rPr lang="ru-RU" sz="4000" dirty="0" smtClean="0"/>
            </a:br>
            <a:r>
              <a:rPr lang="ru-RU" sz="4000" dirty="0" smtClean="0"/>
              <a:t>деятельности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068960"/>
            <a:ext cx="5139924" cy="285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256584"/>
          </a:xfrm>
        </p:spPr>
        <p:txBody>
          <a:bodyPr>
            <a:noAutofit/>
          </a:bodyPr>
          <a:lstStyle/>
          <a:p>
            <a:pPr marL="514350" indent="-51435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Занятия по экспериментальной деятельности нужно проводить в середине работы по данной теме.</a:t>
            </a:r>
          </a:p>
          <a:p>
            <a:pPr marL="514350" indent="-51435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должны стать тему экспериментов, проблемный вопрос на занятии должен звучать не менее 3-х раз.</a:t>
            </a:r>
          </a:p>
          <a:p>
            <a:pPr marL="514350" indent="-51435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Педагог должен максимально (на сколько это возможно в данной ситуации и с данным ребенком) самоустраниться от процесса добывания, анализа и переработки информации и передать активную роль ребенку.</a:t>
            </a:r>
          </a:p>
          <a:p>
            <a:pPr marL="514350" indent="-51435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Педагог должен принимать к сведению все детские гипотезы и работать с каждой, а не только той, что принесет решение проблемного вопроса.</a:t>
            </a:r>
          </a:p>
          <a:p>
            <a:pPr marL="514350" indent="-51435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Педагог должен создавать условия для самостоятельного подведения детьми итого исследования и развивать навык детской рефлексии.</a:t>
            </a:r>
          </a:p>
          <a:p>
            <a:pPr marL="514350" indent="-51435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Педагог должен анализировать уровень участия каждого ребенка, его личностный рост, дифференцированно подходить к уровню сложности поставленных задач для детей.</a:t>
            </a:r>
          </a:p>
          <a:p>
            <a:pPr marL="514350" indent="-51435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Направляя процесс познания, педагог должен следить за реализацией речевых целей.</a:t>
            </a:r>
          </a:p>
          <a:p>
            <a:pPr marL="514350" indent="-51435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Педагог должен соблюдать технику безопасности жизнедеятельности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Памятка для педагогов</a:t>
            </a:r>
            <a:endParaRPr lang="ru-RU" sz="24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060848"/>
            <a:ext cx="398112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Благодарю за внимание!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42957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139952" y="5733256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Выполнила </a:t>
            </a:r>
            <a:r>
              <a:rPr lang="ru-RU" sz="1600" b="1" dirty="0" smtClean="0"/>
              <a:t>Пастух Т.И. </a:t>
            </a:r>
          </a:p>
          <a:p>
            <a:r>
              <a:rPr lang="ru-RU" sz="1600" dirty="0" smtClean="0"/>
              <a:t>МБДОУ г. Иркутска детский сад № 157</a:t>
            </a:r>
            <a:endParaRPr lang="ru-RU" sz="16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развитие личностного потенциала ребенка в процессе обучения;</a:t>
            </a:r>
          </a:p>
          <a:p>
            <a:r>
              <a:rPr lang="ru-RU" dirty="0" smtClean="0"/>
              <a:t>раскрытие заложенных в нем возможностей;</a:t>
            </a:r>
          </a:p>
          <a:p>
            <a:r>
              <a:rPr lang="ru-RU" dirty="0" smtClean="0"/>
              <a:t>развитие познавательной потребности и активности;</a:t>
            </a:r>
          </a:p>
          <a:p>
            <a:r>
              <a:rPr lang="ru-RU" dirty="0" smtClean="0"/>
              <a:t>формирование гибкости и </a:t>
            </a:r>
            <a:r>
              <a:rPr lang="ru-RU" dirty="0" err="1" smtClean="0"/>
              <a:t>креативности</a:t>
            </a:r>
            <a:r>
              <a:rPr lang="ru-RU" dirty="0" smtClean="0"/>
              <a:t> мышления;</a:t>
            </a:r>
          </a:p>
          <a:p>
            <a:r>
              <a:rPr lang="ru-RU" dirty="0" smtClean="0"/>
              <a:t>воспитание самостоятельности и инициативности, </a:t>
            </a:r>
            <a:r>
              <a:rPr lang="ru-RU" dirty="0" err="1" smtClean="0"/>
              <a:t>самоактуализации</a:t>
            </a:r>
            <a:r>
              <a:rPr lang="ru-RU" dirty="0" smtClean="0"/>
              <a:t>.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личностно – ориентированный</a:t>
            </a:r>
            <a:br>
              <a:rPr lang="ru-RU" dirty="0" smtClean="0"/>
            </a:br>
            <a:r>
              <a:rPr lang="ru-RU" dirty="0" smtClean="0"/>
              <a:t>подход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1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400" dirty="0" smtClean="0"/>
              <a:t>Ребенок систематически включается педагогом в поиск решения новых для него проблемных вопросов и ситуаций, вызывающих интеллектуальное затруднение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Проблемное обучение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051720" y="2708920"/>
            <a:ext cx="151216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7544" y="3501008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активизация мыслительной деятельности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347864" y="2924944"/>
            <a:ext cx="64807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83768" y="4365104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формирование подвижности, вариативности мышления  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788024" y="2924944"/>
            <a:ext cx="86409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60032" y="4509120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эмоциональное средство воздействия на личность ребенка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5508104" y="2780928"/>
            <a:ext cx="165618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76256" y="386104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мотивационные условия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1252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момент проведения опытов обеспечивается развитие двух типов детской активности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опыты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347864" y="2060848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8024" y="2132856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1520" y="2852936"/>
            <a:ext cx="4248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Собственная активность ребенка, полностью определяемая им самим (когда именно он ставит вопрос и ищет пути решения поставленной проблемы)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2852936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Активность, стимулируемая взрослым (взрослый ставит перед ребенком вопрос, либо он предлагает выбрать из нескольких решений единственно верное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347864" y="4725144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860032" y="4725144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419872" y="5301208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/>
              <a:t>Словарь: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/>
              <a:t>  обогащение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/>
              <a:t>  активизация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/>
              <a:t> актуализация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108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Развитие навыков описания предмета с помощью дневника исследования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Центр «Юный ученый»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355976" y="119675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355976" y="20608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31840" y="2492896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выбор предмета</a:t>
            </a:r>
            <a:endParaRPr lang="ru-RU" sz="20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987824" y="2852936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283968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004048" y="292494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07704" y="3429000"/>
            <a:ext cx="1057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условия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635896" y="3573016"/>
            <a:ext cx="1649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манипуляция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5724128" y="3356992"/>
            <a:ext cx="2000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выбор</a:t>
            </a:r>
            <a:r>
              <a:rPr lang="ru-RU" dirty="0" smtClean="0"/>
              <a:t> </a:t>
            </a:r>
            <a:r>
              <a:rPr lang="ru-RU" sz="2000" dirty="0" smtClean="0"/>
              <a:t>символов</a:t>
            </a:r>
            <a:endParaRPr lang="ru-RU" sz="20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4355976" y="393305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43808" y="4509120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Зарисовывают символами</a:t>
            </a:r>
            <a:endParaRPr lang="ru-RU" sz="20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4355976" y="494116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15616" y="5373216"/>
            <a:ext cx="6643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описывают свойства предмета перед детской аудиторией</a:t>
            </a:r>
            <a:endParaRPr lang="ru-RU" sz="20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60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/>
              <a:t>(долгосрочный, творческий)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ПРОЕКТ</a:t>
            </a:r>
            <a:br>
              <a:rPr lang="ru-RU" sz="3200" dirty="0" smtClean="0"/>
            </a:br>
            <a:r>
              <a:rPr lang="ru-RU" sz="3200" dirty="0" smtClean="0"/>
              <a:t>«Развиваем любознательность у детей»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91683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развитие связанной речи, любознательности и самостоятельности детей через экспериментирование.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780928"/>
            <a:ext cx="866455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Задачи:</a:t>
            </a:r>
          </a:p>
          <a:p>
            <a:pPr marL="342900" indent="-342900">
              <a:buAutoNum type="arabicPeriod"/>
            </a:pPr>
            <a:r>
              <a:rPr lang="ru-RU" dirty="0" smtClean="0"/>
              <a:t>обучать детей </a:t>
            </a:r>
            <a:r>
              <a:rPr lang="ru-RU" dirty="0" err="1" smtClean="0"/>
              <a:t>исследовательско</a:t>
            </a:r>
            <a:r>
              <a:rPr lang="ru-RU" dirty="0" smtClean="0"/>
              <a:t> - поисковой деятельности, </a:t>
            </a:r>
          </a:p>
          <a:p>
            <a:pPr marL="342900" indent="-342900"/>
            <a:r>
              <a:rPr lang="ru-RU" dirty="0" smtClean="0"/>
              <a:t>направленной на познание окружающего мира. 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2. развивать мыслительные операции, умение выдвигать гипотезы, </a:t>
            </a:r>
          </a:p>
          <a:p>
            <a:pPr marL="342900" indent="-342900"/>
            <a:r>
              <a:rPr lang="ru-RU" dirty="0" smtClean="0"/>
              <a:t>делать выводы, активизировать словарь детей, продолжать работу по </a:t>
            </a:r>
          </a:p>
          <a:p>
            <a:pPr marL="342900" indent="-342900"/>
            <a:r>
              <a:rPr lang="ru-RU" dirty="0" smtClean="0"/>
              <a:t>развитию мелкой моторики.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3. способствовать воспитанию самостоятельности, развитию </a:t>
            </a:r>
          </a:p>
          <a:p>
            <a:pPr marL="342900" indent="-342900"/>
            <a:r>
              <a:rPr lang="ru-RU" dirty="0" smtClean="0"/>
              <a:t>Коммуникативных качеств, закреплять культурно-гигиенические навыки.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988840"/>
            <a:ext cx="78353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/>
              <a:t>ЭТАПЫ:</a:t>
            </a:r>
            <a:endParaRPr lang="ru-RU" dirty="0" smtClean="0"/>
          </a:p>
          <a:p>
            <a:r>
              <a:rPr lang="ru-RU" dirty="0" smtClean="0"/>
              <a:t>1 ЭТАП: </a:t>
            </a:r>
            <a:r>
              <a:rPr lang="ru-RU" u="sng" dirty="0" smtClean="0"/>
              <a:t>подготовительный:</a:t>
            </a:r>
          </a:p>
          <a:p>
            <a:pPr marL="342900" indent="-342900"/>
            <a:r>
              <a:rPr lang="ru-RU" dirty="0" smtClean="0"/>
              <a:t>- Подбор и изучение методической литературы</a:t>
            </a:r>
          </a:p>
          <a:p>
            <a:pPr marL="342900" indent="-342900"/>
            <a:r>
              <a:rPr lang="ru-RU" dirty="0" smtClean="0"/>
              <a:t>- Оформление картотеки опытов, экспериментов</a:t>
            </a:r>
          </a:p>
          <a:p>
            <a:pPr marL="342900" indent="-342900"/>
            <a:r>
              <a:rPr lang="ru-RU" dirty="0" smtClean="0"/>
              <a:t>- Дополнение «центра науки»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2. ЭТАП: </a:t>
            </a:r>
            <a:r>
              <a:rPr lang="ru-RU" u="sng" dirty="0" smtClean="0"/>
              <a:t>основной: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Взаимодействие с родителями: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Привлечь родителей к оформлению, дополнению «центра науки»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Консультация «100 тысяч «ПОЧЕМУ?», «Как отвечать на детские вопросы?»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Оформление в информационном центре для родителей тематической выставки «Хочу все знать!»</a:t>
            </a:r>
          </a:p>
          <a:p>
            <a:pPr marL="342900" indent="-342900"/>
            <a:r>
              <a:rPr lang="ru-RU" dirty="0" smtClean="0"/>
              <a:t>2. Совместная работа с детьми: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260648"/>
            <a:ext cx="8054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Ожидаемый результат:</a:t>
            </a:r>
          </a:p>
          <a:p>
            <a:pPr marL="342900" indent="-342900">
              <a:buAutoNum type="arabicPeriod"/>
            </a:pPr>
            <a:r>
              <a:rPr lang="ru-RU" dirty="0" smtClean="0"/>
              <a:t>ребенок самостоятельно выделяет и ставит проблему, которую необходимо решить. Предлагает возможные решения.</a:t>
            </a:r>
          </a:p>
          <a:p>
            <a:pPr marL="342900" indent="-342900"/>
            <a:r>
              <a:rPr lang="ru-RU" dirty="0" smtClean="0"/>
              <a:t>2. Доказывает возможные решения, исходя из данных, делает выводы.</a:t>
            </a:r>
          </a:p>
          <a:p>
            <a:pPr marL="342900" indent="-342900"/>
            <a:r>
              <a:rPr lang="ru-RU" dirty="0" smtClean="0"/>
              <a:t>3. Применяет выводы к новым данным, делает обобщение.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312706"/>
            <a:ext cx="296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Ноябрь: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764704"/>
            <a:ext cx="71863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Знакомство с оборудованием для исследовательской деятельности</a:t>
            </a:r>
          </a:p>
          <a:p>
            <a:pPr marL="342900" indent="-342900">
              <a:buAutoNum type="arabicPeriod"/>
            </a:pPr>
            <a:r>
              <a:rPr lang="ru-RU" dirty="0" smtClean="0"/>
              <a:t>«Волшебная бумага»</a:t>
            </a:r>
          </a:p>
          <a:p>
            <a:pPr marL="342900" indent="-342900">
              <a:buAutoNum type="arabicPeriod"/>
            </a:pPr>
            <a:r>
              <a:rPr lang="ru-RU" dirty="0" smtClean="0"/>
              <a:t>«Дружба красок»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916832"/>
            <a:ext cx="1078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Декабрь: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2492896"/>
            <a:ext cx="4587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«Знакомство с термометром»</a:t>
            </a:r>
          </a:p>
          <a:p>
            <a:pPr marL="342900" indent="-342900">
              <a:buAutoNum type="arabicPeriod"/>
            </a:pPr>
            <a:r>
              <a:rPr lang="ru-RU" dirty="0" smtClean="0"/>
              <a:t>«Измерение глубины снежного покрова»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1560" y="3284984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Январь:</a:t>
            </a:r>
            <a:endParaRPr lang="ru-RU" dirty="0"/>
          </a:p>
        </p:txBody>
      </p:sp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467544" y="3789040"/>
            <a:ext cx="8229600" cy="576063"/>
          </a:xfrm>
        </p:spPr>
        <p:txBody>
          <a:bodyPr>
            <a:normAutofit fontScale="92500" lnSpcReduction="20000"/>
          </a:bodyPr>
          <a:lstStyle/>
          <a:p>
            <a:pPr>
              <a:buAutoNum type="arabicPeriod"/>
            </a:pPr>
            <a:r>
              <a:rPr lang="ru-RU" sz="1800" dirty="0" smtClean="0"/>
              <a:t>«Вода и ее свойства»</a:t>
            </a:r>
          </a:p>
          <a:p>
            <a:pPr>
              <a:buAutoNum type="arabicPeriod"/>
            </a:pPr>
            <a:r>
              <a:rPr lang="ru-RU" sz="1800" dirty="0" smtClean="0"/>
              <a:t>«Изготовление ледяных фигурок» </a:t>
            </a:r>
            <a:endParaRPr lang="ru-RU" sz="18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32656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Февраль: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836712"/>
            <a:ext cx="3497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«Испытание магнита»</a:t>
            </a:r>
          </a:p>
          <a:p>
            <a:pPr marL="342900" indent="-342900">
              <a:buAutoNum type="arabicPeriod"/>
            </a:pPr>
            <a:r>
              <a:rPr lang="ru-RU" dirty="0" smtClean="0"/>
              <a:t>«Поможем воде стать чистой»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62880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Март: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060848"/>
            <a:ext cx="257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«Ткань и ее свойства»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492896"/>
            <a:ext cx="959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Апрель: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2924944"/>
            <a:ext cx="4931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«Приключение Буратино» (свойство дерева)</a:t>
            </a:r>
          </a:p>
          <a:p>
            <a:pPr marL="342900" indent="-342900">
              <a:buAutoNum type="arabicPeriod"/>
            </a:pPr>
            <a:r>
              <a:rPr lang="ru-RU" dirty="0" smtClean="0"/>
              <a:t>«Свойства металла»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371703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Май: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4149080"/>
            <a:ext cx="3892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«Песок и глина»</a:t>
            </a:r>
          </a:p>
          <a:p>
            <a:pPr marL="342900" indent="-342900">
              <a:buAutoNum type="arabicPeriod"/>
            </a:pPr>
            <a:r>
              <a:rPr lang="ru-RU" dirty="0" smtClean="0"/>
              <a:t>«Изготовление игрушек из глины»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5517232"/>
            <a:ext cx="5771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ЭТАП: </a:t>
            </a:r>
            <a:r>
              <a:rPr lang="ru-RU" u="sng" dirty="0" smtClean="0"/>
              <a:t>заключительный:</a:t>
            </a:r>
            <a:r>
              <a:rPr lang="ru-RU" dirty="0" smtClean="0"/>
              <a:t> Презентация проекта.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153</TotalTime>
  <Words>611</Words>
  <Application>Microsoft Office PowerPoint</Application>
  <PresentationFormat>Экран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 Развитие связной речи в экспериментально – поисковой деятельности</vt:lpstr>
      <vt:lpstr>личностно – ориентированный подход</vt:lpstr>
      <vt:lpstr>Проблемное обучение</vt:lpstr>
      <vt:lpstr>опыты</vt:lpstr>
      <vt:lpstr>Центр «Юный ученый»</vt:lpstr>
      <vt:lpstr>ПРОЕКТ «Развиваем любознательность у детей» </vt:lpstr>
      <vt:lpstr>Слайд 7</vt:lpstr>
      <vt:lpstr>Ноябрь:</vt:lpstr>
      <vt:lpstr>Слайд 9</vt:lpstr>
      <vt:lpstr>Памятка для педагогов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в экспериментально – поисковой деятельности</dc:title>
  <dc:creator>tatyana</dc:creator>
  <cp:lastModifiedBy>tatyana</cp:lastModifiedBy>
  <cp:revision>26</cp:revision>
  <dcterms:created xsi:type="dcterms:W3CDTF">2016-11-27T12:30:12Z</dcterms:created>
  <dcterms:modified xsi:type="dcterms:W3CDTF">2016-11-28T13:19:15Z</dcterms:modified>
</cp:coreProperties>
</file>