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5" d="100"/>
          <a:sy n="55" d="100"/>
        </p:scale>
        <p:origin x="-1794" y="-3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17.02.2017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17.02.2017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17.02.2017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17.02.2017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17.02.2017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17.02.2017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17.02.2017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17.02.2017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17.02.2017</a:t>
            </a:fld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17.02.2017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dirty="0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17.02.2017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17.02.2017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3051397" y="1052736"/>
            <a:ext cx="304121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Проект </a:t>
            </a:r>
            <a:endParaRPr lang="ru-RU" sz="5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354657" y="2420888"/>
            <a:ext cx="6653198" cy="255454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4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Совместной групповой деятельности детей, родителей и сотрудников ДОУ </a:t>
            </a:r>
            <a:endParaRPr lang="ru-RU" sz="40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298295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31827" y="1862287"/>
            <a:ext cx="763284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Участники: </a:t>
            </a:r>
            <a:r>
              <a:rPr lang="ru-RU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дети старшей группы, родители , воспитатели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46463" y="2996952"/>
            <a:ext cx="763284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Тип проекта: </a:t>
            </a:r>
            <a:r>
              <a:rPr lang="ru-RU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творческий</a:t>
            </a:r>
          </a:p>
          <a:p>
            <a:r>
              <a:rPr lang="ru-RU" sz="2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400" b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Вид проекта : </a:t>
            </a: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групповой  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36884" y="4437112"/>
            <a:ext cx="76328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Срок реализации: 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1 месяц (декабрь)</a:t>
            </a:r>
          </a:p>
        </p:txBody>
      </p:sp>
    </p:spTree>
    <p:extLst>
      <p:ext uri="{BB962C8B-B14F-4D97-AF65-F5344CB8AC3E}">
        <p14:creationId xmlns:p14="http://schemas.microsoft.com/office/powerpoint/2010/main" val="2249335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5032" y="0"/>
            <a:ext cx="9128968" cy="82791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Актуальность: </a:t>
            </a:r>
            <a:r>
              <a:rPr lang="ru-RU" sz="2400" dirty="0" smtClean="0"/>
              <a:t>Важное </a:t>
            </a:r>
            <a:r>
              <a:rPr lang="ru-RU" sz="2400" dirty="0"/>
              <a:t>место в данном проекте занимает изучение и сохранение традиций празднования Нового </a:t>
            </a:r>
            <a:r>
              <a:rPr lang="ru-RU" sz="2400" dirty="0" smtClean="0"/>
              <a:t>года. Направлен на </a:t>
            </a:r>
            <a:r>
              <a:rPr lang="ru-RU" sz="2400" dirty="0"/>
              <a:t>совместное сотрудничество детей, их родителей, педагогов дошкольного учреждения.</a:t>
            </a:r>
            <a:endParaRPr lang="ru-RU" sz="24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Образовательная </a:t>
            </a:r>
            <a:r>
              <a:rPr lang="ru-RU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область : </a:t>
            </a:r>
            <a:r>
              <a:rPr lang="ru-RU" sz="2400" b="1" dirty="0"/>
              <a:t>Художественно- эстетическое развитие </a:t>
            </a:r>
          </a:p>
          <a:p>
            <a:r>
              <a:rPr lang="ru-RU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Цель : </a:t>
            </a:r>
            <a:r>
              <a:rPr lang="ru-RU" sz="2400" dirty="0"/>
              <a:t>создание условий для совместного творчества педагогов, детей и родителей в оформлении интерьеров помещений детского сада к новогодним </a:t>
            </a:r>
            <a:r>
              <a:rPr lang="ru-RU" sz="2400" dirty="0" smtClean="0"/>
              <a:t>мероприятиям</a:t>
            </a:r>
          </a:p>
          <a:p>
            <a:r>
              <a:rPr lang="ru-RU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Задачи:</a:t>
            </a:r>
          </a:p>
          <a:p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</a:rPr>
              <a:t>-  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</a:rPr>
              <a:t>Расширить </a:t>
            </a:r>
            <a:r>
              <a:rPr lang="ru-RU" sz="2400" dirty="0">
                <a:solidFill>
                  <a:schemeClr val="tx2">
                    <a:lumMod val="75000"/>
                  </a:schemeClr>
                </a:solidFill>
              </a:rPr>
              <a:t>представление о новогоднем празднике.</a:t>
            </a:r>
          </a:p>
          <a:p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</a:rPr>
              <a:t>-  Сформировать </a:t>
            </a:r>
            <a:r>
              <a:rPr lang="ru-RU" sz="2400" dirty="0">
                <a:solidFill>
                  <a:schemeClr val="tx2">
                    <a:lumMod val="75000"/>
                  </a:schemeClr>
                </a:solidFill>
              </a:rPr>
              <a:t>интерес у детей к встрече Нового Года (украшение групповой, изготовление подарков, т. д.) .</a:t>
            </a:r>
          </a:p>
          <a:p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</a:rPr>
              <a:t>-  Привлечь </a:t>
            </a:r>
            <a:r>
              <a:rPr lang="ru-RU" sz="2400" dirty="0">
                <a:solidFill>
                  <a:schemeClr val="tx2">
                    <a:lumMod val="75000"/>
                  </a:schemeClr>
                </a:solidFill>
              </a:rPr>
              <a:t>родителей к совместной творческой деятельности.</a:t>
            </a:r>
          </a:p>
          <a:p>
            <a:pPr marL="342900" indent="-342900">
              <a:buFontTx/>
              <a:buChar char="-"/>
            </a:pP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</a:rPr>
              <a:t>Создать </a:t>
            </a:r>
            <a:r>
              <a:rPr lang="ru-RU" sz="2400" dirty="0">
                <a:solidFill>
                  <a:schemeClr val="tx2">
                    <a:lumMod val="75000"/>
                  </a:schemeClr>
                </a:solidFill>
              </a:rPr>
              <a:t>комфортные условия для совместной творческой деятельности детей и взрослых, способствуя просвещению и сплочению семьи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</a:rPr>
              <a:t>.</a:t>
            </a:r>
          </a:p>
          <a:p>
            <a:pPr marL="342900" indent="-342900">
              <a:buFontTx/>
              <a:buChar char="-"/>
            </a:pPr>
            <a:endParaRPr lang="ru-RU" sz="2400" dirty="0">
              <a:solidFill>
                <a:schemeClr val="tx2">
                  <a:lumMod val="75000"/>
                </a:schemeClr>
              </a:solidFill>
            </a:endParaRPr>
          </a:p>
          <a:p>
            <a:endParaRPr lang="ru-RU" sz="24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sz="2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sz="24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690401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7504" y="188640"/>
            <a:ext cx="8928992" cy="54476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Ожидаемые </a:t>
            </a:r>
            <a:r>
              <a:rPr lang="ru-RU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результаты:</a:t>
            </a:r>
            <a:endParaRPr lang="ru-RU" sz="2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2000" b="1" u="sng" dirty="0">
                <a:solidFill>
                  <a:srgbClr val="7030A0"/>
                </a:solidFill>
              </a:rPr>
              <a:t>Для детей:</a:t>
            </a:r>
          </a:p>
          <a:p>
            <a:r>
              <a:rPr lang="ru-RU" sz="2000" dirty="0"/>
              <a:t>• активизация желания и умения самостоятельно творить, переживая радость творчества;</a:t>
            </a:r>
          </a:p>
          <a:p>
            <a:r>
              <a:rPr lang="ru-RU" sz="2000" dirty="0"/>
              <a:t>• развитие умения использовать в изобразительной продуктивной деятельности разнообразные средства и нетрадиционные способы творчества.</a:t>
            </a:r>
          </a:p>
          <a:p>
            <a:r>
              <a:rPr lang="ru-RU" sz="2000" b="1" u="sng" dirty="0">
                <a:solidFill>
                  <a:srgbClr val="7030A0"/>
                </a:solidFill>
              </a:rPr>
              <a:t>Для родителей:</a:t>
            </a:r>
          </a:p>
          <a:p>
            <a:r>
              <a:rPr lang="ru-RU" sz="2000" dirty="0"/>
              <a:t>• установление партнёрских отношений в семье каждого ребёнка;</a:t>
            </a:r>
          </a:p>
          <a:p>
            <a:r>
              <a:rPr lang="ru-RU" sz="2000" dirty="0"/>
              <a:t>• объединение усилий в развитии и воспитании детей;</a:t>
            </a:r>
          </a:p>
          <a:p>
            <a:r>
              <a:rPr lang="ru-RU" sz="2000" dirty="0"/>
              <a:t>• проявление творческих способностей в разных областях.</a:t>
            </a:r>
          </a:p>
          <a:p>
            <a:r>
              <a:rPr lang="ru-RU" sz="2000" b="1" u="sng" dirty="0">
                <a:solidFill>
                  <a:srgbClr val="7030A0"/>
                </a:solidFill>
              </a:rPr>
              <a:t>Для педагогов:</a:t>
            </a:r>
          </a:p>
          <a:p>
            <a:r>
              <a:rPr lang="ru-RU" sz="2000" dirty="0"/>
              <a:t>• повышение профессионального мастерства, самообразование, саморазвитие;</a:t>
            </a:r>
          </a:p>
          <a:p>
            <a:r>
              <a:rPr lang="ru-RU" sz="2000" dirty="0"/>
              <a:t>• поиск, развитие педагогического сотрудничества с семьями воспитанников в вопросах художественно-эстетического воспитания детей.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40467" y="5636285"/>
            <a:ext cx="763284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редполагаемый продукт :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украшенная группа к празднику </a:t>
            </a:r>
            <a:endParaRPr lang="ru-RU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56250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6884" y="332656"/>
            <a:ext cx="76328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1 этап- Подготовительный </a:t>
            </a:r>
            <a:endParaRPr lang="ru-RU" sz="3200" b="1" dirty="0" smtClean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36884" y="1028343"/>
            <a:ext cx="7819492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ru-RU" sz="2800" dirty="0"/>
              <a:t>Подбор информации по теме </a:t>
            </a:r>
            <a:r>
              <a:rPr lang="ru-RU" sz="2800" i="1" dirty="0" smtClean="0"/>
              <a:t>«История новогодних игрушек »</a:t>
            </a:r>
            <a:r>
              <a:rPr lang="ru-RU" sz="2800" dirty="0" smtClean="0"/>
              <a:t>, </a:t>
            </a:r>
            <a:r>
              <a:rPr lang="ru-RU" sz="2800" i="1" dirty="0"/>
              <a:t>«Новогодние игрушки своими руками»</a:t>
            </a:r>
            <a:r>
              <a:rPr lang="ru-RU" sz="2800" dirty="0"/>
              <a:t> </a:t>
            </a:r>
            <a:endParaRPr lang="ru-RU" sz="2800" dirty="0" smtClean="0"/>
          </a:p>
          <a:p>
            <a:pPr marL="342900" indent="-342900">
              <a:buFont typeface="+mj-lt"/>
              <a:buAutoNum type="arabicPeriod"/>
            </a:pPr>
            <a:r>
              <a:rPr lang="ru-RU" sz="2800" dirty="0" smtClean="0"/>
              <a:t>Стендовая </a:t>
            </a:r>
            <a:r>
              <a:rPr lang="ru-RU" sz="2800" dirty="0"/>
              <a:t>информация для родителей </a:t>
            </a:r>
            <a:r>
              <a:rPr lang="ru-RU" sz="2800" i="1" dirty="0"/>
              <a:t>«История новогодней игрушки»</a:t>
            </a:r>
            <a:r>
              <a:rPr lang="ru-RU" sz="2800" dirty="0"/>
              <a:t> </a:t>
            </a:r>
            <a:endParaRPr lang="ru-RU" sz="2800" dirty="0" smtClean="0"/>
          </a:p>
          <a:p>
            <a:pPr marL="342900" indent="-342900">
              <a:buFont typeface="+mj-lt"/>
              <a:buAutoNum type="arabicPeriod"/>
            </a:pPr>
            <a:r>
              <a:rPr lang="ru-RU" sz="2800" dirty="0" smtClean="0"/>
              <a:t>Подготовка места для выставки творческих работ </a:t>
            </a:r>
            <a:r>
              <a:rPr lang="ru-RU" sz="2800" i="1" dirty="0" smtClean="0"/>
              <a:t>«Новогоднее </a:t>
            </a:r>
            <a:r>
              <a:rPr lang="ru-RU" sz="2800" i="1" dirty="0"/>
              <a:t>настроение</a:t>
            </a:r>
            <a:r>
              <a:rPr lang="ru-RU" sz="2800" i="1" dirty="0" smtClean="0"/>
              <a:t>»</a:t>
            </a:r>
            <a:r>
              <a:rPr lang="ru-RU" sz="2800" dirty="0" smtClean="0"/>
              <a:t>; (снеговиков</a:t>
            </a:r>
            <a:r>
              <a:rPr lang="ru-RU" sz="2800" dirty="0"/>
              <a:t>, выполненных из необычных </a:t>
            </a:r>
            <a:r>
              <a:rPr lang="ru-RU" sz="2800" dirty="0" smtClean="0"/>
              <a:t>материалов) </a:t>
            </a:r>
            <a:r>
              <a:rPr lang="ru-RU" sz="2800" i="1" dirty="0" smtClean="0"/>
              <a:t>«</a:t>
            </a:r>
            <a:r>
              <a:rPr lang="ru-RU" sz="2800" i="1" dirty="0"/>
              <a:t>Креативный снеговик</a:t>
            </a:r>
            <a:r>
              <a:rPr lang="ru-RU" sz="2800" i="1" dirty="0" smtClean="0"/>
              <a:t>»</a:t>
            </a:r>
            <a:r>
              <a:rPr lang="ru-RU" sz="2800" dirty="0" smtClean="0"/>
              <a:t>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976061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64581" y="743672"/>
            <a:ext cx="8496944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</a:t>
            </a:r>
            <a:r>
              <a:rPr lang="ru-RU" sz="2800" dirty="0"/>
              <a:t>Интегрированное занятие «Новогодние игрушки» («Коммуникация» и «Художественное творчество», «Чтение художественной литературы»).</a:t>
            </a:r>
          </a:p>
          <a:p>
            <a:r>
              <a:rPr lang="ru-RU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</a:t>
            </a:r>
            <a:r>
              <a:rPr lang="ru-RU" sz="2800" dirty="0"/>
              <a:t>Беседа «Что такое Новый год?» (история и традиции встречи праздника</a:t>
            </a:r>
            <a:r>
              <a:rPr lang="ru-RU" sz="2800" dirty="0" smtClean="0"/>
              <a:t>) для детей и родителей .</a:t>
            </a:r>
            <a:endParaRPr lang="ru-RU" sz="2800" dirty="0"/>
          </a:p>
          <a:p>
            <a:r>
              <a:rPr lang="ru-RU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3.</a:t>
            </a:r>
            <a:r>
              <a:rPr lang="ru-RU" sz="2800" dirty="0"/>
              <a:t>Обрядовая символика и персонажи. Почему праздник проходит вокруг елки? Есть ли на свете Дед Мороз? Об  истории Новогодней игрушки.</a:t>
            </a:r>
          </a:p>
          <a:p>
            <a:r>
              <a:rPr lang="ru-RU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4. </a:t>
            </a:r>
            <a:r>
              <a:rPr lang="ru-RU" sz="2800" dirty="0"/>
              <a:t>Мастерская Деда Мороза (изготовление елочки, новогодних игрушек</a:t>
            </a:r>
            <a:r>
              <a:rPr lang="ru-RU" sz="2800" dirty="0" smtClean="0"/>
              <a:t>) совместно с родителями </a:t>
            </a:r>
            <a:endParaRPr lang="ru-RU" sz="2800" dirty="0"/>
          </a:p>
          <a:p>
            <a:r>
              <a:rPr lang="ru-RU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5. </a:t>
            </a:r>
            <a:r>
              <a:rPr lang="ru-RU" sz="2800" dirty="0"/>
              <a:t>Игровой досуг «В гостях у Снегурочки».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95536" y="181002"/>
            <a:ext cx="76328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этап- Основной </a:t>
            </a:r>
            <a:endParaRPr lang="ru-RU" sz="3200" b="1" dirty="0" smtClean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78040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95536" y="181002"/>
            <a:ext cx="76328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3 этап- Заключительны</a:t>
            </a:r>
            <a:r>
              <a:rPr lang="ru-RU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й</a:t>
            </a:r>
            <a:r>
              <a:rPr lang="ru-RU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3200" b="1" dirty="0" smtClean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11560" y="1268760"/>
            <a:ext cx="5976664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 </a:t>
            </a:r>
            <a:r>
              <a:rPr lang="ru-RU" sz="2800" dirty="0" smtClean="0"/>
              <a:t>Подведение </a:t>
            </a:r>
            <a:r>
              <a:rPr lang="ru-RU" sz="2800" dirty="0"/>
              <a:t>итогов</a:t>
            </a:r>
            <a:r>
              <a:rPr lang="ru-RU" sz="2800" dirty="0" smtClean="0"/>
              <a:t>.</a:t>
            </a:r>
            <a:endParaRPr lang="ru-RU" sz="2800" dirty="0"/>
          </a:p>
          <a:p>
            <a:r>
              <a:rPr lang="ru-RU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ru-RU" sz="2800" dirty="0" smtClean="0"/>
              <a:t>.Праздничное оформление </a:t>
            </a:r>
            <a:r>
              <a:rPr lang="ru-RU" sz="2800" dirty="0"/>
              <a:t>группы</a:t>
            </a:r>
            <a:r>
              <a:rPr lang="ru-RU" sz="2800" dirty="0" smtClean="0"/>
              <a:t>.</a:t>
            </a:r>
            <a:endParaRPr lang="ru-RU" sz="2800" dirty="0"/>
          </a:p>
          <a:p>
            <a:r>
              <a:rPr lang="ru-RU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3.</a:t>
            </a:r>
            <a:r>
              <a:rPr lang="ru-RU" sz="2800" dirty="0"/>
              <a:t>Новогодний </a:t>
            </a:r>
            <a:r>
              <a:rPr lang="ru-RU" sz="2800" dirty="0" smtClean="0"/>
              <a:t>праздник</a:t>
            </a:r>
            <a:r>
              <a:rPr lang="ru-RU" sz="2800" dirty="0"/>
              <a:t>  </a:t>
            </a:r>
            <a:r>
              <a:rPr lang="ru-RU" sz="2800" dirty="0" smtClean="0"/>
              <a:t>«В гости к Новогодней сказке».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875801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8213" y="219075"/>
            <a:ext cx="7267575" cy="641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55606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332882"/>
            <a:ext cx="6611846" cy="60906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45476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289</TotalTime>
  <Words>368</Words>
  <Application>Microsoft Office PowerPoint</Application>
  <PresentationFormat>Экран (4:3)</PresentationFormat>
  <Paragraphs>43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Воздушный 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Анна Кувецкая</dc:creator>
  <cp:lastModifiedBy>Анна Кувецкая</cp:lastModifiedBy>
  <cp:revision>15</cp:revision>
  <dcterms:created xsi:type="dcterms:W3CDTF">2017-02-15T08:04:02Z</dcterms:created>
  <dcterms:modified xsi:type="dcterms:W3CDTF">2017-02-17T09:50:42Z</dcterms:modified>
</cp:coreProperties>
</file>