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pptx" ContentType="application/vnd.openxmlformats-officedocument.presentationml.presentation"/>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69" r:id="rId5"/>
    <p:sldId id="259" r:id="rId6"/>
    <p:sldId id="261" r:id="rId7"/>
    <p:sldId id="265" r:id="rId8"/>
    <p:sldId id="266" r:id="rId9"/>
    <p:sldId id="267" r:id="rId10"/>
    <p:sldId id="268" r:id="rId11"/>
    <p:sldId id="263" r:id="rId12"/>
    <p:sldId id="270" r:id="rId13"/>
    <p:sldId id="271" r:id="rId14"/>
    <p:sldId id="264" r:id="rId15"/>
    <p:sldId id="285" r:id="rId16"/>
    <p:sldId id="286" r:id="rId17"/>
    <p:sldId id="289" r:id="rId18"/>
    <p:sldId id="290" r:id="rId19"/>
    <p:sldId id="272" r:id="rId20"/>
    <p:sldId id="282" r:id="rId21"/>
    <p:sldId id="283" r:id="rId22"/>
    <p:sldId id="273" r:id="rId23"/>
    <p:sldId id="281" r:id="rId24"/>
    <p:sldId id="275" r:id="rId25"/>
    <p:sldId id="276" r:id="rId26"/>
    <p:sldId id="277" r:id="rId27"/>
    <p:sldId id="278" r:id="rId28"/>
    <p:sldId id="279" r:id="rId29"/>
    <p:sldId id="280" r:id="rId30"/>
    <p:sldId id="291" r:id="rId31"/>
    <p:sldId id="293" r:id="rId32"/>
    <p:sldId id="295" r:id="rId33"/>
    <p:sldId id="297" r:id="rId34"/>
    <p:sldId id="300" r:id="rId35"/>
    <p:sldId id="301" r:id="rId36"/>
    <p:sldId id="299" r:id="rId3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66" d="100"/>
          <a:sy n="66" d="100"/>
        </p:scale>
        <p:origin x="-115" y="245"/>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9ADECF8C-973E-43C7-8B3D-5497345310EC}" type="datetimeFigureOut">
              <a:rPr lang="ru-RU" smtClean="0"/>
              <a:pPr/>
              <a:t>17.02.2017</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5F027AF1-E374-4590-9F6D-21F6FB816614}"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ADECF8C-973E-43C7-8B3D-5497345310EC}" type="datetimeFigureOut">
              <a:rPr lang="ru-RU" smtClean="0"/>
              <a:pPr/>
              <a:t>17.02.2017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F027AF1-E374-4590-9F6D-21F6FB81661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ADECF8C-973E-43C7-8B3D-5497345310EC}" type="datetimeFigureOut">
              <a:rPr lang="ru-RU" smtClean="0"/>
              <a:pPr/>
              <a:t>17.02.2017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F027AF1-E374-4590-9F6D-21F6FB81661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ADECF8C-973E-43C7-8B3D-5497345310EC}" type="datetimeFigureOut">
              <a:rPr lang="ru-RU" smtClean="0"/>
              <a:pPr/>
              <a:t>17.02.2017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F027AF1-E374-4590-9F6D-21F6FB81661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9ADECF8C-973E-43C7-8B3D-5497345310EC}" type="datetimeFigureOut">
              <a:rPr lang="ru-RU" smtClean="0"/>
              <a:pPr/>
              <a:t>17.02.2017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F027AF1-E374-4590-9F6D-21F6FB816614}"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ADECF8C-973E-43C7-8B3D-5497345310EC}" type="datetimeFigureOut">
              <a:rPr lang="ru-RU" smtClean="0"/>
              <a:pPr/>
              <a:t>17.02.2017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F027AF1-E374-4590-9F6D-21F6FB81661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9ADECF8C-973E-43C7-8B3D-5497345310EC}" type="datetimeFigureOut">
              <a:rPr lang="ru-RU" smtClean="0"/>
              <a:pPr/>
              <a:t>17.02.2017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5F027AF1-E374-4590-9F6D-21F6FB816614}"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9ADECF8C-973E-43C7-8B3D-5497345310EC}" type="datetimeFigureOut">
              <a:rPr lang="ru-RU" smtClean="0"/>
              <a:pPr/>
              <a:t>17.02.2017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5F027AF1-E374-4590-9F6D-21F6FB81661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9ADECF8C-973E-43C7-8B3D-5497345310EC}" type="datetimeFigureOut">
              <a:rPr lang="ru-RU" smtClean="0"/>
              <a:pPr/>
              <a:t>17.02.2017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5F027AF1-E374-4590-9F6D-21F6FB81661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ADECF8C-973E-43C7-8B3D-5497345310EC}" type="datetimeFigureOut">
              <a:rPr lang="ru-RU" smtClean="0"/>
              <a:pPr/>
              <a:t>17.02.2017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F027AF1-E374-4590-9F6D-21F6FB81661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9ADECF8C-973E-43C7-8B3D-5497345310EC}" type="datetimeFigureOut">
              <a:rPr lang="ru-RU" smtClean="0"/>
              <a:pPr/>
              <a:t>17.02.2017</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5F027AF1-E374-4590-9F6D-21F6FB81661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9ADECF8C-973E-43C7-8B3D-5497345310EC}" type="datetimeFigureOut">
              <a:rPr lang="ru-RU" smtClean="0"/>
              <a:pPr/>
              <a:t>17.02.2017</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5F027AF1-E374-4590-9F6D-21F6FB816614}"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package" Target="../embeddings/____________Microsoft_Office_PowerPoint1.ppt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Проект учащихся 6 </a:t>
            </a:r>
            <a:r>
              <a:rPr lang="ru-RU" dirty="0" smtClean="0"/>
              <a:t>класса</a:t>
            </a:r>
            <a:br>
              <a:rPr lang="ru-RU" dirty="0" smtClean="0"/>
            </a:br>
            <a:r>
              <a:rPr lang="ru-RU" sz="2400" dirty="0" smtClean="0"/>
              <a:t>МБОУ СОШ №19 </a:t>
            </a:r>
            <a:r>
              <a:rPr lang="ru-RU" sz="2400" dirty="0" err="1" smtClean="0"/>
              <a:t>с.Бродово</a:t>
            </a:r>
            <a:r>
              <a:rPr lang="ru-RU" sz="2400" dirty="0" smtClean="0"/>
              <a:t/>
            </a:r>
            <a:br>
              <a:rPr lang="ru-RU" sz="2400" dirty="0" smtClean="0"/>
            </a:br>
            <a:r>
              <a:rPr lang="ru-RU" sz="2400" dirty="0" smtClean="0"/>
              <a:t>руководитель: учитель математики</a:t>
            </a:r>
            <a:br>
              <a:rPr lang="ru-RU" sz="2400" dirty="0" smtClean="0"/>
            </a:br>
            <a:r>
              <a:rPr lang="ru-RU" sz="2400" dirty="0" err="1" smtClean="0"/>
              <a:t>Нелюбина</a:t>
            </a:r>
            <a:r>
              <a:rPr lang="ru-RU" sz="2400" dirty="0" smtClean="0"/>
              <a:t> Н.Н.</a:t>
            </a:r>
            <a:endParaRPr lang="ru-RU" sz="2400" dirty="0"/>
          </a:p>
        </p:txBody>
      </p:sp>
      <p:sp>
        <p:nvSpPr>
          <p:cNvPr id="3" name="Подзаголовок 2"/>
          <p:cNvSpPr>
            <a:spLocks noGrp="1"/>
          </p:cNvSpPr>
          <p:nvPr>
            <p:ph type="subTitle" idx="1"/>
          </p:nvPr>
        </p:nvSpPr>
        <p:spPr>
          <a:xfrm>
            <a:off x="683568" y="2060848"/>
            <a:ext cx="7772400" cy="1508760"/>
          </a:xfrm>
        </p:spPr>
        <p:txBody>
          <a:bodyPr>
            <a:noAutofit/>
          </a:bodyPr>
          <a:lstStyle/>
          <a:p>
            <a:pPr algn="ctr"/>
            <a:r>
              <a:rPr lang="ru-RU" sz="6000" dirty="0" smtClean="0"/>
              <a:t>Математика в моей жизни</a:t>
            </a:r>
            <a:endParaRPr lang="ru-RU" sz="6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0100" y="1000108"/>
            <a:ext cx="7429552" cy="2862322"/>
          </a:xfrm>
          <a:prstGeom prst="rect">
            <a:avLst/>
          </a:prstGeom>
        </p:spPr>
        <p:txBody>
          <a:bodyPr wrap="square">
            <a:spAutoFit/>
          </a:bodyPr>
          <a:lstStyle/>
          <a:p>
            <a:r>
              <a:rPr lang="ru-RU" sz="3600" dirty="0" smtClean="0">
                <a:latin typeface="Arial" pitchFamily="34" charset="0"/>
                <a:cs typeface="Arial" pitchFamily="34" charset="0"/>
              </a:rPr>
              <a:t/>
            </a:r>
            <a:br>
              <a:rPr lang="ru-RU" sz="3600" dirty="0" smtClean="0">
                <a:latin typeface="Arial" pitchFamily="34" charset="0"/>
                <a:cs typeface="Arial" pitchFamily="34" charset="0"/>
              </a:rPr>
            </a:br>
            <a:r>
              <a:rPr lang="ru-RU" sz="3600" b="1" dirty="0" smtClean="0">
                <a:latin typeface="Calibri" pitchFamily="34" charset="0"/>
                <a:ea typeface="Calibri" pitchFamily="34" charset="0"/>
                <a:cs typeface="Times New Roman" pitchFamily="18" charset="0"/>
              </a:rPr>
              <a:t>Итого на сумму 51677,82руб.  (пятьдесят одна тысяча шестьсот семьдесят семь рублей восемьдесят две копейки)</a:t>
            </a:r>
            <a:endParaRPr lang="ru-RU" sz="3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4000" dirty="0" smtClean="0"/>
              <a:t>МОЙ </a:t>
            </a:r>
            <a:r>
              <a:rPr lang="ru-RU" sz="4000" dirty="0" smtClean="0"/>
              <a:t>ДЕНЬ РОЖДЕНИЯ</a:t>
            </a:r>
            <a:endParaRPr lang="ru-RU" sz="4000" dirty="0"/>
          </a:p>
        </p:txBody>
      </p:sp>
      <p:sp>
        <p:nvSpPr>
          <p:cNvPr id="4" name="Текст 3"/>
          <p:cNvSpPr>
            <a:spLocks noGrp="1"/>
          </p:cNvSpPr>
          <p:nvPr>
            <p:ph type="body" sz="half" idx="2"/>
          </p:nvPr>
        </p:nvSpPr>
        <p:spPr/>
        <p:txBody>
          <a:bodyPr>
            <a:normAutofit fontScale="92500" lnSpcReduction="20000"/>
          </a:bodyPr>
          <a:lstStyle/>
          <a:p>
            <a:endParaRPr lang="ru-RU" dirty="0" smtClean="0"/>
          </a:p>
          <a:p>
            <a:pPr algn="ctr"/>
            <a:r>
              <a:rPr lang="ru-RU" sz="3600" dirty="0" smtClean="0"/>
              <a:t>УРА!!!! УРА!!!! УРА!!!!! УРА!!!!</a:t>
            </a:r>
            <a:endParaRPr lang="ru-RU" sz="3600" dirty="0"/>
          </a:p>
        </p:txBody>
      </p:sp>
      <p:sp>
        <p:nvSpPr>
          <p:cNvPr id="1028" name="AutoShape 4" descr="http://t2.gstatic.com/images?q=tbn:ANd9GcQRZRh1kg0R2bvBL468V5Pnl4xKkq3dcsjmzHZCZo9H1aQxFvnv"/>
          <p:cNvSpPr>
            <a:spLocks noGrp="1" noChangeAspect="1" noChangeArrowheads="1"/>
          </p:cNvSpPr>
          <p:nvPr>
            <p:ph type="pic" idx="1"/>
          </p:nvPr>
        </p:nvSpPr>
        <p:spPr bwMode="auto">
          <a:prstGeom prst="rect">
            <a:avLst/>
          </a:prstGeom>
          <a:noFill/>
        </p:spPr>
        <p:txBody>
          <a:bodyPr vert="horz" wrap="square" lIns="91440" tIns="45720" rIns="91440" bIns="45720" numCol="1" anchor="t" anchorCtr="0" compatLnSpc="1">
            <a:prstTxWarp prst="textNoShape">
              <a:avLst/>
            </a:prstTxWarp>
          </a:bodyPr>
          <a:lstStyle/>
          <a:p>
            <a:endParaRPr lang="ru-RU" dirty="0"/>
          </a:p>
        </p:txBody>
      </p:sp>
      <p:pic>
        <p:nvPicPr>
          <p:cNvPr id="1029" name="Picture 5" descr="C:\Users\Asus\Downloads\кл4.jpg"/>
          <p:cNvPicPr>
            <a:picLocks noChangeAspect="1" noChangeArrowheads="1"/>
          </p:cNvPicPr>
          <p:nvPr/>
        </p:nvPicPr>
        <p:blipFill>
          <a:blip r:embed="rId2" cstate="print"/>
          <a:srcRect/>
          <a:stretch>
            <a:fillRect/>
          </a:stretch>
        </p:blipFill>
        <p:spPr bwMode="auto">
          <a:xfrm>
            <a:off x="1571604" y="2071678"/>
            <a:ext cx="6858048" cy="478632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xit" presetSubtype="0" fill="hold" grpId="0" nodeType="clickEffect">
                                  <p:stCondLst>
                                    <p:cond delay="0"/>
                                  </p:stCondLst>
                                  <p:childTnLst>
                                    <p:animEffect transition="out" filter="wedge">
                                      <p:cBhvr>
                                        <p:cTn id="6" dur="2000"/>
                                        <p:tgtEl>
                                          <p:spTgt spid="2"/>
                                        </p:tgtEl>
                                      </p:cBhvr>
                                    </p:animEffect>
                                    <p:set>
                                      <p:cBhvr>
                                        <p:cTn id="7" dur="1" fill="hold">
                                          <p:stCondLst>
                                            <p:cond delay="1999"/>
                                          </p:stCondLst>
                                        </p:cTn>
                                        <p:tgtEl>
                                          <p:spTgt spid="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1" presetClass="exit" presetSubtype="0" fill="hold" nodeType="clickEffect">
                                  <p:stCondLst>
                                    <p:cond delay="0"/>
                                  </p:stCondLst>
                                  <p:childTnLst>
                                    <p:anim calcmode="discrete" valueType="str">
                                      <p:cBhvr>
                                        <p:cTn id="11" dur="1000"/>
                                        <p:tgtEl>
                                          <p:spTgt spid="1029"/>
                                        </p:tgtEl>
                                        <p:attrNameLst>
                                          <p:attrName>style.visibility</p:attrName>
                                        </p:attrNameLst>
                                      </p:cBhvr>
                                      <p:tavLst>
                                        <p:tav tm="0">
                                          <p:val>
                                            <p:strVal val="hidden"/>
                                          </p:val>
                                        </p:tav>
                                        <p:tav tm="50000">
                                          <p:val>
                                            <p:strVal val="visible"/>
                                          </p:val>
                                        </p:tav>
                                      </p:tavLst>
                                    </p:anim>
                                    <p:set>
                                      <p:cBhvr>
                                        <p:cTn id="12" dur="1" fill="hold">
                                          <p:stCondLst>
                                            <p:cond delay="999"/>
                                          </p:stCondLst>
                                        </p:cTn>
                                        <p:tgtEl>
                                          <p:spTgt spid="10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Этапы работы:</a:t>
            </a:r>
            <a:br>
              <a:rPr lang="ru-RU" dirty="0" smtClean="0"/>
            </a:br>
            <a:r>
              <a:rPr lang="ru-RU" dirty="0" smtClean="0"/>
              <a:t/>
            </a:r>
            <a:br>
              <a:rPr lang="ru-RU" dirty="0" smtClean="0"/>
            </a:br>
            <a:r>
              <a:rPr lang="ru-RU" dirty="0" smtClean="0"/>
              <a:t>1. планирование количества гостей;</a:t>
            </a:r>
            <a:br>
              <a:rPr lang="ru-RU" dirty="0" smtClean="0"/>
            </a:br>
            <a:r>
              <a:rPr lang="ru-RU" dirty="0" smtClean="0"/>
              <a:t>2. разработка меню;</a:t>
            </a:r>
            <a:br>
              <a:rPr lang="ru-RU" dirty="0" smtClean="0"/>
            </a:br>
            <a:r>
              <a:rPr lang="ru-RU" dirty="0" smtClean="0"/>
              <a:t>3. расчет затрат.</a:t>
            </a:r>
            <a:endParaRPr lang="ru-RU" dirty="0"/>
          </a:p>
        </p:txBody>
      </p:sp>
      <p:pic>
        <p:nvPicPr>
          <p:cNvPr id="3" name="Picture 6" descr="C:\Users\Asus\Pictures\подарок1.jpg"/>
          <p:cNvPicPr>
            <a:picLocks noChangeAspect="1" noChangeArrowheads="1"/>
          </p:cNvPicPr>
          <p:nvPr/>
        </p:nvPicPr>
        <p:blipFill>
          <a:blip r:embed="rId2" cstate="print"/>
          <a:srcRect/>
          <a:stretch>
            <a:fillRect/>
          </a:stretch>
        </p:blipFill>
        <p:spPr bwMode="auto">
          <a:xfrm>
            <a:off x="6143636" y="2928934"/>
            <a:ext cx="2592288" cy="354974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39" presetClass="entr" presetSubtype="0" accel="10000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5400" dirty="0" smtClean="0"/>
              <a:t>МЕНЮ</a:t>
            </a:r>
            <a:endParaRPr lang="ru-RU" sz="5400" dirty="0"/>
          </a:p>
        </p:txBody>
      </p:sp>
      <p:sp>
        <p:nvSpPr>
          <p:cNvPr id="3" name="Текст 2"/>
          <p:cNvSpPr>
            <a:spLocks noGrp="1"/>
          </p:cNvSpPr>
          <p:nvPr>
            <p:ph type="body" idx="1"/>
          </p:nvPr>
        </p:nvSpPr>
        <p:spPr/>
        <p:txBody>
          <a:bodyPr/>
          <a:lstStyle/>
          <a:p>
            <a:r>
              <a:rPr lang="ru-RU" dirty="0" smtClean="0"/>
              <a:t>Наименование</a:t>
            </a:r>
            <a:endParaRPr lang="ru-RU" dirty="0"/>
          </a:p>
        </p:txBody>
      </p:sp>
      <p:sp>
        <p:nvSpPr>
          <p:cNvPr id="4" name="Текст 3"/>
          <p:cNvSpPr>
            <a:spLocks noGrp="1"/>
          </p:cNvSpPr>
          <p:nvPr>
            <p:ph type="body" sz="half" idx="3"/>
          </p:nvPr>
        </p:nvSpPr>
        <p:spPr/>
        <p:txBody>
          <a:bodyPr/>
          <a:lstStyle/>
          <a:p>
            <a:r>
              <a:rPr lang="ru-RU" dirty="0" smtClean="0"/>
              <a:t>Стоимость</a:t>
            </a:r>
            <a:endParaRPr lang="ru-RU" dirty="0"/>
          </a:p>
        </p:txBody>
      </p:sp>
      <p:sp>
        <p:nvSpPr>
          <p:cNvPr id="5" name="Содержимое 4"/>
          <p:cNvSpPr>
            <a:spLocks noGrp="1"/>
          </p:cNvSpPr>
          <p:nvPr>
            <p:ph sz="quarter" idx="2"/>
          </p:nvPr>
        </p:nvSpPr>
        <p:spPr/>
        <p:txBody>
          <a:bodyPr>
            <a:normAutofit fontScale="92500" lnSpcReduction="10000"/>
          </a:bodyPr>
          <a:lstStyle/>
          <a:p>
            <a:r>
              <a:rPr lang="ru-RU" dirty="0" smtClean="0"/>
              <a:t>1. Салат «Зимний»</a:t>
            </a:r>
          </a:p>
          <a:p>
            <a:r>
              <a:rPr lang="ru-RU" dirty="0" smtClean="0"/>
              <a:t>2. Салат «Крабовый»</a:t>
            </a:r>
          </a:p>
          <a:p>
            <a:r>
              <a:rPr lang="ru-RU" dirty="0" smtClean="0"/>
              <a:t>3. Нарезка</a:t>
            </a:r>
          </a:p>
          <a:p>
            <a:r>
              <a:rPr lang="ru-RU" dirty="0" smtClean="0"/>
              <a:t>4. Фрукты</a:t>
            </a:r>
          </a:p>
          <a:p>
            <a:r>
              <a:rPr lang="ru-RU" dirty="0" smtClean="0"/>
              <a:t>5. Сок</a:t>
            </a:r>
          </a:p>
          <a:p>
            <a:r>
              <a:rPr lang="ru-RU" dirty="0" smtClean="0"/>
              <a:t>6. Торт</a:t>
            </a:r>
          </a:p>
          <a:p>
            <a:r>
              <a:rPr lang="ru-RU" dirty="0" smtClean="0"/>
              <a:t>7. Трубочки</a:t>
            </a:r>
          </a:p>
          <a:p>
            <a:r>
              <a:rPr lang="ru-RU" dirty="0" smtClean="0"/>
              <a:t>8. Шарики, свечки, салфетки</a:t>
            </a:r>
          </a:p>
          <a:p>
            <a:r>
              <a:rPr lang="ru-RU" dirty="0" smtClean="0"/>
              <a:t>ИТОГО</a:t>
            </a:r>
            <a:endParaRPr lang="ru-RU" dirty="0"/>
          </a:p>
        </p:txBody>
      </p:sp>
      <p:sp>
        <p:nvSpPr>
          <p:cNvPr id="6" name="Содержимое 5"/>
          <p:cNvSpPr>
            <a:spLocks noGrp="1"/>
          </p:cNvSpPr>
          <p:nvPr>
            <p:ph sz="quarter" idx="4"/>
          </p:nvPr>
        </p:nvSpPr>
        <p:spPr/>
        <p:txBody>
          <a:bodyPr>
            <a:normAutofit lnSpcReduction="10000"/>
          </a:bodyPr>
          <a:lstStyle/>
          <a:p>
            <a:r>
              <a:rPr lang="ru-RU" b="1" dirty="0" smtClean="0"/>
              <a:t>112,5 </a:t>
            </a:r>
            <a:r>
              <a:rPr lang="ru-RU" b="1" dirty="0" err="1" smtClean="0"/>
              <a:t>руб</a:t>
            </a:r>
            <a:endParaRPr lang="ru-RU" b="1" dirty="0" smtClean="0"/>
          </a:p>
          <a:p>
            <a:r>
              <a:rPr lang="ru-RU" b="1" dirty="0" smtClean="0"/>
              <a:t>86,8 </a:t>
            </a:r>
            <a:r>
              <a:rPr lang="ru-RU" b="1" dirty="0" err="1" smtClean="0"/>
              <a:t>руб</a:t>
            </a:r>
            <a:endParaRPr lang="ru-RU" dirty="0" smtClean="0"/>
          </a:p>
          <a:p>
            <a:r>
              <a:rPr lang="ru-RU" b="1" dirty="0" smtClean="0"/>
              <a:t>147 </a:t>
            </a:r>
            <a:r>
              <a:rPr lang="ru-RU" b="1" dirty="0" err="1" smtClean="0"/>
              <a:t>руб</a:t>
            </a:r>
            <a:endParaRPr lang="ru-RU" b="1" dirty="0" smtClean="0"/>
          </a:p>
          <a:p>
            <a:r>
              <a:rPr lang="ru-RU" b="1" dirty="0" smtClean="0"/>
              <a:t>130 руб.</a:t>
            </a:r>
            <a:endParaRPr lang="ru-RU" dirty="0" smtClean="0"/>
          </a:p>
          <a:p>
            <a:r>
              <a:rPr lang="ru-RU" b="1" dirty="0" smtClean="0"/>
              <a:t>64 </a:t>
            </a:r>
            <a:r>
              <a:rPr lang="ru-RU" b="1" dirty="0" err="1" smtClean="0"/>
              <a:t>руб</a:t>
            </a:r>
            <a:endParaRPr lang="ru-RU" b="1" dirty="0" smtClean="0"/>
          </a:p>
          <a:p>
            <a:r>
              <a:rPr lang="ru-RU" b="1" dirty="0" smtClean="0"/>
              <a:t>250 </a:t>
            </a:r>
            <a:r>
              <a:rPr lang="ru-RU" b="1" dirty="0" err="1" smtClean="0"/>
              <a:t>руб</a:t>
            </a:r>
            <a:endParaRPr lang="ru-RU" b="1" dirty="0" smtClean="0"/>
          </a:p>
          <a:p>
            <a:r>
              <a:rPr lang="ru-RU" b="1" dirty="0" smtClean="0"/>
              <a:t>35,8 </a:t>
            </a:r>
            <a:r>
              <a:rPr lang="ru-RU" b="1" dirty="0" err="1" smtClean="0"/>
              <a:t>руб</a:t>
            </a:r>
            <a:endParaRPr lang="ru-RU" b="1" dirty="0" smtClean="0"/>
          </a:p>
          <a:p>
            <a:r>
              <a:rPr lang="ru-RU" b="1" dirty="0" smtClean="0"/>
              <a:t>108 </a:t>
            </a:r>
            <a:r>
              <a:rPr lang="ru-RU" b="1" dirty="0" err="1" smtClean="0"/>
              <a:t>руб</a:t>
            </a:r>
            <a:endParaRPr lang="ru-RU" b="1" dirty="0" smtClean="0"/>
          </a:p>
          <a:p>
            <a:r>
              <a:rPr lang="ru-RU" b="1" dirty="0" smtClean="0"/>
              <a:t>934,1</a:t>
            </a:r>
            <a:endParaRPr lang="ru-RU" dirty="0" smtClean="0"/>
          </a:p>
          <a:p>
            <a:endParaRPr lang="ru-RU" b="1" dirty="0" smtClean="0"/>
          </a:p>
          <a:p>
            <a:endParaRPr lang="ru-RU" b="1" dirty="0" smtClean="0"/>
          </a:p>
          <a:p>
            <a:endParaRPr lang="ru-RU" b="1" dirty="0" smtClean="0"/>
          </a:p>
          <a:p>
            <a:endParaRPr lang="ru-RU" b="1"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6000" dirty="0" smtClean="0"/>
              <a:t>МОЙ</a:t>
            </a:r>
            <a:endParaRPr lang="ru-RU" sz="6000" dirty="0"/>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noAutofit/>
          </a:bodyPr>
          <a:lstStyle/>
          <a:p>
            <a:pPr algn="ctr"/>
            <a:r>
              <a:rPr lang="ru-RU" sz="4800" dirty="0" smtClean="0"/>
              <a:t>СТОЛ</a:t>
            </a:r>
            <a:endParaRPr lang="ru-RU" sz="4800" dirty="0"/>
          </a:p>
        </p:txBody>
      </p:sp>
      <p:pic>
        <p:nvPicPr>
          <p:cNvPr id="20482" name="Picture 2" descr="C:\Users\Asus\Pictures\стол.jpg"/>
          <p:cNvPicPr>
            <a:picLocks noChangeAspect="1" noChangeArrowheads="1"/>
          </p:cNvPicPr>
          <p:nvPr/>
        </p:nvPicPr>
        <p:blipFill>
          <a:blip r:embed="rId2" cstate="print"/>
          <a:srcRect/>
          <a:stretch>
            <a:fillRect/>
          </a:stretch>
        </p:blipFill>
        <p:spPr bwMode="auto">
          <a:xfrm>
            <a:off x="500033" y="2071678"/>
            <a:ext cx="8286809" cy="478632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1000"/>
                                        <p:tgtEl>
                                          <p:spTgt spid="4">
                                            <p:txEl>
                                              <p:pRg st="0" end="0"/>
                                            </p:txEl>
                                          </p:spTgt>
                                        </p:tgtEl>
                                      </p:cBhvr>
                                    </p:animEffect>
                                    <p:anim calcmode="lin" valueType="num">
                                      <p:cBhvr>
                                        <p:cTn id="16"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Проект «Застил пола линолеумом»</a:t>
            </a:r>
            <a:endParaRPr lang="ru-RU" dirty="0"/>
          </a:p>
        </p:txBody>
      </p:sp>
      <p:sp>
        <p:nvSpPr>
          <p:cNvPr id="5" name="Содержимое 4"/>
          <p:cNvSpPr>
            <a:spLocks noGrp="1"/>
          </p:cNvSpPr>
          <p:nvPr>
            <p:ph idx="1"/>
          </p:nvPr>
        </p:nvSpPr>
        <p:spPr/>
        <p:txBody>
          <a:bodyPr/>
          <a:lstStyle/>
          <a:p>
            <a:r>
              <a:rPr lang="ru-RU" dirty="0" smtClean="0"/>
              <a:t>Проделанная работа:</a:t>
            </a:r>
          </a:p>
          <a:p>
            <a:r>
              <a:rPr lang="ru-RU" dirty="0" smtClean="0"/>
              <a:t> 1.Мы вместе с мамой измерили длину и ширину комнаты, в которой планируем постелить линолеум. Нашли её площадь 18 м². </a:t>
            </a:r>
          </a:p>
          <a:p>
            <a:r>
              <a:rPr lang="ru-RU" dirty="0" smtClean="0"/>
              <a:t>2. Я нарисовала на компьютере квартиру и обозначила комнату для гостей, в которой и планируем сделать косметический ремонт пола.</a:t>
            </a: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План квартиры</a:t>
            </a:r>
            <a:endParaRPr lang="ru-RU" dirty="0"/>
          </a:p>
        </p:txBody>
      </p:sp>
      <p:pic>
        <p:nvPicPr>
          <p:cNvPr id="4" name="Содержимое 3"/>
          <p:cNvPicPr>
            <a:picLocks noGrp="1"/>
          </p:cNvPicPr>
          <p:nvPr>
            <p:ph idx="1"/>
          </p:nvPr>
        </p:nvPicPr>
        <p:blipFill>
          <a:blip r:embed="rId2" cstate="print"/>
          <a:srcRect/>
          <a:stretch>
            <a:fillRect/>
          </a:stretch>
        </p:blipFill>
        <p:spPr bwMode="auto">
          <a:xfrm>
            <a:off x="1714480" y="1857364"/>
            <a:ext cx="5786478" cy="45720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half" idx="1"/>
          </p:nvPr>
        </p:nvSpPr>
        <p:spPr/>
        <p:txBody>
          <a:bodyPr/>
          <a:lstStyle/>
          <a:p>
            <a:r>
              <a:rPr lang="ru-RU" dirty="0" smtClean="0"/>
              <a:t>3. Мы подобрали расцветку коричнево-бежевого тона с понравившимся рисунком.</a:t>
            </a:r>
          </a:p>
          <a:p>
            <a:r>
              <a:rPr lang="ru-RU" dirty="0" smtClean="0"/>
              <a:t>4. Линолеум продается шириной 1,5 м, я высчитала, что нам потребуется купить 12м.</a:t>
            </a:r>
          </a:p>
          <a:p>
            <a:endParaRPr lang="ru-RU" dirty="0"/>
          </a:p>
        </p:txBody>
      </p:sp>
      <p:pic>
        <p:nvPicPr>
          <p:cNvPr id="5" name="Содержимое 4" descr="D:\картинки\ленолиум.jpeg"/>
          <p:cNvPicPr>
            <a:picLocks noGrp="1"/>
          </p:cNvPicPr>
          <p:nvPr>
            <p:ph sz="half" idx="2"/>
          </p:nvPr>
        </p:nvPicPr>
        <p:blipFill>
          <a:blip r:embed="rId2" cstate="print"/>
          <a:srcRect/>
          <a:stretch>
            <a:fillRect/>
          </a:stretch>
        </p:blipFill>
        <p:spPr bwMode="auto">
          <a:xfrm>
            <a:off x="4857752" y="2143116"/>
            <a:ext cx="3929089" cy="335758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Расчет работ</a:t>
            </a:r>
            <a:endParaRPr lang="ru-RU" dirty="0"/>
          </a:p>
        </p:txBody>
      </p:sp>
      <p:sp>
        <p:nvSpPr>
          <p:cNvPr id="3" name="Содержимое 2"/>
          <p:cNvSpPr>
            <a:spLocks noGrp="1"/>
          </p:cNvSpPr>
          <p:nvPr>
            <p:ph sz="half" idx="1"/>
          </p:nvPr>
        </p:nvSpPr>
        <p:spPr/>
        <p:txBody>
          <a:bodyPr/>
          <a:lstStyle/>
          <a:p>
            <a:r>
              <a:rPr lang="ru-RU" dirty="0" smtClean="0"/>
              <a:t>5. Стоимость 1 м – 200 руб. Умножив на количество метров, получила : </a:t>
            </a:r>
          </a:p>
          <a:p>
            <a:r>
              <a:rPr lang="ru-RU" dirty="0" smtClean="0"/>
              <a:t>2 400 руб. стоит наш проект.</a:t>
            </a:r>
          </a:p>
          <a:p>
            <a:endParaRPr lang="ru-RU" dirty="0"/>
          </a:p>
        </p:txBody>
      </p:sp>
      <p:pic>
        <p:nvPicPr>
          <p:cNvPr id="35842" name="Picture 2" descr="C:\Documents and Settings\Пользователь\Рабочий стол\папка с фотографиями и картинками\последний звонок\6615b2e1cce2.gif"/>
          <p:cNvPicPr>
            <a:picLocks noGrp="1" noChangeAspect="1" noChangeArrowheads="1" noCrop="1"/>
          </p:cNvPicPr>
          <p:nvPr>
            <p:ph sz="half" idx="2"/>
          </p:nvPr>
        </p:nvPicPr>
        <p:blipFill>
          <a:blip r:embed="rId2"/>
          <a:srcRect/>
          <a:stretch>
            <a:fillRect/>
          </a:stretch>
        </p:blipFill>
        <p:spPr bwMode="auto">
          <a:xfrm>
            <a:off x="4857752" y="1214422"/>
            <a:ext cx="3714775" cy="3929089"/>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1202424"/>
          </a:xfrm>
        </p:spPr>
        <p:txBody>
          <a:bodyPr/>
          <a:lstStyle/>
          <a:p>
            <a:pPr algn="ctr"/>
            <a:r>
              <a:rPr lang="ru-RU" dirty="0" smtClean="0"/>
              <a:t>«Расчет финансовых затрат на посадку картофеля»</a:t>
            </a:r>
            <a:br>
              <a:rPr lang="ru-RU" dirty="0" smtClean="0"/>
            </a:br>
            <a:r>
              <a:rPr lang="ru-RU" dirty="0" smtClean="0"/>
              <a:t> 	</a:t>
            </a:r>
            <a:br>
              <a:rPr lang="ru-RU" dirty="0" smtClean="0"/>
            </a:br>
            <a:endParaRPr lang="ru-RU" dirty="0"/>
          </a:p>
        </p:txBody>
      </p:sp>
      <p:pic>
        <p:nvPicPr>
          <p:cNvPr id="4" name="Содержимое 3" descr="C:\Documents and Settings\Пользователь\Рабочий стол\65235356568666666666666666666666666666666666666666666666666666.jpg"/>
          <p:cNvPicPr>
            <a:picLocks noGrp="1"/>
          </p:cNvPicPr>
          <p:nvPr>
            <p:ph idx="1"/>
          </p:nvPr>
        </p:nvPicPr>
        <p:blipFill>
          <a:blip r:embed="rId2"/>
          <a:srcRect/>
          <a:stretch>
            <a:fillRect/>
          </a:stretch>
        </p:blipFill>
        <p:spPr bwMode="auto">
          <a:xfrm>
            <a:off x="1071538" y="1857364"/>
            <a:ext cx="7215238" cy="47149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Цель проекта:</a:t>
            </a:r>
            <a:endParaRPr lang="ru-RU" dirty="0"/>
          </a:p>
        </p:txBody>
      </p:sp>
      <p:sp>
        <p:nvSpPr>
          <p:cNvPr id="3" name="Текст 2"/>
          <p:cNvSpPr>
            <a:spLocks noGrp="1"/>
          </p:cNvSpPr>
          <p:nvPr>
            <p:ph type="body" idx="2"/>
          </p:nvPr>
        </p:nvSpPr>
        <p:spPr/>
        <p:txBody>
          <a:bodyPr/>
          <a:lstStyle/>
          <a:p>
            <a:endParaRPr lang="ru-RU" dirty="0"/>
          </a:p>
        </p:txBody>
      </p:sp>
      <p:sp>
        <p:nvSpPr>
          <p:cNvPr id="4" name="Содержимое 3"/>
          <p:cNvSpPr>
            <a:spLocks noGrp="1"/>
          </p:cNvSpPr>
          <p:nvPr>
            <p:ph sz="half" idx="1"/>
          </p:nvPr>
        </p:nvSpPr>
        <p:spPr>
          <a:xfrm>
            <a:off x="3657600" y="1340768"/>
            <a:ext cx="5486400" cy="4572000"/>
          </a:xfrm>
        </p:spPr>
        <p:txBody>
          <a:bodyPr>
            <a:normAutofit/>
          </a:bodyPr>
          <a:lstStyle/>
          <a:p>
            <a:r>
              <a:rPr lang="ru-RU" sz="4400" dirty="0" smtClean="0"/>
              <a:t>Показать необходимость знания математики в современной, повседневной жизни. </a:t>
            </a:r>
            <a:endParaRPr lang="ru-RU" sz="4400" dirty="0"/>
          </a:p>
        </p:txBody>
      </p:sp>
      <p:pic>
        <p:nvPicPr>
          <p:cNvPr id="1026" name="Picture 2" descr="C:\Users\Asus\Downloads\ADHD-child-school-150x150.jpg"/>
          <p:cNvPicPr>
            <a:picLocks noChangeAspect="1" noChangeArrowheads="1"/>
          </p:cNvPicPr>
          <p:nvPr/>
        </p:nvPicPr>
        <p:blipFill>
          <a:blip r:embed="rId2" cstate="print"/>
          <a:srcRect/>
          <a:stretch>
            <a:fillRect/>
          </a:stretch>
        </p:blipFill>
        <p:spPr bwMode="auto">
          <a:xfrm>
            <a:off x="539552" y="1412776"/>
            <a:ext cx="2664296" cy="3312368"/>
          </a:xfrm>
          <a:prstGeom prst="rect">
            <a:avLst/>
          </a:prstGeom>
          <a:noFill/>
        </p:spPr>
      </p:pic>
      <p:pic>
        <p:nvPicPr>
          <p:cNvPr id="1028" name="Picture 4" descr="C:\Users\Asus\Downloads\100 (1).gif"/>
          <p:cNvPicPr>
            <a:picLocks noChangeAspect="1" noChangeArrowheads="1" noCrop="1"/>
          </p:cNvPicPr>
          <p:nvPr/>
        </p:nvPicPr>
        <p:blipFill>
          <a:blip r:embed="rId3" cstate="print"/>
          <a:srcRect/>
          <a:stretch>
            <a:fillRect/>
          </a:stretch>
        </p:blipFill>
        <p:spPr bwMode="auto">
          <a:xfrm>
            <a:off x="539552" y="4581128"/>
            <a:ext cx="2520280" cy="1346775"/>
          </a:xfrm>
          <a:prstGeom prst="rect">
            <a:avLst/>
          </a:prstGeom>
          <a:noFill/>
        </p:spPr>
      </p:pic>
    </p:spTree>
  </p:cSld>
  <p:clrMapOvr>
    <a:masterClrMapping/>
  </p:clrMapOvr>
  <p:transition>
    <p:wipe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Для поля в 2 га</a:t>
            </a:r>
            <a:endParaRPr lang="ru-RU" dirty="0"/>
          </a:p>
        </p:txBody>
      </p:sp>
      <p:sp>
        <p:nvSpPr>
          <p:cNvPr id="3" name="Содержимое 2"/>
          <p:cNvSpPr>
            <a:spLocks noGrp="1"/>
          </p:cNvSpPr>
          <p:nvPr>
            <p:ph sz="half" idx="1"/>
          </p:nvPr>
        </p:nvSpPr>
        <p:spPr/>
        <p:txBody>
          <a:bodyPr>
            <a:normAutofit fontScale="77500" lnSpcReduction="20000"/>
          </a:bodyPr>
          <a:lstStyle/>
          <a:p>
            <a:pPr>
              <a:buNone/>
            </a:pPr>
            <a:r>
              <a:rPr lang="ru-RU" dirty="0" smtClean="0"/>
              <a:t>Подсчитали количество солярки для нашего трактора:</a:t>
            </a:r>
          </a:p>
          <a:p>
            <a:r>
              <a:rPr lang="ru-RU" dirty="0" smtClean="0"/>
              <a:t>-   Пахота поля --  40 л ;</a:t>
            </a:r>
          </a:p>
          <a:p>
            <a:r>
              <a:rPr lang="ru-RU" dirty="0" smtClean="0"/>
              <a:t>-   Наезд бороздок-  40 л ;</a:t>
            </a:r>
          </a:p>
          <a:p>
            <a:r>
              <a:rPr lang="ru-RU" dirty="0" smtClean="0"/>
              <a:t>-   Слепая  обработка -  40 л; </a:t>
            </a:r>
          </a:p>
          <a:p>
            <a:r>
              <a:rPr lang="ru-RU" dirty="0" smtClean="0"/>
              <a:t>-   Окучивание -  40 л ;</a:t>
            </a:r>
          </a:p>
          <a:p>
            <a:r>
              <a:rPr lang="ru-RU" dirty="0" smtClean="0"/>
              <a:t>-   Окучивание -  40 л ;    </a:t>
            </a:r>
          </a:p>
          <a:p>
            <a:r>
              <a:rPr lang="ru-RU" dirty="0" smtClean="0"/>
              <a:t>-   Скашивание  ботвы – 50л; </a:t>
            </a:r>
          </a:p>
          <a:p>
            <a:r>
              <a:rPr lang="ru-RU" dirty="0" smtClean="0"/>
              <a:t>-    Копка – 120л;</a:t>
            </a:r>
          </a:p>
          <a:p>
            <a:r>
              <a:rPr lang="ru-RU" dirty="0" smtClean="0"/>
              <a:t>Всего: 670 л.</a:t>
            </a:r>
          </a:p>
          <a:p>
            <a:r>
              <a:rPr lang="ru-RU" dirty="0" smtClean="0"/>
              <a:t>Стоимость 1л – 27 руб.</a:t>
            </a:r>
          </a:p>
          <a:p>
            <a:r>
              <a:rPr lang="ru-RU" dirty="0" smtClean="0"/>
              <a:t>Итого – 370*27= 9990 </a:t>
            </a:r>
            <a:r>
              <a:rPr lang="ru-RU" dirty="0" err="1" smtClean="0"/>
              <a:t>руб</a:t>
            </a:r>
            <a:endParaRPr lang="ru-RU" dirty="0" smtClean="0"/>
          </a:p>
          <a:p>
            <a:endParaRPr lang="ru-RU" dirty="0"/>
          </a:p>
        </p:txBody>
      </p:sp>
      <p:pic>
        <p:nvPicPr>
          <p:cNvPr id="34818" name="Picture 2"/>
          <p:cNvPicPr>
            <a:picLocks noGrp="1" noChangeAspect="1" noChangeArrowheads="1"/>
          </p:cNvPicPr>
          <p:nvPr>
            <p:ph sz="half" idx="2"/>
          </p:nvPr>
        </p:nvPicPr>
        <p:blipFill>
          <a:blip r:embed="rId2"/>
          <a:srcRect/>
          <a:stretch>
            <a:fillRect/>
          </a:stretch>
        </p:blipFill>
        <p:spPr bwMode="auto">
          <a:xfrm>
            <a:off x="4656138" y="1643050"/>
            <a:ext cx="4273580" cy="450059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Общая сумма:</a:t>
            </a:r>
            <a:endParaRPr lang="ru-RU" dirty="0"/>
          </a:p>
        </p:txBody>
      </p:sp>
      <p:sp>
        <p:nvSpPr>
          <p:cNvPr id="3" name="Содержимое 2"/>
          <p:cNvSpPr>
            <a:spLocks noGrp="1"/>
          </p:cNvSpPr>
          <p:nvPr>
            <p:ph idx="1"/>
          </p:nvPr>
        </p:nvSpPr>
        <p:spPr/>
        <p:txBody>
          <a:bodyPr>
            <a:normAutofit/>
          </a:bodyPr>
          <a:lstStyle/>
          <a:p>
            <a:r>
              <a:rPr lang="ru-RU" sz="4400" dirty="0" smtClean="0"/>
              <a:t>Дизельное топливо:  9990 руб.</a:t>
            </a:r>
          </a:p>
          <a:p>
            <a:r>
              <a:rPr lang="ru-RU" sz="4400" dirty="0" smtClean="0"/>
              <a:t>Удобрение: 500 * 9 =4500 </a:t>
            </a:r>
            <a:r>
              <a:rPr lang="ru-RU" sz="4400" dirty="0" err="1" smtClean="0"/>
              <a:t>руб</a:t>
            </a:r>
            <a:endParaRPr lang="ru-RU" sz="4400" dirty="0" smtClean="0"/>
          </a:p>
          <a:p>
            <a:r>
              <a:rPr lang="ru-RU" sz="4400" dirty="0" smtClean="0"/>
              <a:t>Итого: 14 490 </a:t>
            </a:r>
            <a:r>
              <a:rPr lang="ru-RU" sz="4400" dirty="0" err="1" smtClean="0"/>
              <a:t>руб</a:t>
            </a:r>
            <a:r>
              <a:rPr lang="ru-RU" sz="4400" dirty="0" smtClean="0"/>
              <a:t> </a:t>
            </a:r>
            <a:endParaRPr lang="ru-RU" sz="4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500042"/>
            <a:ext cx="7772400" cy="914400"/>
          </a:xfrm>
        </p:spPr>
        <p:txBody>
          <a:bodyPr/>
          <a:lstStyle/>
          <a:p>
            <a:r>
              <a:rPr lang="ru-RU" dirty="0" smtClean="0"/>
              <a:t>Проект «Я – строитель»</a:t>
            </a:r>
            <a:endParaRPr lang="ru-RU" dirty="0"/>
          </a:p>
        </p:txBody>
      </p:sp>
      <p:pic>
        <p:nvPicPr>
          <p:cNvPr id="2049" name="Picture 1"/>
          <p:cNvPicPr>
            <a:picLocks noGrp="1" noChangeAspect="1" noChangeArrowheads="1"/>
          </p:cNvPicPr>
          <p:nvPr>
            <p:ph idx="1"/>
          </p:nvPr>
        </p:nvPicPr>
        <p:blipFill>
          <a:blip r:embed="rId2"/>
          <a:srcRect/>
          <a:stretch>
            <a:fillRect/>
          </a:stretch>
        </p:blipFill>
        <p:spPr bwMode="auto">
          <a:xfrm>
            <a:off x="2428860" y="1428736"/>
            <a:ext cx="3862543" cy="54292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Ремонт – это:</a:t>
            </a:r>
            <a:endParaRPr lang="ru-RU" dirty="0"/>
          </a:p>
        </p:txBody>
      </p:sp>
      <p:sp>
        <p:nvSpPr>
          <p:cNvPr id="3" name="Содержимое 2"/>
          <p:cNvSpPr>
            <a:spLocks noGrp="1"/>
          </p:cNvSpPr>
          <p:nvPr>
            <p:ph sz="half" idx="1"/>
          </p:nvPr>
        </p:nvSpPr>
        <p:spPr/>
        <p:txBody>
          <a:bodyPr>
            <a:normAutofit/>
          </a:bodyPr>
          <a:lstStyle/>
          <a:p>
            <a:r>
              <a:rPr lang="ru-RU" sz="3200" dirty="0" smtClean="0"/>
              <a:t>Ремонт дело сложное, хлопотное… После ремонта моя комната получит новую жизнь, станет красиво, уютно, тепло…</a:t>
            </a:r>
            <a:endParaRPr lang="ru-RU" sz="3200" dirty="0"/>
          </a:p>
        </p:txBody>
      </p:sp>
      <p:sp>
        <p:nvSpPr>
          <p:cNvPr id="4" name="Содержимое 3"/>
          <p:cNvSpPr>
            <a:spLocks noGrp="1"/>
          </p:cNvSpPr>
          <p:nvPr>
            <p:ph sz="half" idx="2"/>
          </p:nvPr>
        </p:nvSpPr>
        <p:spPr/>
        <p:txBody>
          <a:bodyPr>
            <a:normAutofit/>
          </a:bodyPr>
          <a:lstStyle/>
          <a:p>
            <a:r>
              <a:rPr lang="ru-RU" sz="4000" i="1" dirty="0" smtClean="0">
                <a:latin typeface="Monotype Corsiva" pitchFamily="66" charset="0"/>
              </a:rPr>
              <a:t>После ремонта мне весело, радостно – ведь мне жить в этой комнате !!!!</a:t>
            </a:r>
            <a:endParaRPr lang="ru-RU" sz="4000" i="1" dirty="0">
              <a:latin typeface="Monotype Corsiva" pitchFamily="66"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СТРОИТЕЛЬ – ЭТО:</a:t>
            </a:r>
            <a:endParaRPr lang="ru-RU" dirty="0"/>
          </a:p>
        </p:txBody>
      </p:sp>
      <p:sp>
        <p:nvSpPr>
          <p:cNvPr id="4" name="Содержимое 3"/>
          <p:cNvSpPr>
            <a:spLocks noGrp="1"/>
          </p:cNvSpPr>
          <p:nvPr>
            <p:ph sz="half" idx="2"/>
          </p:nvPr>
        </p:nvSpPr>
        <p:spPr/>
        <p:txBody>
          <a:bodyPr>
            <a:normAutofit fontScale="62500" lnSpcReduction="20000"/>
          </a:bodyPr>
          <a:lstStyle/>
          <a:p>
            <a:pPr>
              <a:buNone/>
            </a:pPr>
            <a:r>
              <a:rPr lang="ru-RU" sz="4600" dirty="0" smtClean="0"/>
              <a:t>С – сосредоточенность</a:t>
            </a:r>
          </a:p>
          <a:p>
            <a:pPr>
              <a:buNone/>
            </a:pPr>
            <a:r>
              <a:rPr lang="ru-RU" sz="4600" dirty="0" smtClean="0"/>
              <a:t>Т –   терпение</a:t>
            </a:r>
          </a:p>
          <a:p>
            <a:pPr>
              <a:buNone/>
            </a:pPr>
            <a:r>
              <a:rPr lang="ru-RU" sz="4600" dirty="0" smtClean="0"/>
              <a:t>Р – реставрация</a:t>
            </a:r>
          </a:p>
          <a:p>
            <a:pPr>
              <a:buNone/>
            </a:pPr>
            <a:r>
              <a:rPr lang="ru-RU" sz="4600" dirty="0" smtClean="0"/>
              <a:t> О -  обмер</a:t>
            </a:r>
          </a:p>
          <a:p>
            <a:pPr>
              <a:buNone/>
            </a:pPr>
            <a:r>
              <a:rPr lang="ru-RU" sz="4600" dirty="0" smtClean="0"/>
              <a:t> И -  импровизация</a:t>
            </a:r>
          </a:p>
          <a:p>
            <a:pPr>
              <a:buNone/>
            </a:pPr>
            <a:r>
              <a:rPr lang="ru-RU" sz="4600" dirty="0" smtClean="0"/>
              <a:t> Т -  творчество</a:t>
            </a:r>
          </a:p>
          <a:p>
            <a:pPr>
              <a:buNone/>
            </a:pPr>
            <a:r>
              <a:rPr lang="ru-RU" sz="4600" dirty="0" smtClean="0"/>
              <a:t> Е -  ежедневно</a:t>
            </a:r>
          </a:p>
          <a:p>
            <a:pPr>
              <a:buNone/>
            </a:pPr>
            <a:r>
              <a:rPr lang="ru-RU" sz="4600" dirty="0" smtClean="0"/>
              <a:t> ЛЬ -  любовь</a:t>
            </a:r>
          </a:p>
          <a:p>
            <a:pPr>
              <a:buNone/>
            </a:pPr>
            <a:r>
              <a:rPr lang="ru-RU" sz="4600" dirty="0" smtClean="0"/>
              <a:t> </a:t>
            </a:r>
          </a:p>
          <a:p>
            <a:endParaRPr lang="ru-RU" dirty="0"/>
          </a:p>
        </p:txBody>
      </p:sp>
      <p:pic>
        <p:nvPicPr>
          <p:cNvPr id="5" name="Picture 2" descr="IMGP0004"/>
          <p:cNvPicPr>
            <a:picLocks noGrp="1" noChangeAspect="1" noChangeArrowheads="1"/>
          </p:cNvPicPr>
          <p:nvPr>
            <p:ph sz="half" idx="1"/>
          </p:nvPr>
        </p:nvPicPr>
        <p:blipFill>
          <a:blip r:embed="rId2" cstate="print"/>
          <a:srcRect/>
          <a:stretch>
            <a:fillRect/>
          </a:stretch>
        </p:blipFill>
        <p:spPr bwMode="auto">
          <a:xfrm>
            <a:off x="787202" y="1928801"/>
            <a:ext cx="3275418" cy="436722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Ремонт?! Конечно здорово!!!</a:t>
            </a:r>
            <a:endParaRPr lang="ru-RU" dirty="0"/>
          </a:p>
        </p:txBody>
      </p:sp>
      <p:sp>
        <p:nvSpPr>
          <p:cNvPr id="3" name="Содержимое 2"/>
          <p:cNvSpPr>
            <a:spLocks noGrp="1"/>
          </p:cNvSpPr>
          <p:nvPr>
            <p:ph sz="half" idx="1"/>
          </p:nvPr>
        </p:nvSpPr>
        <p:spPr/>
        <p:txBody>
          <a:bodyPr/>
          <a:lstStyle/>
          <a:p>
            <a:pPr>
              <a:buNone/>
            </a:pPr>
            <a:r>
              <a:rPr lang="ru-RU" dirty="0" smtClean="0"/>
              <a:t> </a:t>
            </a:r>
          </a:p>
          <a:p>
            <a:r>
              <a:rPr lang="ru-RU" dirty="0" smtClean="0"/>
              <a:t>Достаю свою рулетку</a:t>
            </a:r>
            <a:br>
              <a:rPr lang="ru-RU" dirty="0" smtClean="0"/>
            </a:br>
            <a:r>
              <a:rPr lang="ru-RU" dirty="0" smtClean="0"/>
              <a:t>И, где надо, ставлю метку.</a:t>
            </a:r>
            <a:br>
              <a:rPr lang="ru-RU" dirty="0" smtClean="0"/>
            </a:br>
            <a:r>
              <a:rPr lang="ru-RU" dirty="0" smtClean="0"/>
              <a:t>Не поможет глазомер,</a:t>
            </a:r>
            <a:br>
              <a:rPr lang="ru-RU" dirty="0" smtClean="0"/>
            </a:br>
            <a:r>
              <a:rPr lang="ru-RU" dirty="0" smtClean="0"/>
              <a:t>Нужен точный мне размер.</a:t>
            </a:r>
          </a:p>
          <a:p>
            <a:endParaRPr lang="ru-RU" dirty="0"/>
          </a:p>
        </p:txBody>
      </p:sp>
      <p:pic>
        <p:nvPicPr>
          <p:cNvPr id="30722" name="Picture 2" descr="C:\Documents and Settings\Пользователь\Рабочий стол\Я строитель\IMGP0025.JPG"/>
          <p:cNvPicPr>
            <a:picLocks noGrp="1" noChangeAspect="1" noChangeArrowheads="1"/>
          </p:cNvPicPr>
          <p:nvPr>
            <p:ph sz="half" idx="2"/>
          </p:nvPr>
        </p:nvPicPr>
        <p:blipFill>
          <a:blip r:embed="rId2" cstate="print"/>
          <a:srcRect/>
          <a:stretch>
            <a:fillRect/>
          </a:stretch>
        </p:blipFill>
        <p:spPr bwMode="auto">
          <a:xfrm>
            <a:off x="4656138" y="1785926"/>
            <a:ext cx="3844952" cy="4143404"/>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Чтобы сделать ремонт, нужно хорошо подготовиться… </a:t>
            </a:r>
            <a:endParaRPr lang="ru-RU" dirty="0"/>
          </a:p>
        </p:txBody>
      </p:sp>
      <p:sp>
        <p:nvSpPr>
          <p:cNvPr id="3" name="Содержимое 2"/>
          <p:cNvSpPr>
            <a:spLocks noGrp="1"/>
          </p:cNvSpPr>
          <p:nvPr>
            <p:ph sz="half" idx="1"/>
          </p:nvPr>
        </p:nvSpPr>
        <p:spPr/>
        <p:txBody>
          <a:bodyPr/>
          <a:lstStyle/>
          <a:p>
            <a:pPr>
              <a:buNone/>
            </a:pPr>
            <a:r>
              <a:rPr lang="ru-RU" b="1" i="1" dirty="0" smtClean="0"/>
              <a:t>проделанная работа:</a:t>
            </a:r>
          </a:p>
          <a:p>
            <a:r>
              <a:rPr lang="ru-RU" dirty="0" smtClean="0"/>
              <a:t>Измерил высоту стен и нашел периметр комнаты;</a:t>
            </a:r>
          </a:p>
          <a:p>
            <a:r>
              <a:rPr lang="ru-RU" dirty="0" smtClean="0"/>
              <a:t>Нашел площадь стен;</a:t>
            </a:r>
          </a:p>
          <a:p>
            <a:r>
              <a:rPr lang="ru-RU" dirty="0" smtClean="0"/>
              <a:t>Нашел площадь окна, двери, под батареей;</a:t>
            </a:r>
          </a:p>
          <a:p>
            <a:r>
              <a:rPr lang="ru-RU" dirty="0" smtClean="0"/>
              <a:t>Высчитал кв. метры под обои;</a:t>
            </a:r>
          </a:p>
          <a:p>
            <a:endParaRPr lang="ru-RU" dirty="0" smtClean="0"/>
          </a:p>
          <a:p>
            <a:endParaRPr lang="ru-RU" dirty="0" smtClean="0"/>
          </a:p>
          <a:p>
            <a:endParaRPr lang="ru-RU" dirty="0"/>
          </a:p>
        </p:txBody>
      </p:sp>
      <p:sp>
        <p:nvSpPr>
          <p:cNvPr id="4" name="Содержимое 3"/>
          <p:cNvSpPr>
            <a:spLocks noGrp="1"/>
          </p:cNvSpPr>
          <p:nvPr>
            <p:ph sz="half" idx="2"/>
          </p:nvPr>
        </p:nvSpPr>
        <p:spPr/>
        <p:txBody>
          <a:bodyPr/>
          <a:lstStyle/>
          <a:p>
            <a:endParaRPr lang="ru-RU" dirty="0" smtClean="0"/>
          </a:p>
          <a:p>
            <a:r>
              <a:rPr lang="ru-RU" dirty="0" smtClean="0"/>
              <a:t>Сосчитал, сколько рулонов потребуется приобрести;</a:t>
            </a:r>
          </a:p>
          <a:p>
            <a:r>
              <a:rPr lang="ru-RU" dirty="0" smtClean="0"/>
              <a:t>Высчитал сумму (</a:t>
            </a:r>
            <a:r>
              <a:rPr lang="ru-RU" dirty="0" err="1" smtClean="0"/>
              <a:t>руб</a:t>
            </a:r>
            <a:r>
              <a:rPr lang="ru-RU" dirty="0" smtClean="0"/>
              <a:t>) для обоев и клея.</a:t>
            </a:r>
          </a:p>
          <a:p>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Мои расчеты…</a:t>
            </a:r>
            <a:endParaRPr lang="ru-RU" dirty="0"/>
          </a:p>
        </p:txBody>
      </p:sp>
      <p:sp>
        <p:nvSpPr>
          <p:cNvPr id="3" name="Содержимое 2"/>
          <p:cNvSpPr>
            <a:spLocks noGrp="1"/>
          </p:cNvSpPr>
          <p:nvPr>
            <p:ph sz="half" idx="1"/>
          </p:nvPr>
        </p:nvSpPr>
        <p:spPr/>
        <p:txBody>
          <a:bodyPr>
            <a:normAutofit lnSpcReduction="10000"/>
          </a:bodyPr>
          <a:lstStyle/>
          <a:p>
            <a:r>
              <a:rPr lang="ru-RU" dirty="0" smtClean="0"/>
              <a:t>Длина – 4,36м,  высота – 2,34м</a:t>
            </a:r>
          </a:p>
          <a:p>
            <a:r>
              <a:rPr lang="ru-RU" dirty="0" smtClean="0"/>
              <a:t>Площадь стен:</a:t>
            </a:r>
          </a:p>
          <a:p>
            <a:pPr>
              <a:buNone/>
            </a:pPr>
            <a:r>
              <a:rPr lang="ru-RU" dirty="0" smtClean="0"/>
              <a:t>                         32, 630 м. кв.</a:t>
            </a:r>
          </a:p>
          <a:p>
            <a:pPr>
              <a:buNone/>
            </a:pPr>
            <a:r>
              <a:rPr lang="ru-RU" dirty="0" smtClean="0"/>
              <a:t>Дверь  - 2,06м </a:t>
            </a:r>
            <a:r>
              <a:rPr lang="ru-RU" dirty="0" err="1" smtClean="0"/>
              <a:t>х</a:t>
            </a:r>
            <a:r>
              <a:rPr lang="ru-RU" dirty="0" smtClean="0"/>
              <a:t> 0,85м = 1,751м.кв.</a:t>
            </a:r>
          </a:p>
          <a:p>
            <a:pPr>
              <a:buNone/>
            </a:pPr>
            <a:r>
              <a:rPr lang="ru-RU" dirty="0" smtClean="0"/>
              <a:t>Окно – 1,4 </a:t>
            </a:r>
            <a:r>
              <a:rPr lang="ru-RU" dirty="0" err="1" smtClean="0"/>
              <a:t>х</a:t>
            </a:r>
            <a:r>
              <a:rPr lang="ru-RU" dirty="0" smtClean="0"/>
              <a:t> 1,52 = 2,128м.кв</a:t>
            </a:r>
          </a:p>
          <a:p>
            <a:pPr>
              <a:buNone/>
            </a:pPr>
            <a:r>
              <a:rPr lang="ru-RU" dirty="0" smtClean="0"/>
              <a:t>Ниша – 1,36 </a:t>
            </a:r>
            <a:r>
              <a:rPr lang="ru-RU" dirty="0" err="1" smtClean="0"/>
              <a:t>х</a:t>
            </a:r>
            <a:r>
              <a:rPr lang="ru-RU" dirty="0" smtClean="0"/>
              <a:t> о,7 = 0,952 м. </a:t>
            </a:r>
            <a:r>
              <a:rPr lang="ru-RU" dirty="0" err="1" smtClean="0"/>
              <a:t>кв</a:t>
            </a:r>
            <a:endParaRPr lang="ru-RU" dirty="0" smtClean="0"/>
          </a:p>
          <a:p>
            <a:pPr>
              <a:buNone/>
            </a:pPr>
            <a:endParaRPr lang="ru-RU" dirty="0"/>
          </a:p>
        </p:txBody>
      </p:sp>
      <p:sp>
        <p:nvSpPr>
          <p:cNvPr id="4" name="Содержимое 3"/>
          <p:cNvSpPr>
            <a:spLocks noGrp="1"/>
          </p:cNvSpPr>
          <p:nvPr>
            <p:ph sz="half" idx="2"/>
          </p:nvPr>
        </p:nvSpPr>
        <p:spPr/>
        <p:txBody>
          <a:bodyPr>
            <a:normAutofit lnSpcReduction="10000"/>
          </a:bodyPr>
          <a:lstStyle/>
          <a:p>
            <a:r>
              <a:rPr lang="ru-RU" dirty="0" smtClean="0"/>
              <a:t>Подготовленная площадь:  </a:t>
            </a:r>
            <a:r>
              <a:rPr lang="ru-RU" sz="2400" dirty="0" smtClean="0"/>
              <a:t>32,63 – 4,831= 28,799м.кв.</a:t>
            </a:r>
          </a:p>
          <a:p>
            <a:r>
              <a:rPr lang="ru-RU" sz="2400" dirty="0" smtClean="0"/>
              <a:t>1 рулон – 5м.кв., 450 руб. </a:t>
            </a:r>
          </a:p>
          <a:p>
            <a:r>
              <a:rPr lang="ru-RU" sz="2400" dirty="0" smtClean="0"/>
              <a:t>28,799 : 5 =6 рулонов</a:t>
            </a:r>
          </a:p>
          <a:p>
            <a:r>
              <a:rPr lang="ru-RU" sz="2400" dirty="0" smtClean="0"/>
              <a:t>6 * 450 = 2 700 </a:t>
            </a:r>
            <a:r>
              <a:rPr lang="ru-RU" sz="2400" dirty="0" err="1" smtClean="0"/>
              <a:t>руб</a:t>
            </a:r>
            <a:r>
              <a:rPr lang="ru-RU" sz="2400" dirty="0" smtClean="0"/>
              <a:t> –сумма, потраченная на обои; </a:t>
            </a:r>
          </a:p>
          <a:p>
            <a:r>
              <a:rPr lang="ru-RU" sz="2400" dirty="0" smtClean="0"/>
              <a:t>Клей обойный – 160 руб.</a:t>
            </a:r>
          </a:p>
          <a:p>
            <a:r>
              <a:rPr lang="ru-RU" sz="2400" dirty="0" smtClean="0"/>
              <a:t>ИТОГО:  2 860 </a:t>
            </a:r>
            <a:r>
              <a:rPr lang="ru-RU" sz="2400" dirty="0" err="1" smtClean="0"/>
              <a:t>руб</a:t>
            </a:r>
            <a:endParaRPr lang="ru-RU" sz="2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a:p>
        </p:txBody>
      </p:sp>
      <p:sp>
        <p:nvSpPr>
          <p:cNvPr id="4" name="Текст 3"/>
          <p:cNvSpPr>
            <a:spLocks noGrp="1"/>
          </p:cNvSpPr>
          <p:nvPr>
            <p:ph type="body" sz="half" idx="3"/>
          </p:nvPr>
        </p:nvSpPr>
        <p:spPr/>
        <p:txBody>
          <a:bodyPr/>
          <a:lstStyle/>
          <a:p>
            <a:endParaRPr lang="ru-RU"/>
          </a:p>
        </p:txBody>
      </p:sp>
      <p:sp>
        <p:nvSpPr>
          <p:cNvPr id="5" name="Содержимое 4"/>
          <p:cNvSpPr>
            <a:spLocks noGrp="1"/>
          </p:cNvSpPr>
          <p:nvPr>
            <p:ph sz="quarter" idx="2"/>
          </p:nvPr>
        </p:nvSpPr>
        <p:spPr/>
        <p:txBody>
          <a:bodyPr/>
          <a:lstStyle/>
          <a:p>
            <a:r>
              <a:rPr lang="ru-RU" b="1" dirty="0" smtClean="0"/>
              <a:t>Расчеты готовы, </a:t>
            </a:r>
            <a:endParaRPr lang="ru-RU" dirty="0" smtClean="0"/>
          </a:p>
          <a:p>
            <a:r>
              <a:rPr lang="ru-RU" b="1" dirty="0" smtClean="0"/>
              <a:t>обои купили, </a:t>
            </a:r>
            <a:endParaRPr lang="ru-RU" dirty="0" smtClean="0"/>
          </a:p>
          <a:p>
            <a:r>
              <a:rPr lang="ru-RU" b="1" dirty="0" smtClean="0"/>
              <a:t>и клей развели. Ничего не забыли! </a:t>
            </a:r>
            <a:endParaRPr lang="ru-RU" dirty="0" smtClean="0"/>
          </a:p>
          <a:p>
            <a:r>
              <a:rPr lang="ru-RU" b="1" dirty="0" smtClean="0"/>
              <a:t>Мы быстро обклеим обоями стены, </a:t>
            </a:r>
            <a:endParaRPr lang="ru-RU" dirty="0" smtClean="0"/>
          </a:p>
          <a:p>
            <a:r>
              <a:rPr lang="ru-RU" b="1" dirty="0" smtClean="0"/>
              <a:t>ведь опыт большой. </a:t>
            </a:r>
            <a:endParaRPr lang="ru-RU" dirty="0" smtClean="0"/>
          </a:p>
          <a:p>
            <a:r>
              <a:rPr lang="ru-RU" b="1" dirty="0" smtClean="0"/>
              <a:t>Любим Мы перемены!</a:t>
            </a:r>
            <a:endParaRPr lang="ru-RU" dirty="0" smtClean="0"/>
          </a:p>
          <a:p>
            <a:endParaRPr lang="ru-RU" dirty="0"/>
          </a:p>
        </p:txBody>
      </p:sp>
      <p:pic>
        <p:nvPicPr>
          <p:cNvPr id="31746" name="Picture 2" descr="C:\Documents and Settings\Пользователь\Рабочий стол\Я строитель\IMGP0026.JPG"/>
          <p:cNvPicPr>
            <a:picLocks noGrp="1" noChangeAspect="1" noChangeArrowheads="1"/>
          </p:cNvPicPr>
          <p:nvPr>
            <p:ph sz="quarter" idx="4"/>
          </p:nvPr>
        </p:nvPicPr>
        <p:blipFill>
          <a:blip r:embed="rId2" cstate="print"/>
          <a:srcRect/>
          <a:stretch>
            <a:fillRect/>
          </a:stretch>
        </p:blipFill>
        <p:spPr bwMode="auto">
          <a:xfrm>
            <a:off x="4645025" y="2357431"/>
            <a:ext cx="4213255" cy="3596886"/>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Кончил дело - гуляй смело!</a:t>
            </a:r>
            <a:r>
              <a:rPr lang="ru-RU" dirty="0" smtClean="0"/>
              <a:t/>
            </a:r>
            <a:br>
              <a:rPr lang="ru-RU" dirty="0" smtClean="0"/>
            </a:br>
            <a:endParaRPr lang="ru-RU" dirty="0"/>
          </a:p>
        </p:txBody>
      </p:sp>
      <p:sp>
        <p:nvSpPr>
          <p:cNvPr id="4" name="Содержимое 3"/>
          <p:cNvSpPr>
            <a:spLocks noGrp="1"/>
          </p:cNvSpPr>
          <p:nvPr>
            <p:ph sz="half" idx="2"/>
          </p:nvPr>
        </p:nvSpPr>
        <p:spPr/>
        <p:txBody>
          <a:bodyPr>
            <a:normAutofit fontScale="77500" lnSpcReduction="20000"/>
          </a:bodyPr>
          <a:lstStyle/>
          <a:p>
            <a:r>
              <a:rPr lang="ru-RU" b="1" dirty="0" smtClean="0"/>
              <a:t>Школьником хорошо,</a:t>
            </a:r>
            <a:endParaRPr lang="ru-RU" dirty="0" smtClean="0"/>
          </a:p>
          <a:p>
            <a:r>
              <a:rPr lang="ru-RU" b="1" dirty="0" smtClean="0"/>
              <a:t>					А строителем лучше.</a:t>
            </a:r>
            <a:endParaRPr lang="ru-RU" dirty="0" smtClean="0"/>
          </a:p>
          <a:p>
            <a:r>
              <a:rPr lang="ru-RU" b="1" dirty="0" smtClean="0"/>
              <a:t>Я б в строители пошел,</a:t>
            </a:r>
            <a:endParaRPr lang="ru-RU" dirty="0" smtClean="0"/>
          </a:p>
          <a:p>
            <a:r>
              <a:rPr lang="ru-RU" b="1" dirty="0" smtClean="0"/>
              <a:t>					Пусть меня научат.</a:t>
            </a:r>
            <a:endParaRPr lang="ru-RU" dirty="0" smtClean="0"/>
          </a:p>
          <a:p>
            <a:r>
              <a:rPr lang="ru-RU" b="1" dirty="0" smtClean="0"/>
              <a:t>Пусть не сердятся родители,</a:t>
            </a:r>
            <a:endParaRPr lang="ru-RU" dirty="0" smtClean="0"/>
          </a:p>
          <a:p>
            <a:r>
              <a:rPr lang="ru-RU" b="1" dirty="0" smtClean="0"/>
              <a:t>Что измажутся строители,</a:t>
            </a:r>
            <a:br>
              <a:rPr lang="ru-RU" b="1" dirty="0" smtClean="0"/>
            </a:br>
            <a:r>
              <a:rPr lang="ru-RU" b="1" dirty="0" smtClean="0"/>
              <a:t>Потому что тот, кто строит,</a:t>
            </a:r>
            <a:endParaRPr lang="ru-RU" dirty="0" smtClean="0"/>
          </a:p>
          <a:p>
            <a:r>
              <a:rPr lang="ru-RU" b="1" dirty="0" smtClean="0"/>
              <a:t>Тот чего-нибудь да стоит!</a:t>
            </a:r>
            <a:endParaRPr lang="ru-RU" dirty="0" smtClean="0"/>
          </a:p>
          <a:p>
            <a:endParaRPr lang="ru-RU" dirty="0"/>
          </a:p>
        </p:txBody>
      </p:sp>
      <p:pic>
        <p:nvPicPr>
          <p:cNvPr id="33794" name="Picture 2" descr="C:\Documents and Settings\Пользователь\Рабочий стол\Я строитель\IMGP0027.JPG"/>
          <p:cNvPicPr>
            <a:picLocks noGrp="1" noChangeAspect="1" noChangeArrowheads="1"/>
          </p:cNvPicPr>
          <p:nvPr>
            <p:ph sz="half" idx="1"/>
          </p:nvPr>
        </p:nvPicPr>
        <p:blipFill>
          <a:blip r:embed="rId2" cstate="print"/>
          <a:srcRect/>
          <a:stretch>
            <a:fillRect/>
          </a:stretch>
        </p:blipFill>
        <p:spPr bwMode="auto">
          <a:xfrm>
            <a:off x="0" y="1357298"/>
            <a:ext cx="4929190" cy="500066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Этапы работы:</a:t>
            </a:r>
            <a:endParaRPr lang="ru-RU" dirty="0"/>
          </a:p>
        </p:txBody>
      </p:sp>
      <p:sp>
        <p:nvSpPr>
          <p:cNvPr id="3" name="Текст 2"/>
          <p:cNvSpPr>
            <a:spLocks noGrp="1"/>
          </p:cNvSpPr>
          <p:nvPr>
            <p:ph type="body" idx="2"/>
          </p:nvPr>
        </p:nvSpPr>
        <p:spPr/>
        <p:txBody>
          <a:bodyPr/>
          <a:lstStyle/>
          <a:p>
            <a:endParaRPr lang="ru-RU" dirty="0"/>
          </a:p>
        </p:txBody>
      </p:sp>
      <p:sp>
        <p:nvSpPr>
          <p:cNvPr id="4" name="Содержимое 3"/>
          <p:cNvSpPr>
            <a:spLocks noGrp="1"/>
          </p:cNvSpPr>
          <p:nvPr>
            <p:ph sz="half" idx="1"/>
          </p:nvPr>
        </p:nvSpPr>
        <p:spPr/>
        <p:txBody>
          <a:bodyPr/>
          <a:lstStyle/>
          <a:p>
            <a:r>
              <a:rPr lang="ru-RU" dirty="0" smtClean="0"/>
              <a:t>Выбор темы</a:t>
            </a:r>
          </a:p>
          <a:p>
            <a:r>
              <a:rPr lang="ru-RU" dirty="0" smtClean="0"/>
              <a:t>Обсуждение с  обучающимися</a:t>
            </a:r>
          </a:p>
          <a:p>
            <a:r>
              <a:rPr lang="ru-RU" dirty="0" smtClean="0"/>
              <a:t>Обсуждение темы на родительском собрании</a:t>
            </a:r>
          </a:p>
          <a:p>
            <a:r>
              <a:rPr lang="ru-RU" dirty="0" smtClean="0"/>
              <a:t>Сбор информации</a:t>
            </a:r>
          </a:p>
          <a:p>
            <a:r>
              <a:rPr lang="ru-RU" dirty="0" smtClean="0"/>
              <a:t>Практическая часть</a:t>
            </a:r>
          </a:p>
          <a:p>
            <a:r>
              <a:rPr lang="ru-RU" dirty="0" smtClean="0"/>
              <a:t>Оформление работы</a:t>
            </a:r>
            <a:endParaRPr lang="ru-RU" dirty="0"/>
          </a:p>
        </p:txBody>
      </p:sp>
      <p:pic>
        <p:nvPicPr>
          <p:cNvPr id="5121" name="Picture 1" descr="C:\Users\Asus\Pictures\ученик.jpg"/>
          <p:cNvPicPr>
            <a:picLocks noChangeAspect="1" noChangeArrowheads="1"/>
          </p:cNvPicPr>
          <p:nvPr/>
        </p:nvPicPr>
        <p:blipFill>
          <a:blip r:embed="rId2" cstate="print"/>
          <a:srcRect/>
          <a:stretch>
            <a:fillRect/>
          </a:stretch>
        </p:blipFill>
        <p:spPr bwMode="auto">
          <a:xfrm>
            <a:off x="611560" y="1556792"/>
            <a:ext cx="2736304" cy="3744416"/>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2050" name="Object 2"/>
          <p:cNvGraphicFramePr>
            <a:graphicFrameLocks noChangeAspect="1"/>
          </p:cNvGraphicFramePr>
          <p:nvPr>
            <p:ph idx="1"/>
          </p:nvPr>
        </p:nvGraphicFramePr>
        <p:xfrm>
          <a:off x="642910" y="285728"/>
          <a:ext cx="8764044" cy="6572272"/>
        </p:xfrm>
        <a:graphic>
          <a:graphicData uri="http://schemas.openxmlformats.org/presentationml/2006/ole">
            <p:oleObj spid="_x0000_s2050" name="Презентация" r:id="rId3" imgW="4570530" imgH="3427616" progId="PowerPoint.Show.12">
              <p:embed/>
            </p:oleObj>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Выбранный маршрут из Н. Тагила до Москвы</a:t>
            </a:r>
            <a:endParaRPr lang="ru-RU" dirty="0"/>
          </a:p>
        </p:txBody>
      </p:sp>
      <p:pic>
        <p:nvPicPr>
          <p:cNvPr id="1026" name="Picture 2" descr="C:\Users\Asus\Downloads\ттт.jpg"/>
          <p:cNvPicPr>
            <a:picLocks noGrp="1" noChangeAspect="1" noChangeArrowheads="1"/>
          </p:cNvPicPr>
          <p:nvPr>
            <p:ph idx="1"/>
          </p:nvPr>
        </p:nvPicPr>
        <p:blipFill>
          <a:blip r:embed="rId2" cstate="print"/>
          <a:srcRect/>
          <a:stretch>
            <a:fillRect/>
          </a:stretch>
        </p:blipFill>
        <p:spPr bwMode="auto">
          <a:xfrm>
            <a:off x="755576" y="1700808"/>
            <a:ext cx="3528392" cy="3456384"/>
          </a:xfrm>
          <a:prstGeom prst="rect">
            <a:avLst/>
          </a:prstGeom>
          <a:noFill/>
        </p:spPr>
      </p:pic>
      <p:sp>
        <p:nvSpPr>
          <p:cNvPr id="5" name="Стрелка вправо 4"/>
          <p:cNvSpPr/>
          <p:nvPr/>
        </p:nvSpPr>
        <p:spPr>
          <a:xfrm>
            <a:off x="4499992" y="3429000"/>
            <a:ext cx="360040" cy="792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27" name="Picture 3"/>
          <p:cNvPicPr>
            <a:picLocks noChangeAspect="1" noChangeArrowheads="1"/>
          </p:cNvPicPr>
          <p:nvPr/>
        </p:nvPicPr>
        <p:blipFill>
          <a:blip r:embed="rId3" cstate="print"/>
          <a:srcRect/>
          <a:stretch>
            <a:fillRect/>
          </a:stretch>
        </p:blipFill>
        <p:spPr bwMode="auto">
          <a:xfrm>
            <a:off x="5148064" y="2132856"/>
            <a:ext cx="3384376" cy="410445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Подготовительный этап</a:t>
            </a:r>
            <a:endParaRPr lang="ru-RU" dirty="0"/>
          </a:p>
        </p:txBody>
      </p:sp>
      <p:sp>
        <p:nvSpPr>
          <p:cNvPr id="3" name="Содержимое 2"/>
          <p:cNvSpPr>
            <a:spLocks noGrp="1"/>
          </p:cNvSpPr>
          <p:nvPr>
            <p:ph idx="1"/>
          </p:nvPr>
        </p:nvSpPr>
        <p:spPr/>
        <p:txBody>
          <a:bodyPr/>
          <a:lstStyle/>
          <a:p>
            <a:r>
              <a:rPr lang="ru-RU" dirty="0" smtClean="0"/>
              <a:t>1. Выбранный транспорт «</a:t>
            </a:r>
            <a:r>
              <a:rPr lang="ru-RU" dirty="0" err="1" smtClean="0"/>
              <a:t>Тойота</a:t>
            </a:r>
            <a:r>
              <a:rPr lang="ru-RU" dirty="0" smtClean="0"/>
              <a:t> -</a:t>
            </a:r>
            <a:r>
              <a:rPr lang="ru-RU" dirty="0" err="1" smtClean="0"/>
              <a:t>Королла</a:t>
            </a:r>
            <a:r>
              <a:rPr lang="ru-RU" dirty="0" smtClean="0"/>
              <a:t>»</a:t>
            </a:r>
          </a:p>
          <a:p>
            <a:r>
              <a:rPr lang="ru-RU" dirty="0" smtClean="0"/>
              <a:t>2. Расход бензина 92: 6л/100км</a:t>
            </a:r>
          </a:p>
          <a:p>
            <a:r>
              <a:rPr lang="ru-RU" dirty="0" smtClean="0"/>
              <a:t>3. Стоимость 1 л – 28 </a:t>
            </a:r>
            <a:r>
              <a:rPr lang="ru-RU" dirty="0" err="1" smtClean="0"/>
              <a:t>руб</a:t>
            </a:r>
            <a:endParaRPr lang="ru-RU" dirty="0" smtClean="0"/>
          </a:p>
          <a:p>
            <a:r>
              <a:rPr lang="ru-RU" dirty="0" smtClean="0"/>
              <a:t>4. </a:t>
            </a:r>
            <a:r>
              <a:rPr lang="ru-RU" dirty="0"/>
              <a:t>Р</a:t>
            </a:r>
            <a:r>
              <a:rPr lang="ru-RU" dirty="0" smtClean="0"/>
              <a:t>асстояние от Н. Тагила до Москвы      2300 км</a:t>
            </a:r>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Расчет затрат</a:t>
            </a:r>
            <a:endParaRPr lang="ru-RU" dirty="0"/>
          </a:p>
        </p:txBody>
      </p:sp>
      <p:sp>
        <p:nvSpPr>
          <p:cNvPr id="3" name="Содержимое 2"/>
          <p:cNvSpPr>
            <a:spLocks noGrp="1"/>
          </p:cNvSpPr>
          <p:nvPr>
            <p:ph idx="1"/>
          </p:nvPr>
        </p:nvSpPr>
        <p:spPr/>
        <p:txBody>
          <a:bodyPr/>
          <a:lstStyle/>
          <a:p>
            <a:r>
              <a:rPr lang="ru-RU" dirty="0" smtClean="0"/>
              <a:t>6л  бензина нужно на 100 км, значит, на наше расстояние потребуется: 6 * 23= 138 л.</a:t>
            </a:r>
          </a:p>
          <a:p>
            <a:endParaRPr lang="ru-RU" dirty="0" smtClean="0"/>
          </a:p>
          <a:p>
            <a:r>
              <a:rPr lang="ru-RU" dirty="0" smtClean="0"/>
              <a:t>138 * 28 = 3 064 руб. – сумма, необходимая на бензин;</a:t>
            </a:r>
          </a:p>
          <a:p>
            <a:endParaRPr lang="ru-R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smtClean="0"/>
              <a:t>Темы, которые нам пригодились!</a:t>
            </a:r>
            <a:endParaRPr lang="ru-RU" sz="3600" dirty="0"/>
          </a:p>
        </p:txBody>
      </p:sp>
      <p:sp>
        <p:nvSpPr>
          <p:cNvPr id="3" name="Содержимое 2"/>
          <p:cNvSpPr>
            <a:spLocks noGrp="1"/>
          </p:cNvSpPr>
          <p:nvPr>
            <p:ph idx="1"/>
          </p:nvPr>
        </p:nvSpPr>
        <p:spPr/>
        <p:txBody>
          <a:bodyPr/>
          <a:lstStyle/>
          <a:p>
            <a:r>
              <a:rPr lang="ru-RU" sz="4000" dirty="0" smtClean="0"/>
              <a:t>Сложение и вычитание натуральных  чисел</a:t>
            </a:r>
          </a:p>
          <a:p>
            <a:r>
              <a:rPr lang="ru-RU" sz="4000" dirty="0" smtClean="0"/>
              <a:t>Умножение и деление натуральных чисел</a:t>
            </a:r>
          </a:p>
          <a:p>
            <a:r>
              <a:rPr lang="ru-RU" sz="4000" dirty="0" smtClean="0"/>
              <a:t>Периметр и площадь</a:t>
            </a:r>
          </a:p>
          <a:p>
            <a:endParaRPr lang="ru-RU" dirty="0"/>
          </a:p>
        </p:txBody>
      </p:sp>
      <p:pic>
        <p:nvPicPr>
          <p:cNvPr id="47106" name="Picture 2" descr="C:\Documents and Settings\Пользователь\Рабочий стол\папка с фотографиями и картинками\последний звонок\картинки\1259170566_matematika.jpg"/>
          <p:cNvPicPr>
            <a:picLocks noChangeAspect="1" noChangeArrowheads="1"/>
          </p:cNvPicPr>
          <p:nvPr/>
        </p:nvPicPr>
        <p:blipFill>
          <a:blip r:embed="rId2"/>
          <a:srcRect/>
          <a:stretch>
            <a:fillRect/>
          </a:stretch>
        </p:blipFill>
        <p:spPr bwMode="auto">
          <a:xfrm>
            <a:off x="6215074" y="3857628"/>
            <a:ext cx="2714644" cy="2643206"/>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a:bodyPr>
          <a:lstStyle/>
          <a:p>
            <a:r>
              <a:rPr lang="ru-RU" sz="3600" dirty="0" smtClean="0"/>
              <a:t>Сложение и вычитание десятичных дробей</a:t>
            </a:r>
          </a:p>
          <a:p>
            <a:r>
              <a:rPr lang="ru-RU" sz="3600" dirty="0" smtClean="0"/>
              <a:t>Умножение и деление десятичных дробей</a:t>
            </a:r>
          </a:p>
          <a:p>
            <a:r>
              <a:rPr lang="ru-RU" sz="3600" dirty="0" smtClean="0"/>
              <a:t>Округление чисел</a:t>
            </a:r>
            <a:endParaRPr lang="ru-RU" sz="3600" dirty="0"/>
          </a:p>
        </p:txBody>
      </p:sp>
      <p:pic>
        <p:nvPicPr>
          <p:cNvPr id="45060" name="Picture 4" descr="C:\Documents and Settings\Пользователь\Рабочий стол\папка с фотографиями и картинками\последний звонок\картинки\school02-31.gif"/>
          <p:cNvPicPr>
            <a:picLocks noChangeAspect="1" noChangeArrowheads="1"/>
          </p:cNvPicPr>
          <p:nvPr/>
        </p:nvPicPr>
        <p:blipFill>
          <a:blip r:embed="rId2"/>
          <a:srcRect/>
          <a:stretch>
            <a:fillRect/>
          </a:stretch>
        </p:blipFill>
        <p:spPr bwMode="auto">
          <a:xfrm>
            <a:off x="5572132" y="3714752"/>
            <a:ext cx="3333750" cy="291465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512064"/>
            <a:ext cx="8043890" cy="1488176"/>
          </a:xfrm>
        </p:spPr>
        <p:txBody>
          <a:bodyPr/>
          <a:lstStyle/>
          <a:p>
            <a:pPr algn="ctr"/>
            <a:r>
              <a:rPr lang="ru-RU" sz="4400" dirty="0" smtClean="0"/>
              <a:t>Спасибо за внимание!</a:t>
            </a:r>
            <a:br>
              <a:rPr lang="ru-RU" sz="4400" dirty="0" smtClean="0"/>
            </a:br>
            <a:r>
              <a:rPr lang="ru-RU" sz="4400" dirty="0" smtClean="0"/>
              <a:t/>
            </a:r>
            <a:br>
              <a:rPr lang="ru-RU" sz="4400" dirty="0" smtClean="0"/>
            </a:br>
            <a:r>
              <a:rPr lang="ru-RU" dirty="0" smtClean="0"/>
              <a:t/>
            </a:r>
            <a:br>
              <a:rPr lang="ru-RU" dirty="0" smtClean="0"/>
            </a:br>
            <a:r>
              <a:rPr lang="ru-RU" dirty="0" smtClean="0"/>
              <a:t/>
            </a:r>
            <a:br>
              <a:rPr lang="ru-RU" dirty="0" smtClean="0"/>
            </a:br>
            <a:r>
              <a:rPr lang="ru-RU" dirty="0" smtClean="0"/>
              <a:t/>
            </a:r>
            <a:br>
              <a:rPr lang="ru-RU" dirty="0" smtClean="0"/>
            </a:br>
            <a:r>
              <a:rPr lang="ru-RU" i="1" dirty="0" smtClean="0">
                <a:latin typeface="Comic Sans MS" pitchFamily="66" charset="0"/>
              </a:rPr>
              <a:t>          </a:t>
            </a:r>
            <a:br>
              <a:rPr lang="ru-RU" i="1" dirty="0" smtClean="0">
                <a:latin typeface="Comic Sans MS" pitchFamily="66" charset="0"/>
              </a:rPr>
            </a:br>
            <a:r>
              <a:rPr lang="ru-RU" i="1" dirty="0" smtClean="0">
                <a:latin typeface="Comic Sans MS" pitchFamily="66" charset="0"/>
              </a:rPr>
              <a:t/>
            </a:r>
            <a:br>
              <a:rPr lang="ru-RU" i="1" dirty="0" smtClean="0">
                <a:latin typeface="Comic Sans MS" pitchFamily="66" charset="0"/>
              </a:rPr>
            </a:br>
            <a:r>
              <a:rPr lang="ru-RU" i="1" dirty="0" smtClean="0">
                <a:latin typeface="Comic Sans MS" pitchFamily="66" charset="0"/>
              </a:rPr>
              <a:t>Готовы ответить на ваши вопросы!</a:t>
            </a:r>
            <a:endParaRPr lang="ru-RU" i="1" dirty="0">
              <a:latin typeface="Comic Sans MS" pitchFamily="66" charset="0"/>
            </a:endParaRPr>
          </a:p>
        </p:txBody>
      </p:sp>
      <p:pic>
        <p:nvPicPr>
          <p:cNvPr id="46084" name="Picture 4" descr="C:\Documents and Settings\Пользователь\Рабочий стол\папка с фотографиями и картинками\последний звонок\картинки\school02-22.jpg"/>
          <p:cNvPicPr>
            <a:picLocks noChangeAspect="1" noChangeArrowheads="1"/>
          </p:cNvPicPr>
          <p:nvPr/>
        </p:nvPicPr>
        <p:blipFill>
          <a:blip r:embed="rId2"/>
          <a:srcRect/>
          <a:stretch>
            <a:fillRect/>
          </a:stretch>
        </p:blipFill>
        <p:spPr bwMode="auto">
          <a:xfrm>
            <a:off x="2786050" y="1571612"/>
            <a:ext cx="3169748" cy="287179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Данный проект содержит следующие</a:t>
            </a:r>
            <a:br>
              <a:rPr lang="ru-RU" dirty="0" smtClean="0"/>
            </a:br>
            <a:r>
              <a:rPr lang="ru-RU" dirty="0" smtClean="0"/>
              <a:t>работы:</a:t>
            </a:r>
            <a:endParaRPr lang="ru-RU" dirty="0"/>
          </a:p>
        </p:txBody>
      </p:sp>
      <p:sp>
        <p:nvSpPr>
          <p:cNvPr id="3" name="Текст 2"/>
          <p:cNvSpPr>
            <a:spLocks noGrp="1"/>
          </p:cNvSpPr>
          <p:nvPr>
            <p:ph type="body" idx="2"/>
          </p:nvPr>
        </p:nvSpPr>
        <p:spPr/>
        <p:txBody>
          <a:bodyPr/>
          <a:lstStyle/>
          <a:p>
            <a:r>
              <a:rPr lang="ru-RU" dirty="0" smtClean="0"/>
              <a:t>Автор : Мягков Александр</a:t>
            </a:r>
          </a:p>
          <a:p>
            <a:r>
              <a:rPr lang="ru-RU" dirty="0" smtClean="0"/>
              <a:t>Автор:  Николаев Андрей</a:t>
            </a:r>
          </a:p>
          <a:p>
            <a:r>
              <a:rPr lang="ru-RU" dirty="0" smtClean="0"/>
              <a:t>Автор : Брехова Екатерина</a:t>
            </a:r>
          </a:p>
          <a:p>
            <a:endParaRPr lang="ru-RU" dirty="0" smtClean="0"/>
          </a:p>
          <a:p>
            <a:r>
              <a:rPr lang="ru-RU" dirty="0" smtClean="0"/>
              <a:t>Автор : Ильиных Максим</a:t>
            </a:r>
          </a:p>
          <a:p>
            <a:endParaRPr lang="ru-RU" dirty="0" smtClean="0"/>
          </a:p>
          <a:p>
            <a:endParaRPr lang="ru-RU" dirty="0" smtClean="0"/>
          </a:p>
          <a:p>
            <a:r>
              <a:rPr lang="ru-RU" dirty="0" smtClean="0"/>
              <a:t>Автор : </a:t>
            </a:r>
            <a:r>
              <a:rPr lang="ru-RU" dirty="0" err="1" smtClean="0"/>
              <a:t>Клинов</a:t>
            </a:r>
            <a:r>
              <a:rPr lang="ru-RU" dirty="0" smtClean="0"/>
              <a:t> Ростислав</a:t>
            </a:r>
          </a:p>
        </p:txBody>
      </p:sp>
      <p:sp>
        <p:nvSpPr>
          <p:cNvPr id="4" name="Содержимое 3"/>
          <p:cNvSpPr>
            <a:spLocks noGrp="1"/>
          </p:cNvSpPr>
          <p:nvPr>
            <p:ph sz="half" idx="1"/>
          </p:nvPr>
        </p:nvSpPr>
        <p:spPr/>
        <p:txBody>
          <a:bodyPr>
            <a:normAutofit lnSpcReduction="10000"/>
          </a:bodyPr>
          <a:lstStyle/>
          <a:p>
            <a:r>
              <a:rPr lang="ru-RU" dirty="0" smtClean="0"/>
              <a:t>1. «Расчеты по ремонту детской комнаты»</a:t>
            </a:r>
          </a:p>
          <a:p>
            <a:r>
              <a:rPr lang="ru-RU" dirty="0" smtClean="0"/>
              <a:t>2. «Мой день рождения»</a:t>
            </a:r>
          </a:p>
          <a:p>
            <a:r>
              <a:rPr lang="ru-RU" dirty="0" smtClean="0"/>
              <a:t>3. «Застил пола линолеумом»</a:t>
            </a:r>
          </a:p>
          <a:p>
            <a:r>
              <a:rPr lang="ru-RU" dirty="0" smtClean="0"/>
              <a:t>4. «Расчет финансовых затрат  на посадку картофеля»</a:t>
            </a:r>
          </a:p>
          <a:p>
            <a:r>
              <a:rPr lang="ru-RU" dirty="0" smtClean="0"/>
              <a:t>5. «Я - строитель»</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500042"/>
            <a:ext cx="8358246" cy="1162050"/>
          </a:xfrm>
        </p:spPr>
        <p:txBody>
          <a:bodyPr/>
          <a:lstStyle/>
          <a:p>
            <a:pPr algn="ctr"/>
            <a:r>
              <a:rPr lang="ru-RU" sz="5400" dirty="0" smtClean="0"/>
              <a:t>МОЯ КОМНАТА</a:t>
            </a:r>
            <a:endParaRPr lang="ru-RU" sz="5400" dirty="0"/>
          </a:p>
        </p:txBody>
      </p:sp>
      <p:sp>
        <p:nvSpPr>
          <p:cNvPr id="3" name="Текст 2"/>
          <p:cNvSpPr>
            <a:spLocks noGrp="1"/>
          </p:cNvSpPr>
          <p:nvPr>
            <p:ph type="body" idx="2"/>
          </p:nvPr>
        </p:nvSpPr>
        <p:spPr/>
        <p:txBody>
          <a:bodyPr/>
          <a:lstStyle/>
          <a:p>
            <a:endParaRPr lang="ru-RU" dirty="0"/>
          </a:p>
        </p:txBody>
      </p:sp>
      <p:pic>
        <p:nvPicPr>
          <p:cNvPr id="5" name="Содержимое 4" descr="C:\Documents and Settings\Admin\Рабочий стол\саша проект\shkaf-krovat3.jpg"/>
          <p:cNvPicPr>
            <a:picLocks noGrp="1"/>
          </p:cNvPicPr>
          <p:nvPr>
            <p:ph sz="half" idx="1"/>
          </p:nvPr>
        </p:nvPicPr>
        <p:blipFill>
          <a:blip r:embed="rId2" cstate="print"/>
          <a:srcRect/>
          <a:stretch>
            <a:fillRect/>
          </a:stretch>
        </p:blipFill>
        <p:spPr bwMode="auto">
          <a:xfrm>
            <a:off x="285720" y="1857364"/>
            <a:ext cx="4392488" cy="4214842"/>
          </a:xfrm>
          <a:prstGeom prst="rect">
            <a:avLst/>
          </a:prstGeom>
          <a:noFill/>
          <a:ln w="9525">
            <a:noFill/>
            <a:miter lim="800000"/>
            <a:headEnd/>
            <a:tailEnd/>
          </a:ln>
        </p:spPr>
      </p:pic>
      <p:pic>
        <p:nvPicPr>
          <p:cNvPr id="6" name="Рисунок 5" descr="C:\Documents and Settings\Admin\Рабочий стол\саша проект\teenagerroom03.jpg"/>
          <p:cNvPicPr/>
          <p:nvPr/>
        </p:nvPicPr>
        <p:blipFill>
          <a:blip r:embed="rId3" cstate="print"/>
          <a:srcRect b="5079"/>
          <a:stretch>
            <a:fillRect/>
          </a:stretch>
        </p:blipFill>
        <p:spPr bwMode="auto">
          <a:xfrm>
            <a:off x="4643438" y="2786058"/>
            <a:ext cx="4500562" cy="407194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 presetClass="exit" presetSubtype="10" fill="hold" nodeType="clickEffect">
                                  <p:stCondLst>
                                    <p:cond delay="0"/>
                                  </p:stCondLst>
                                  <p:childTnLst>
                                    <p:animEffect transition="out" filter="blinds(horizontal)">
                                      <p:cBhvr>
                                        <p:cTn id="13" dur="500"/>
                                        <p:tgtEl>
                                          <p:spTgt spid="6"/>
                                        </p:tgtEl>
                                      </p:cBhvr>
                                    </p:animEffect>
                                    <p:set>
                                      <p:cBhvr>
                                        <p:cTn id="14" dur="1" fill="hold">
                                          <p:stCondLst>
                                            <p:cond delay="499"/>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3" presetClass="exit" presetSubtype="10" fill="hold" nodeType="clickEffect">
                                  <p:stCondLst>
                                    <p:cond delay="0"/>
                                  </p:stCondLst>
                                  <p:childTnLst>
                                    <p:animEffect transition="out" filter="blinds(horizontal)">
                                      <p:cBhvr>
                                        <p:cTn id="18" dur="500"/>
                                        <p:tgtEl>
                                          <p:spTgt spid="5"/>
                                        </p:tgtEl>
                                      </p:cBhvr>
                                    </p:animEffect>
                                    <p:set>
                                      <p:cBhvr>
                                        <p:cTn id="19"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План работ</a:t>
            </a:r>
            <a:r>
              <a:rPr lang="ru-RU" dirty="0" smtClean="0"/>
              <a:t/>
            </a:r>
            <a:br>
              <a:rPr lang="ru-RU" dirty="0" smtClean="0"/>
            </a:br>
            <a:r>
              <a:rPr lang="ru-RU" dirty="0" smtClean="0"/>
              <a:t> </a:t>
            </a:r>
            <a:br>
              <a:rPr lang="ru-RU" dirty="0" smtClean="0"/>
            </a:br>
            <a:r>
              <a:rPr lang="ru-RU" sz="2800" dirty="0" smtClean="0"/>
              <a:t/>
            </a:r>
            <a:br>
              <a:rPr lang="ru-RU" sz="2800" dirty="0" smtClean="0"/>
            </a:br>
            <a:r>
              <a:rPr lang="ru-RU" sz="2800" dirty="0" smtClean="0"/>
              <a:t>Утепление стен.</a:t>
            </a:r>
            <a:br>
              <a:rPr lang="ru-RU" sz="2800" dirty="0" smtClean="0"/>
            </a:br>
            <a:r>
              <a:rPr lang="ru-RU" sz="2800" dirty="0" smtClean="0"/>
              <a:t>Обшивка стен гипсокартонном. </a:t>
            </a:r>
            <a:br>
              <a:rPr lang="ru-RU" sz="2800" dirty="0" smtClean="0"/>
            </a:br>
            <a:r>
              <a:rPr lang="ru-RU" sz="2800" dirty="0" smtClean="0"/>
              <a:t>Замена рамы.</a:t>
            </a:r>
            <a:br>
              <a:rPr lang="ru-RU" sz="2800" dirty="0" smtClean="0"/>
            </a:br>
            <a:r>
              <a:rPr lang="ru-RU" sz="2800" dirty="0" smtClean="0"/>
              <a:t>Замена межкомнатной двери.</a:t>
            </a:r>
            <a:br>
              <a:rPr lang="ru-RU" sz="2800" dirty="0" smtClean="0"/>
            </a:br>
            <a:r>
              <a:rPr lang="ru-RU" sz="2800" dirty="0" smtClean="0"/>
              <a:t>Изготовление натяжного потолка на заказ.  </a:t>
            </a:r>
            <a:br>
              <a:rPr lang="ru-RU" sz="2800" dirty="0" smtClean="0"/>
            </a:br>
            <a:r>
              <a:rPr lang="ru-RU" sz="2800" dirty="0" smtClean="0"/>
              <a:t>Застил фанерой на пол.</a:t>
            </a:r>
            <a:br>
              <a:rPr lang="ru-RU" sz="2800" dirty="0" smtClean="0"/>
            </a:br>
            <a:r>
              <a:rPr lang="ru-RU" sz="2800" dirty="0" smtClean="0"/>
              <a:t> Застил линолеумом пол.</a:t>
            </a:r>
            <a:br>
              <a:rPr lang="ru-RU" sz="2800" dirty="0" smtClean="0"/>
            </a:br>
            <a:r>
              <a:rPr lang="ru-RU" sz="2800" dirty="0" smtClean="0"/>
              <a:t> Наклеивание обоев на стены.</a:t>
            </a:r>
            <a:br>
              <a:rPr lang="ru-RU" sz="2800" dirty="0" smtClean="0"/>
            </a:br>
            <a:r>
              <a:rPr lang="ru-RU" sz="2800" dirty="0" smtClean="0"/>
              <a:t> Плинтуса на пол.</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0" algn="ctr" fontAlgn="base">
              <a:spcAft>
                <a:spcPct val="0"/>
              </a:spcAft>
            </a:pPr>
            <a:r>
              <a:rPr lang="ru-RU" sz="2400" b="1" dirty="0" smtClean="0">
                <a:solidFill>
                  <a:schemeClr val="tx1"/>
                </a:solidFill>
                <a:latin typeface="Calibri" pitchFamily="34" charset="0"/>
                <a:ea typeface="Calibri" pitchFamily="34" charset="0"/>
                <a:cs typeface="Times New Roman" pitchFamily="18" charset="0"/>
              </a:rPr>
              <a:t>смета</a:t>
            </a:r>
            <a:br>
              <a:rPr lang="ru-RU" sz="2400" b="1" dirty="0" smtClean="0">
                <a:solidFill>
                  <a:schemeClr val="tx1"/>
                </a:solidFill>
                <a:latin typeface="Calibri" pitchFamily="34" charset="0"/>
                <a:ea typeface="Calibri" pitchFamily="34" charset="0"/>
                <a:cs typeface="Times New Roman" pitchFamily="18" charset="0"/>
              </a:rPr>
            </a:br>
            <a:endParaRPr lang="ru-RU" sz="2400" dirty="0" smtClean="0">
              <a:solidFill>
                <a:schemeClr val="tx1"/>
              </a:solidFill>
              <a:latin typeface="Arial" pitchFamily="34" charset="0"/>
              <a:cs typeface="Arial" pitchFamily="34" charset="0"/>
            </a:endParaRPr>
          </a:p>
        </p:txBody>
      </p:sp>
      <p:graphicFrame>
        <p:nvGraphicFramePr>
          <p:cNvPr id="3" name="Таблица 2"/>
          <p:cNvGraphicFramePr>
            <a:graphicFrameLocks noGrp="1"/>
          </p:cNvGraphicFramePr>
          <p:nvPr/>
        </p:nvGraphicFramePr>
        <p:xfrm>
          <a:off x="467546" y="1277688"/>
          <a:ext cx="8424935" cy="5045756"/>
        </p:xfrm>
        <a:graphic>
          <a:graphicData uri="http://schemas.openxmlformats.org/drawingml/2006/table">
            <a:tbl>
              <a:tblPr/>
              <a:tblGrid>
                <a:gridCol w="864094"/>
                <a:gridCol w="2505880"/>
                <a:gridCol w="1684987"/>
                <a:gridCol w="1684987"/>
                <a:gridCol w="1684987"/>
              </a:tblGrid>
              <a:tr h="612062">
                <a:tc>
                  <a:txBody>
                    <a:bodyPr/>
                    <a:lstStyle/>
                    <a:p>
                      <a:pPr algn="ctr">
                        <a:lnSpc>
                          <a:spcPct val="115000"/>
                        </a:lnSpc>
                        <a:spcAft>
                          <a:spcPts val="0"/>
                        </a:spcAft>
                      </a:pPr>
                      <a:r>
                        <a:rPr lang="ru-RU" sz="2400" dirty="0">
                          <a:latin typeface="Calibri"/>
                          <a:ea typeface="Calibri"/>
                          <a:cs typeface="Times New Roman"/>
                        </a:rPr>
                        <a:t>№</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Наименование товара</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a:latin typeface="Calibri"/>
                          <a:ea typeface="Calibri"/>
                          <a:cs typeface="Times New Roman"/>
                        </a:rPr>
                        <a:t>количество</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a:latin typeface="Calibri"/>
                          <a:ea typeface="Calibri"/>
                          <a:cs typeface="Times New Roman"/>
                        </a:rPr>
                        <a:t>Цена</a:t>
                      </a:r>
                    </a:p>
                    <a:p>
                      <a:pPr algn="ctr">
                        <a:lnSpc>
                          <a:spcPct val="115000"/>
                        </a:lnSpc>
                        <a:spcAft>
                          <a:spcPts val="0"/>
                        </a:spcAft>
                      </a:pPr>
                      <a:r>
                        <a:rPr lang="ru-RU" sz="2400">
                          <a:latin typeface="Calibri"/>
                          <a:ea typeface="Calibri"/>
                          <a:cs typeface="Times New Roman"/>
                        </a:rPr>
                        <a:t>(руб.)</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a:latin typeface="Calibri"/>
                          <a:ea typeface="Calibri"/>
                          <a:cs typeface="Times New Roman"/>
                        </a:rPr>
                        <a:t>Сумма</a:t>
                      </a:r>
                    </a:p>
                    <a:p>
                      <a:pPr algn="ctr">
                        <a:lnSpc>
                          <a:spcPct val="115000"/>
                        </a:lnSpc>
                        <a:spcAft>
                          <a:spcPts val="0"/>
                        </a:spcAft>
                      </a:pPr>
                      <a:r>
                        <a:rPr lang="ru-RU" sz="2400">
                          <a:latin typeface="Calibri"/>
                          <a:ea typeface="Calibri"/>
                          <a:cs typeface="Times New Roman"/>
                        </a:rPr>
                        <a:t>(руб.)</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0070">
                <a:tc>
                  <a:txBody>
                    <a:bodyPr/>
                    <a:lstStyle/>
                    <a:p>
                      <a:pPr algn="ctr">
                        <a:lnSpc>
                          <a:spcPct val="115000"/>
                        </a:lnSpc>
                        <a:spcAft>
                          <a:spcPts val="0"/>
                        </a:spcAft>
                      </a:pPr>
                      <a:r>
                        <a:rPr lang="ru-RU" sz="2400" dirty="0">
                          <a:latin typeface="Calibri"/>
                          <a:ea typeface="Calibri"/>
                          <a:cs typeface="Times New Roman"/>
                        </a:rPr>
                        <a:t>1</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400" dirty="0">
                          <a:latin typeface="Calibri"/>
                          <a:ea typeface="Calibri"/>
                          <a:cs typeface="Times New Roman"/>
                        </a:rPr>
                        <a:t>Прямой подвес</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6м03см</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45,75</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a:latin typeface="Calibri"/>
                          <a:ea typeface="Calibri"/>
                          <a:cs typeface="Times New Roman"/>
                        </a:rPr>
                        <a:t>275,83</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0070">
                <a:tc>
                  <a:txBody>
                    <a:bodyPr/>
                    <a:lstStyle/>
                    <a:p>
                      <a:pPr algn="ctr">
                        <a:lnSpc>
                          <a:spcPct val="115000"/>
                        </a:lnSpc>
                        <a:spcAft>
                          <a:spcPts val="0"/>
                        </a:spcAft>
                      </a:pPr>
                      <a:r>
                        <a:rPr lang="ru-RU" sz="2400" dirty="0">
                          <a:latin typeface="Calibri"/>
                          <a:ea typeface="Calibri"/>
                          <a:cs typeface="Times New Roman"/>
                        </a:rPr>
                        <a:t>2</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400" dirty="0">
                          <a:latin typeface="Calibri"/>
                          <a:ea typeface="Calibri"/>
                          <a:cs typeface="Times New Roman"/>
                        </a:rPr>
                        <a:t>Прямой подвес</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46шт.</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5</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230</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037">
                <a:tc>
                  <a:txBody>
                    <a:bodyPr/>
                    <a:lstStyle/>
                    <a:p>
                      <a:pPr algn="ctr">
                        <a:lnSpc>
                          <a:spcPct val="115000"/>
                        </a:lnSpc>
                        <a:spcAft>
                          <a:spcPts val="0"/>
                        </a:spcAft>
                      </a:pPr>
                      <a:r>
                        <a:rPr lang="ru-RU" sz="2400" dirty="0">
                          <a:latin typeface="Calibri"/>
                          <a:ea typeface="Calibri"/>
                          <a:cs typeface="Times New Roman"/>
                        </a:rPr>
                        <a:t>3</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400" dirty="0">
                          <a:latin typeface="Calibri"/>
                          <a:ea typeface="Calibri"/>
                          <a:cs typeface="Times New Roman"/>
                        </a:rPr>
                        <a:t>Профили </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8шт.</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15</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120</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0070">
                <a:tc>
                  <a:txBody>
                    <a:bodyPr/>
                    <a:lstStyle/>
                    <a:p>
                      <a:pPr algn="ctr">
                        <a:lnSpc>
                          <a:spcPct val="115000"/>
                        </a:lnSpc>
                        <a:spcAft>
                          <a:spcPts val="0"/>
                        </a:spcAft>
                      </a:pPr>
                      <a:r>
                        <a:rPr lang="ru-RU" sz="2400" dirty="0">
                          <a:latin typeface="Calibri"/>
                          <a:ea typeface="Calibri"/>
                          <a:cs typeface="Times New Roman"/>
                        </a:rPr>
                        <a:t>4</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400" dirty="0">
                          <a:latin typeface="Calibri"/>
                          <a:ea typeface="Calibri"/>
                          <a:cs typeface="Times New Roman"/>
                        </a:rPr>
                        <a:t>Пароизоляционная пленка</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2м.66см.</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24,05</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63,67</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037">
                <a:tc>
                  <a:txBody>
                    <a:bodyPr/>
                    <a:lstStyle/>
                    <a:p>
                      <a:pPr algn="ctr">
                        <a:lnSpc>
                          <a:spcPct val="115000"/>
                        </a:lnSpc>
                        <a:spcAft>
                          <a:spcPts val="0"/>
                        </a:spcAft>
                      </a:pPr>
                      <a:r>
                        <a:rPr lang="ru-RU" sz="2400">
                          <a:latin typeface="Calibri"/>
                          <a:ea typeface="Calibri"/>
                          <a:cs typeface="Times New Roman"/>
                        </a:rPr>
                        <a:t>5</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400" dirty="0" err="1">
                          <a:latin typeface="Calibri"/>
                          <a:ea typeface="Calibri"/>
                          <a:cs typeface="Times New Roman"/>
                        </a:rPr>
                        <a:t>Гипсокартон</a:t>
                      </a:r>
                      <a:r>
                        <a:rPr lang="ru-RU" sz="2400" dirty="0">
                          <a:latin typeface="Calibri"/>
                          <a:ea typeface="Calibri"/>
                          <a:cs typeface="Times New Roman"/>
                        </a:rPr>
                        <a:t> </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4листа</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a:latin typeface="Calibri"/>
                          <a:ea typeface="Calibri"/>
                          <a:cs typeface="Times New Roman"/>
                        </a:rPr>
                        <a:t>252</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5292</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037">
                <a:tc>
                  <a:txBody>
                    <a:bodyPr/>
                    <a:lstStyle/>
                    <a:p>
                      <a:pPr algn="ctr">
                        <a:lnSpc>
                          <a:spcPct val="115000"/>
                        </a:lnSpc>
                        <a:spcAft>
                          <a:spcPts val="0"/>
                        </a:spcAft>
                      </a:pPr>
                      <a:r>
                        <a:rPr lang="ru-RU" sz="2400" dirty="0">
                          <a:latin typeface="Calibri"/>
                          <a:ea typeface="Calibri"/>
                          <a:cs typeface="Times New Roman"/>
                        </a:rPr>
                        <a:t>6</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400">
                          <a:latin typeface="Calibri"/>
                          <a:ea typeface="Calibri"/>
                          <a:cs typeface="Times New Roman"/>
                        </a:rPr>
                        <a:t>Окно </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1шт.</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a:latin typeface="Calibri"/>
                          <a:ea typeface="Calibri"/>
                          <a:cs typeface="Times New Roman"/>
                        </a:rPr>
                        <a:t>14800</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14800</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6019">
                <a:tc>
                  <a:txBody>
                    <a:bodyPr/>
                    <a:lstStyle/>
                    <a:p>
                      <a:pPr algn="ctr">
                        <a:lnSpc>
                          <a:spcPct val="115000"/>
                        </a:lnSpc>
                        <a:spcAft>
                          <a:spcPts val="0"/>
                        </a:spcAft>
                      </a:pPr>
                      <a:r>
                        <a:rPr lang="ru-RU" sz="2400" dirty="0">
                          <a:latin typeface="Calibri"/>
                          <a:ea typeface="Calibri"/>
                          <a:cs typeface="Times New Roman"/>
                        </a:rPr>
                        <a:t>7</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400" dirty="0">
                          <a:latin typeface="Calibri"/>
                          <a:ea typeface="Calibri"/>
                          <a:cs typeface="Times New Roman"/>
                        </a:rPr>
                        <a:t>Двери межкомнатные</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1шт.</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10400</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10400</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0" y="260648"/>
          <a:ext cx="9144000" cy="6192688"/>
        </p:xfrm>
        <a:graphic>
          <a:graphicData uri="http://schemas.openxmlformats.org/drawingml/2006/table">
            <a:tbl>
              <a:tblPr/>
              <a:tblGrid>
                <a:gridCol w="1043608"/>
                <a:gridCol w="2613992"/>
                <a:gridCol w="1828800"/>
                <a:gridCol w="1828800"/>
                <a:gridCol w="1828800"/>
              </a:tblGrid>
              <a:tr h="816789">
                <a:tc>
                  <a:txBody>
                    <a:bodyPr/>
                    <a:lstStyle/>
                    <a:p>
                      <a:pPr algn="ctr">
                        <a:lnSpc>
                          <a:spcPct val="115000"/>
                        </a:lnSpc>
                        <a:spcAft>
                          <a:spcPts val="0"/>
                        </a:spcAft>
                      </a:pPr>
                      <a:r>
                        <a:rPr lang="ru-RU" sz="2400" dirty="0">
                          <a:latin typeface="Calibri"/>
                          <a:ea typeface="Calibri"/>
                          <a:cs typeface="Times New Roman"/>
                        </a:rPr>
                        <a:t>8</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400" dirty="0">
                          <a:latin typeface="Calibri"/>
                          <a:ea typeface="Calibri"/>
                          <a:cs typeface="Times New Roman"/>
                        </a:rPr>
                        <a:t>Ручка дверная</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1шт.</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a:latin typeface="Calibri"/>
                          <a:ea typeface="Calibri"/>
                          <a:cs typeface="Times New Roman"/>
                        </a:rPr>
                        <a:t>790</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a:latin typeface="Calibri"/>
                          <a:ea typeface="Calibri"/>
                          <a:cs typeface="Times New Roman"/>
                        </a:rPr>
                        <a:t>790</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15221">
                <a:tc>
                  <a:txBody>
                    <a:bodyPr/>
                    <a:lstStyle/>
                    <a:p>
                      <a:pPr algn="ctr">
                        <a:lnSpc>
                          <a:spcPct val="115000"/>
                        </a:lnSpc>
                        <a:spcAft>
                          <a:spcPts val="0"/>
                        </a:spcAft>
                      </a:pPr>
                      <a:r>
                        <a:rPr lang="ru-RU" sz="2400" dirty="0">
                          <a:latin typeface="Calibri"/>
                          <a:ea typeface="Calibri"/>
                          <a:cs typeface="Times New Roman"/>
                        </a:rPr>
                        <a:t>9</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400" dirty="0">
                          <a:latin typeface="Calibri"/>
                          <a:ea typeface="Calibri"/>
                          <a:cs typeface="Times New Roman"/>
                        </a:rPr>
                        <a:t>Натяжной потолок </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18м</a:t>
                      </a:r>
                      <a:r>
                        <a:rPr lang="ru-RU" sz="2400" dirty="0">
                          <a:latin typeface="Times New Roman"/>
                          <a:ea typeface="Calibri"/>
                          <a:cs typeface="Times New Roman"/>
                        </a:rPr>
                        <a:t>²</a:t>
                      </a:r>
                      <a:endParaRPr lang="ru-RU" sz="2400" dirty="0">
                        <a:latin typeface="Calibri"/>
                        <a:ea typeface="Calibri"/>
                        <a:cs typeface="Times New Roman"/>
                      </a:endParaRP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450</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8100</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2832">
                <a:tc>
                  <a:txBody>
                    <a:bodyPr/>
                    <a:lstStyle/>
                    <a:p>
                      <a:pPr algn="ctr">
                        <a:lnSpc>
                          <a:spcPct val="115000"/>
                        </a:lnSpc>
                        <a:spcAft>
                          <a:spcPts val="0"/>
                        </a:spcAft>
                      </a:pPr>
                      <a:r>
                        <a:rPr lang="ru-RU" sz="2400" dirty="0">
                          <a:latin typeface="Calibri"/>
                          <a:ea typeface="Calibri"/>
                          <a:cs typeface="Times New Roman"/>
                        </a:rPr>
                        <a:t>10</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400" dirty="0">
                          <a:latin typeface="Calibri"/>
                          <a:ea typeface="Calibri"/>
                          <a:cs typeface="Times New Roman"/>
                        </a:rPr>
                        <a:t>Светильники потолочные встроенные</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6шт.</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300</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1800</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7611">
                <a:tc>
                  <a:txBody>
                    <a:bodyPr/>
                    <a:lstStyle/>
                    <a:p>
                      <a:pPr algn="ctr">
                        <a:lnSpc>
                          <a:spcPct val="115000"/>
                        </a:lnSpc>
                        <a:spcAft>
                          <a:spcPts val="0"/>
                        </a:spcAft>
                      </a:pPr>
                      <a:r>
                        <a:rPr lang="ru-RU" sz="2400" dirty="0">
                          <a:latin typeface="Calibri"/>
                          <a:ea typeface="Calibri"/>
                          <a:cs typeface="Times New Roman"/>
                        </a:rPr>
                        <a:t>11</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400">
                          <a:latin typeface="Calibri"/>
                          <a:ea typeface="Calibri"/>
                          <a:cs typeface="Times New Roman"/>
                        </a:rPr>
                        <a:t>Фанера </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8листов</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a:latin typeface="Calibri"/>
                          <a:ea typeface="Calibri"/>
                          <a:cs typeface="Times New Roman"/>
                        </a:rPr>
                        <a:t>398</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3184</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7611">
                <a:tc>
                  <a:txBody>
                    <a:bodyPr/>
                    <a:lstStyle/>
                    <a:p>
                      <a:pPr algn="ctr">
                        <a:lnSpc>
                          <a:spcPct val="115000"/>
                        </a:lnSpc>
                        <a:spcAft>
                          <a:spcPts val="0"/>
                        </a:spcAft>
                      </a:pPr>
                      <a:r>
                        <a:rPr lang="ru-RU" sz="2400" dirty="0">
                          <a:latin typeface="Calibri"/>
                          <a:ea typeface="Calibri"/>
                          <a:cs typeface="Times New Roman"/>
                        </a:rPr>
                        <a:t>12</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400" dirty="0">
                          <a:latin typeface="Calibri"/>
                          <a:ea typeface="Calibri"/>
                          <a:cs typeface="Times New Roman"/>
                        </a:rPr>
                        <a:t>Линолеум </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4м.</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545</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2180</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22624">
                <a:tc>
                  <a:txBody>
                    <a:bodyPr/>
                    <a:lstStyle/>
                    <a:p>
                      <a:pPr algn="ctr">
                        <a:lnSpc>
                          <a:spcPct val="115000"/>
                        </a:lnSpc>
                        <a:spcAft>
                          <a:spcPts val="0"/>
                        </a:spcAft>
                      </a:pPr>
                      <a:r>
                        <a:rPr lang="ru-RU" sz="2400" dirty="0">
                          <a:latin typeface="Calibri"/>
                          <a:ea typeface="Calibri"/>
                          <a:cs typeface="Times New Roman"/>
                        </a:rPr>
                        <a:t>13</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400">
                          <a:latin typeface="Calibri"/>
                          <a:ea typeface="Calibri"/>
                          <a:cs typeface="Times New Roman"/>
                        </a:rPr>
                        <a:t>Обои виниловые</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4рулона</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850</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3400</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539550" y="332657"/>
          <a:ext cx="8280920" cy="6048672"/>
        </p:xfrm>
        <a:graphic>
          <a:graphicData uri="http://schemas.openxmlformats.org/drawingml/2006/table">
            <a:tbl>
              <a:tblPr/>
              <a:tblGrid>
                <a:gridCol w="1008114"/>
                <a:gridCol w="2304254"/>
                <a:gridCol w="1656184"/>
                <a:gridCol w="1656184"/>
                <a:gridCol w="1656184"/>
              </a:tblGrid>
              <a:tr h="716751">
                <a:tc>
                  <a:txBody>
                    <a:bodyPr/>
                    <a:lstStyle/>
                    <a:p>
                      <a:pPr algn="ctr">
                        <a:lnSpc>
                          <a:spcPct val="115000"/>
                        </a:lnSpc>
                        <a:spcAft>
                          <a:spcPts val="0"/>
                        </a:spcAft>
                      </a:pPr>
                      <a:r>
                        <a:rPr lang="ru-RU" sz="2400" dirty="0">
                          <a:latin typeface="Calibri"/>
                          <a:ea typeface="Calibri"/>
                          <a:cs typeface="Times New Roman"/>
                        </a:rPr>
                        <a:t>14</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400" dirty="0">
                          <a:latin typeface="Calibri"/>
                          <a:ea typeface="Calibri"/>
                          <a:cs typeface="Times New Roman"/>
                        </a:rPr>
                        <a:t>Клей обойный</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1пачка</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a:latin typeface="Calibri"/>
                          <a:ea typeface="Calibri"/>
                          <a:cs typeface="Times New Roman"/>
                        </a:rPr>
                        <a:t>159</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159</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99577">
                <a:tc>
                  <a:txBody>
                    <a:bodyPr/>
                    <a:lstStyle/>
                    <a:p>
                      <a:pPr algn="ctr">
                        <a:lnSpc>
                          <a:spcPct val="115000"/>
                        </a:lnSpc>
                        <a:spcAft>
                          <a:spcPts val="0"/>
                        </a:spcAft>
                      </a:pPr>
                      <a:r>
                        <a:rPr lang="ru-RU" sz="2400" dirty="0">
                          <a:latin typeface="Calibri"/>
                          <a:ea typeface="Calibri"/>
                          <a:cs typeface="Times New Roman"/>
                        </a:rPr>
                        <a:t>15</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400" dirty="0">
                          <a:latin typeface="Calibri"/>
                          <a:ea typeface="Calibri"/>
                          <a:cs typeface="Times New Roman"/>
                        </a:rPr>
                        <a:t>Плинтуса половые пластиковые</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10шт.</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57</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570</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6384">
                <a:tc>
                  <a:txBody>
                    <a:bodyPr/>
                    <a:lstStyle/>
                    <a:p>
                      <a:pPr algn="ctr">
                        <a:lnSpc>
                          <a:spcPct val="115000"/>
                        </a:lnSpc>
                        <a:spcAft>
                          <a:spcPts val="0"/>
                        </a:spcAft>
                      </a:pPr>
                      <a:r>
                        <a:rPr lang="ru-RU" sz="2400" dirty="0">
                          <a:latin typeface="Calibri"/>
                          <a:ea typeface="Calibri"/>
                          <a:cs typeface="Times New Roman"/>
                        </a:rPr>
                        <a:t>16</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400" dirty="0">
                          <a:latin typeface="Calibri"/>
                          <a:ea typeface="Calibri"/>
                          <a:cs typeface="Times New Roman"/>
                        </a:rPr>
                        <a:t>Уголки пластиковые</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4шт.</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12</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48</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6384">
                <a:tc>
                  <a:txBody>
                    <a:bodyPr/>
                    <a:lstStyle/>
                    <a:p>
                      <a:pPr algn="ctr">
                        <a:lnSpc>
                          <a:spcPct val="115000"/>
                        </a:lnSpc>
                        <a:spcAft>
                          <a:spcPts val="0"/>
                        </a:spcAft>
                      </a:pPr>
                      <a:r>
                        <a:rPr lang="ru-RU" sz="2400">
                          <a:latin typeface="Calibri"/>
                          <a:ea typeface="Calibri"/>
                          <a:cs typeface="Times New Roman"/>
                        </a:rPr>
                        <a:t>17</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400" dirty="0">
                          <a:latin typeface="Calibri"/>
                          <a:ea typeface="Calibri"/>
                          <a:cs typeface="Times New Roman"/>
                        </a:rPr>
                        <a:t>Переходники пластиковые</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7шт.</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15</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105</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6384">
                <a:tc>
                  <a:txBody>
                    <a:bodyPr/>
                    <a:lstStyle/>
                    <a:p>
                      <a:pPr algn="ctr">
                        <a:lnSpc>
                          <a:spcPct val="115000"/>
                        </a:lnSpc>
                        <a:spcAft>
                          <a:spcPts val="0"/>
                        </a:spcAft>
                      </a:pPr>
                      <a:r>
                        <a:rPr lang="ru-RU" sz="2400">
                          <a:latin typeface="Calibri"/>
                          <a:ea typeface="Calibri"/>
                          <a:cs typeface="Times New Roman"/>
                        </a:rPr>
                        <a:t>18</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400">
                          <a:latin typeface="Calibri"/>
                          <a:ea typeface="Calibri"/>
                          <a:cs typeface="Times New Roman"/>
                        </a:rPr>
                        <a:t>Концевики пластиковые</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2шт.</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12</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24</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3192">
                <a:tc>
                  <a:txBody>
                    <a:bodyPr/>
                    <a:lstStyle/>
                    <a:p>
                      <a:pPr algn="ctr">
                        <a:lnSpc>
                          <a:spcPct val="115000"/>
                        </a:lnSpc>
                        <a:spcAft>
                          <a:spcPts val="0"/>
                        </a:spcAft>
                      </a:pPr>
                      <a:r>
                        <a:rPr lang="ru-RU" sz="2400">
                          <a:latin typeface="Calibri"/>
                          <a:ea typeface="Calibri"/>
                          <a:cs typeface="Times New Roman"/>
                        </a:rPr>
                        <a:t>19</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400">
                          <a:latin typeface="Calibri"/>
                          <a:ea typeface="Calibri"/>
                          <a:cs typeface="Times New Roman"/>
                        </a:rPr>
                        <a:t>Саморезы </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a:latin typeface="Calibri"/>
                          <a:ea typeface="Calibri"/>
                          <a:cs typeface="Times New Roman"/>
                        </a:rPr>
                        <a:t>96шт.</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a:latin typeface="Calibri"/>
                          <a:ea typeface="Calibri"/>
                          <a:cs typeface="Times New Roman"/>
                        </a:rPr>
                        <a:t>1,42</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Calibri"/>
                          <a:ea typeface="Calibri"/>
                          <a:cs typeface="Times New Roman"/>
                        </a:rPr>
                        <a:t>136,32</a:t>
                      </a:r>
                    </a:p>
                  </a:txBody>
                  <a:tcPr marL="30119" marR="30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1524</TotalTime>
  <Words>889</Words>
  <Application>Microsoft Office PowerPoint</Application>
  <PresentationFormat>Экран (4:3)</PresentationFormat>
  <Paragraphs>260</Paragraphs>
  <Slides>36</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36</vt:i4>
      </vt:variant>
    </vt:vector>
  </HeadingPairs>
  <TitlesOfParts>
    <vt:vector size="38" baseType="lpstr">
      <vt:lpstr>Метро</vt:lpstr>
      <vt:lpstr>Презентация</vt:lpstr>
      <vt:lpstr>Проект учащихся 6 класса МБОУ СОШ №19 с.Бродово руководитель: учитель математики Нелюбина Н.Н.</vt:lpstr>
      <vt:lpstr>Цель проекта:</vt:lpstr>
      <vt:lpstr>Этапы работы:</vt:lpstr>
      <vt:lpstr>Данный проект содержит следующие работы:</vt:lpstr>
      <vt:lpstr>МОЯ КОМНАТА</vt:lpstr>
      <vt:lpstr>План работ    Утепление стен. Обшивка стен гипсокартонном.  Замена рамы. Замена межкомнатной двери. Изготовление натяжного потолка на заказ.   Застил фанерой на пол.  Застил линолеумом пол.  Наклеивание обоев на стены.  Плинтуса на пол. </vt:lpstr>
      <vt:lpstr>смета </vt:lpstr>
      <vt:lpstr>Слайд 8</vt:lpstr>
      <vt:lpstr>Слайд 9</vt:lpstr>
      <vt:lpstr>Слайд 10</vt:lpstr>
      <vt:lpstr>МОЙ ДЕНЬ РОЖДЕНИЯ</vt:lpstr>
      <vt:lpstr>Этапы работы:  1. планирование количества гостей; 2. разработка меню; 3. расчет затрат.</vt:lpstr>
      <vt:lpstr>МЕНЮ</vt:lpstr>
      <vt:lpstr>МОЙ</vt:lpstr>
      <vt:lpstr>Проект «Застил пола линолеумом»</vt:lpstr>
      <vt:lpstr>План квартиры</vt:lpstr>
      <vt:lpstr>Слайд 17</vt:lpstr>
      <vt:lpstr>Расчет работ</vt:lpstr>
      <vt:lpstr>«Расчет финансовых затрат на посадку картофеля»    </vt:lpstr>
      <vt:lpstr>Для поля в 2 га</vt:lpstr>
      <vt:lpstr>Общая сумма:</vt:lpstr>
      <vt:lpstr>Проект «Я – строитель»</vt:lpstr>
      <vt:lpstr>Ремонт – это:</vt:lpstr>
      <vt:lpstr>СТРОИТЕЛЬ – ЭТО:</vt:lpstr>
      <vt:lpstr>Ремонт?! Конечно здорово!!!</vt:lpstr>
      <vt:lpstr>Чтобы сделать ремонт, нужно хорошо подготовиться… </vt:lpstr>
      <vt:lpstr>Мои расчеты…</vt:lpstr>
      <vt:lpstr>Слайд 28</vt:lpstr>
      <vt:lpstr>Кончил дело - гуляй смело! </vt:lpstr>
      <vt:lpstr>Слайд 30</vt:lpstr>
      <vt:lpstr>Выбранный маршрут из Н. Тагила до Москвы</vt:lpstr>
      <vt:lpstr>Подготовительный этап</vt:lpstr>
      <vt:lpstr>Расчет затрат</vt:lpstr>
      <vt:lpstr>Темы, которые нам пригодились!</vt:lpstr>
      <vt:lpstr>Слайд 35</vt:lpstr>
      <vt:lpstr>Спасибо за внимание!                 Готовы ответить на ваши вопросы!</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учащихся 5 класса</dc:title>
  <dc:creator>Asus</dc:creator>
  <cp:lastModifiedBy>u13</cp:lastModifiedBy>
  <cp:revision>137</cp:revision>
  <dcterms:created xsi:type="dcterms:W3CDTF">2012-04-16T15:19:40Z</dcterms:created>
  <dcterms:modified xsi:type="dcterms:W3CDTF">2017-02-17T04:11:16Z</dcterms:modified>
</cp:coreProperties>
</file>