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201722" y="6381328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971600" y="980728"/>
            <a:ext cx="7128792" cy="4104456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1048"/>
            <a:ext cx="6144383" cy="30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3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8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1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79512" y="188640"/>
            <a:ext cx="8784976" cy="6552728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971600" y="6339374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805" y="4887899"/>
            <a:ext cx="3678659" cy="17289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58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1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8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30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0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1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5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35FE1-253E-480D-B5C7-6FFF9FFDBAC6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9AC7F-4665-4A53-9FFF-BB8342C95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4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русского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языка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3457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75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844824"/>
            <a:ext cx="685585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i="1" dirty="0">
                <a:latin typeface="Cambria" panose="02040503050406030204" pitchFamily="18" charset="0"/>
              </a:rPr>
              <a:t>Берись дружно, </a:t>
            </a:r>
            <a:endParaRPr lang="ru-RU" sz="6600" b="1" i="1" dirty="0" smtClean="0">
              <a:latin typeface="Cambria" panose="02040503050406030204" pitchFamily="18" charset="0"/>
            </a:endParaRPr>
          </a:p>
          <a:p>
            <a:r>
              <a:rPr lang="ru-RU" sz="6600" b="1" i="1" dirty="0" smtClean="0">
                <a:latin typeface="Cambria" panose="02040503050406030204" pitchFamily="18" charset="0"/>
              </a:rPr>
              <a:t>не </a:t>
            </a:r>
            <a:r>
              <a:rPr lang="ru-RU" sz="6600" b="1" i="1" dirty="0">
                <a:latin typeface="Cambria" panose="02040503050406030204" pitchFamily="18" charset="0"/>
              </a:rPr>
              <a:t>будет грузно.</a:t>
            </a:r>
            <a:endParaRPr lang="ru-RU" sz="66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77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</a:rPr>
              <a:t>1. </a:t>
            </a:r>
            <a:r>
              <a:rPr lang="ru-RU" sz="2400" dirty="0" smtClean="0">
                <a:latin typeface="Cambria" panose="02040503050406030204" pitchFamily="18" charset="0"/>
              </a:rPr>
              <a:t>Наречие </a:t>
            </a:r>
            <a:r>
              <a:rPr lang="ru-RU" sz="2400" dirty="0">
                <a:latin typeface="Cambria" panose="02040503050406030204" pitchFamily="18" charset="0"/>
              </a:rPr>
              <a:t>чаще всего отвечает на вопросы: как? </a:t>
            </a:r>
            <a:r>
              <a:rPr lang="ru-RU" sz="2400" dirty="0" smtClean="0">
                <a:latin typeface="Cambria" panose="02040503050406030204" pitchFamily="18" charset="0"/>
              </a:rPr>
              <a:t>когда</a:t>
            </a:r>
            <a:r>
              <a:rPr lang="ru-RU" sz="2400" dirty="0">
                <a:latin typeface="Cambria" panose="02040503050406030204" pitchFamily="18" charset="0"/>
              </a:rPr>
              <a:t>? где, зачем? почему? куда? откуда?</a:t>
            </a:r>
          </a:p>
          <a:p>
            <a:r>
              <a:rPr lang="ru-RU" sz="2400" dirty="0" smtClean="0">
                <a:latin typeface="Cambria" panose="02040503050406030204" pitchFamily="18" charset="0"/>
              </a:rPr>
              <a:t>2</a:t>
            </a:r>
            <a:r>
              <a:rPr lang="ru-RU" sz="2400" b="1" dirty="0" smtClean="0">
                <a:latin typeface="Cambria" panose="02040503050406030204" pitchFamily="18" charset="0"/>
              </a:rPr>
              <a:t>. </a:t>
            </a:r>
            <a:r>
              <a:rPr lang="ru-RU" sz="2400" dirty="0">
                <a:latin typeface="Cambria" panose="02040503050406030204" pitchFamily="18" charset="0"/>
              </a:rPr>
              <a:t>Наречие в предложении чаще всего является </a:t>
            </a:r>
            <a:r>
              <a:rPr lang="ru-RU" sz="2400" dirty="0" smtClean="0">
                <a:latin typeface="Cambria" panose="02040503050406030204" pitchFamily="18" charset="0"/>
              </a:rPr>
              <a:t>сказуемым.</a:t>
            </a:r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400" dirty="0" smtClean="0">
                <a:latin typeface="Cambria" panose="02040503050406030204" pitchFamily="18" charset="0"/>
              </a:rPr>
              <a:t>3.Наречие </a:t>
            </a:r>
            <a:r>
              <a:rPr lang="ru-RU" sz="2400" dirty="0">
                <a:latin typeface="Cambria" panose="02040503050406030204" pitchFamily="18" charset="0"/>
              </a:rPr>
              <a:t>в предложении чаще всего является обстоятельством.</a:t>
            </a:r>
          </a:p>
          <a:p>
            <a:r>
              <a:rPr lang="ru-RU" sz="2400" dirty="0" smtClean="0">
                <a:latin typeface="Cambria" panose="02040503050406030204" pitchFamily="18" charset="0"/>
              </a:rPr>
              <a:t>4.Наречие </a:t>
            </a:r>
            <a:r>
              <a:rPr lang="ru-RU" sz="2400" dirty="0">
                <a:latin typeface="Cambria" panose="02040503050406030204" pitchFamily="18" charset="0"/>
              </a:rPr>
              <a:t>– изменяемая </a:t>
            </a:r>
            <a:r>
              <a:rPr lang="ru-RU" sz="2400" dirty="0" smtClean="0">
                <a:latin typeface="Cambria" panose="02040503050406030204" pitchFamily="18" charset="0"/>
              </a:rPr>
              <a:t>часть речи.</a:t>
            </a:r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400" dirty="0" smtClean="0">
                <a:latin typeface="Cambria" panose="02040503050406030204" pitchFamily="18" charset="0"/>
              </a:rPr>
              <a:t>5.Наречие </a:t>
            </a:r>
            <a:r>
              <a:rPr lang="ru-RU" sz="2400" dirty="0">
                <a:latin typeface="Cambria" panose="02040503050406030204" pitchFamily="18" charset="0"/>
              </a:rPr>
              <a:t>может быть связано с глаголом, прилагательным, существительным.</a:t>
            </a:r>
          </a:p>
          <a:p>
            <a:r>
              <a:rPr lang="ru-RU" sz="2400" dirty="0" smtClean="0">
                <a:latin typeface="Cambria" panose="02040503050406030204" pitchFamily="18" charset="0"/>
              </a:rPr>
              <a:t>6.Наречие </a:t>
            </a:r>
            <a:r>
              <a:rPr lang="ru-RU" sz="2400" dirty="0">
                <a:latin typeface="Cambria" panose="02040503050406030204" pitchFamily="18" charset="0"/>
              </a:rPr>
              <a:t>в словосочетаниях связано с главным словом по смыслу.</a:t>
            </a:r>
          </a:p>
          <a:p>
            <a:r>
              <a:rPr lang="ru-RU" sz="2400" dirty="0" smtClean="0">
                <a:latin typeface="Cambria" panose="02040503050406030204" pitchFamily="18" charset="0"/>
              </a:rPr>
              <a:t>7.Наречие </a:t>
            </a:r>
            <a:r>
              <a:rPr lang="ru-RU" sz="2400" dirty="0">
                <a:latin typeface="Cambria" panose="02040503050406030204" pitchFamily="18" charset="0"/>
              </a:rPr>
              <a:t>не </a:t>
            </a:r>
            <a:r>
              <a:rPr lang="ru-RU" sz="2400" dirty="0" smtClean="0">
                <a:latin typeface="Cambria" panose="02040503050406030204" pitchFamily="18" charset="0"/>
              </a:rPr>
              <a:t>склоняется.</a:t>
            </a:r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400" dirty="0" smtClean="0">
                <a:latin typeface="Cambria" panose="02040503050406030204" pitchFamily="18" charset="0"/>
              </a:rPr>
              <a:t>8.Наречие </a:t>
            </a:r>
            <a:r>
              <a:rPr lang="ru-RU" sz="2400" dirty="0">
                <a:latin typeface="Cambria" panose="02040503050406030204" pitchFamily="18" charset="0"/>
              </a:rPr>
              <a:t>не имеет </a:t>
            </a:r>
            <a:r>
              <a:rPr lang="ru-RU" sz="2400" dirty="0" smtClean="0">
                <a:latin typeface="Cambria" panose="02040503050406030204" pitchFamily="18" charset="0"/>
              </a:rPr>
              <a:t>окончания.</a:t>
            </a:r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400" dirty="0" smtClean="0">
                <a:latin typeface="Cambria" panose="02040503050406030204" pitchFamily="18" charset="0"/>
              </a:rPr>
              <a:t>9.Продолжи </a:t>
            </a:r>
            <a:r>
              <a:rPr lang="ru-RU" sz="2400" dirty="0">
                <a:latin typeface="Cambria" panose="02040503050406030204" pitchFamily="18" charset="0"/>
              </a:rPr>
              <a:t>предложение: Наречие образуется …</a:t>
            </a:r>
            <a:endParaRPr lang="ru-RU" sz="2400" dirty="0">
              <a:effectLst/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5445224"/>
            <a:ext cx="3281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+ - + - + + - - 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04664"/>
            <a:ext cx="3839064" cy="7571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Cambria" panose="02040503050406030204" pitchFamily="18" charset="0"/>
              </a:rPr>
              <a:t>активный</a:t>
            </a:r>
          </a:p>
          <a:p>
            <a:r>
              <a:rPr lang="ru-RU" sz="5400" b="1" dirty="0" smtClean="0">
                <a:latin typeface="Cambria" panose="02040503050406030204" pitchFamily="18" charset="0"/>
              </a:rPr>
              <a:t>вежливый</a:t>
            </a:r>
          </a:p>
          <a:p>
            <a:r>
              <a:rPr lang="ru-RU" sz="5400" b="1" dirty="0" smtClean="0">
                <a:latin typeface="Cambria" panose="02040503050406030204" pitchFamily="18" charset="0"/>
              </a:rPr>
              <a:t>капустный</a:t>
            </a:r>
          </a:p>
          <a:p>
            <a:r>
              <a:rPr lang="ru-RU" sz="5400" b="1" dirty="0" smtClean="0">
                <a:latin typeface="Cambria" panose="02040503050406030204" pitchFamily="18" charset="0"/>
              </a:rPr>
              <a:t>ранний</a:t>
            </a:r>
          </a:p>
          <a:p>
            <a:r>
              <a:rPr lang="ru-RU" sz="5400" b="1" dirty="0" smtClean="0">
                <a:latin typeface="Cambria" panose="02040503050406030204" pitchFamily="18" charset="0"/>
              </a:rPr>
              <a:t>весёлый</a:t>
            </a:r>
          </a:p>
          <a:p>
            <a:r>
              <a:rPr lang="ru-RU" sz="5400" b="1" dirty="0" smtClean="0">
                <a:latin typeface="Cambria" panose="02040503050406030204" pitchFamily="18" charset="0"/>
              </a:rPr>
              <a:t>редкий</a:t>
            </a:r>
          </a:p>
          <a:p>
            <a:r>
              <a:rPr lang="ru-RU" sz="5400" b="1" dirty="0" smtClean="0">
                <a:latin typeface="Cambria" panose="02040503050406030204" pitchFamily="18" charset="0"/>
              </a:rPr>
              <a:t>холодный</a:t>
            </a:r>
          </a:p>
          <a:p>
            <a:endParaRPr lang="ru-RU" sz="5400" b="1" dirty="0" smtClean="0">
              <a:latin typeface="Cambria" panose="02040503050406030204" pitchFamily="18" charset="0"/>
            </a:endParaRPr>
          </a:p>
          <a:p>
            <a:endParaRPr lang="ru-RU" sz="5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4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9610" y="332656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Cambria" panose="02040503050406030204" pitchFamily="18" charset="0"/>
              </a:rPr>
              <a:t>Составьте и запишите предложения. Сделайте синтаксический разбор составленного предложения. </a:t>
            </a:r>
            <a:r>
              <a:rPr lang="ru-RU" sz="3200" b="1" dirty="0" smtClean="0">
                <a:latin typeface="Cambria" panose="02040503050406030204" pitchFamily="18" charset="0"/>
              </a:rPr>
              <a:t> </a:t>
            </a:r>
          </a:p>
          <a:p>
            <a:endParaRPr lang="ru-RU" sz="3200" dirty="0">
              <a:latin typeface="Cambria" panose="02040503050406030204" pitchFamily="18" charset="0"/>
            </a:endParaRPr>
          </a:p>
          <a:p>
            <a:r>
              <a:rPr lang="ru-RU" sz="3200" dirty="0">
                <a:latin typeface="Cambria" panose="02040503050406030204" pitchFamily="18" charset="0"/>
              </a:rPr>
              <a:t>1-й ряд. первый, ноги, под, снег, </a:t>
            </a:r>
            <a:r>
              <a:rPr lang="ru-RU" sz="3200" dirty="0" err="1">
                <a:latin typeface="Cambria" panose="02040503050406030204" pitchFamily="18" charset="0"/>
              </a:rPr>
              <a:t>похрустывает</a:t>
            </a:r>
            <a:r>
              <a:rPr lang="ru-RU" sz="3200" dirty="0">
                <a:latin typeface="Cambria" panose="02040503050406030204" pitchFamily="18" charset="0"/>
              </a:rPr>
              <a:t>, мягко</a:t>
            </a:r>
            <a:r>
              <a:rPr lang="ru-RU" sz="3200" dirty="0" smtClean="0">
                <a:latin typeface="Cambria" panose="02040503050406030204" pitchFamily="18" charset="0"/>
              </a:rPr>
              <a:t>.</a:t>
            </a:r>
          </a:p>
          <a:p>
            <a:endParaRPr lang="ru-RU" sz="3200" dirty="0">
              <a:latin typeface="Cambria" panose="02040503050406030204" pitchFamily="18" charset="0"/>
            </a:endParaRPr>
          </a:p>
          <a:p>
            <a:r>
              <a:rPr lang="ru-RU" sz="3200" dirty="0">
                <a:latin typeface="Cambria" panose="02040503050406030204" pitchFamily="18" charset="0"/>
              </a:rPr>
              <a:t>2-й ряд. мы, по, знакомой, быстро, к, реке, побежали, </a:t>
            </a:r>
            <a:r>
              <a:rPr lang="ru-RU" sz="3200" dirty="0" smtClean="0">
                <a:latin typeface="Cambria" panose="02040503050406030204" pitchFamily="18" charset="0"/>
              </a:rPr>
              <a:t>тропинке</a:t>
            </a:r>
          </a:p>
          <a:p>
            <a:endParaRPr lang="ru-RU" sz="3200" dirty="0">
              <a:latin typeface="Cambria" panose="02040503050406030204" pitchFamily="18" charset="0"/>
            </a:endParaRPr>
          </a:p>
          <a:p>
            <a:r>
              <a:rPr lang="ru-RU" sz="3200" dirty="0">
                <a:latin typeface="Cambria" panose="02040503050406030204" pitchFamily="18" charset="0"/>
              </a:rPr>
              <a:t>3-й ряд. вокруг, голоса, звенели, жаворонков.</a:t>
            </a:r>
            <a:endParaRPr lang="ru-RU" sz="3200" dirty="0"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9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162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Урок русского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  к урокам русского языка</dc:title>
  <dc:creator>Ольга Михайловна</dc:creator>
  <cp:lastModifiedBy>Даниил</cp:lastModifiedBy>
  <cp:revision>5</cp:revision>
  <dcterms:created xsi:type="dcterms:W3CDTF">2014-08-08T18:55:10Z</dcterms:created>
  <dcterms:modified xsi:type="dcterms:W3CDTF">2017-02-13T13:45:27Z</dcterms:modified>
</cp:coreProperties>
</file>