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6" r:id="rId10"/>
    <p:sldId id="267" r:id="rId11"/>
    <p:sldId id="269" r:id="rId12"/>
    <p:sldId id="268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9.8545275590551318E-2"/>
          <c:y val="0.25109374999999995"/>
          <c:w val="0.6773836942257222"/>
          <c:h val="0.62597391732283514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ДКР №1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10 класс</c:v>
                </c:pt>
                <c:pt idx="1">
                  <c:v>11 класс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</c:v>
                </c:pt>
                <c:pt idx="1">
                  <c:v>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ДКР №2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10 класс</c:v>
                </c:pt>
                <c:pt idx="1">
                  <c:v>11 класс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4</c:v>
                </c:pt>
                <c:pt idx="1">
                  <c:v>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ДКР №3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10 класс</c:v>
                </c:pt>
                <c:pt idx="1">
                  <c:v>11 класс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6</c:v>
                </c:pt>
                <c:pt idx="1">
                  <c:v>9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ДКР №4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10 класс</c:v>
                </c:pt>
                <c:pt idx="1">
                  <c:v>11 класс</c:v>
                </c:pt>
              </c:strCache>
            </c:strRef>
          </c:cat>
          <c:val>
            <c:numRef>
              <c:f>Лист1!$E$2:$E$3</c:f>
              <c:numCache>
                <c:formatCode>General</c:formatCode>
                <c:ptCount val="2"/>
                <c:pt idx="1">
                  <c:v>11</c:v>
                </c:pt>
              </c:numCache>
            </c:numRef>
          </c:val>
        </c:ser>
        <c:axId val="77123968"/>
        <c:axId val="77125504"/>
      </c:barChart>
      <c:catAx>
        <c:axId val="77123968"/>
        <c:scaling>
          <c:orientation val="minMax"/>
        </c:scaling>
        <c:axPos val="b"/>
        <c:tickLblPos val="nextTo"/>
        <c:crossAx val="77125504"/>
        <c:crosses val="autoZero"/>
        <c:auto val="1"/>
        <c:lblAlgn val="ctr"/>
        <c:lblOffset val="100"/>
      </c:catAx>
      <c:valAx>
        <c:axId val="77125504"/>
        <c:scaling>
          <c:orientation val="minMax"/>
        </c:scaling>
        <c:axPos val="l"/>
        <c:majorGridlines/>
        <c:numFmt formatCode="General" sourceLinked="1"/>
        <c:tickLblPos val="nextTo"/>
        <c:crossAx val="77123968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ДКР №1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10 класс</c:v>
                </c:pt>
                <c:pt idx="1">
                  <c:v>11 класс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</c:v>
                </c:pt>
                <c:pt idx="1">
                  <c:v>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ДКР №2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10 класс</c:v>
                </c:pt>
                <c:pt idx="1">
                  <c:v>11 класс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6</c:v>
                </c:pt>
                <c:pt idx="1">
                  <c:v>13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ДКР №3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10 класс</c:v>
                </c:pt>
                <c:pt idx="1">
                  <c:v>11 класс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8</c:v>
                </c:pt>
                <c:pt idx="1">
                  <c:v>9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ДКР №4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10 класс</c:v>
                </c:pt>
                <c:pt idx="1">
                  <c:v>11 класс</c:v>
                </c:pt>
              </c:strCache>
            </c:strRef>
          </c:cat>
          <c:val>
            <c:numRef>
              <c:f>Лист1!$E$2:$E$3</c:f>
              <c:numCache>
                <c:formatCode>General</c:formatCode>
                <c:ptCount val="2"/>
                <c:pt idx="1">
                  <c:v>12</c:v>
                </c:pt>
              </c:numCache>
            </c:numRef>
          </c:val>
        </c:ser>
        <c:axId val="77190656"/>
        <c:axId val="77192192"/>
      </c:barChart>
      <c:catAx>
        <c:axId val="77190656"/>
        <c:scaling>
          <c:orientation val="minMax"/>
        </c:scaling>
        <c:axPos val="b"/>
        <c:tickLblPos val="nextTo"/>
        <c:crossAx val="77192192"/>
        <c:crosses val="autoZero"/>
        <c:auto val="1"/>
        <c:lblAlgn val="ctr"/>
        <c:lblOffset val="100"/>
      </c:catAx>
      <c:valAx>
        <c:axId val="77192192"/>
        <c:scaling>
          <c:orientation val="minMax"/>
        </c:scaling>
        <c:axPos val="l"/>
        <c:majorGridlines/>
        <c:numFmt formatCode="General" sourceLinked="1"/>
        <c:tickLblPos val="nextTo"/>
        <c:crossAx val="77190656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ДКР №1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10 класс</c:v>
                </c:pt>
                <c:pt idx="1">
                  <c:v>11 класс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0</c:v>
                </c:pt>
                <c:pt idx="1">
                  <c:v>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ДКР №2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10 класс</c:v>
                </c:pt>
                <c:pt idx="1">
                  <c:v>11 класс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ДКР №3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10 класс</c:v>
                </c:pt>
                <c:pt idx="1">
                  <c:v>11 класс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4</c:v>
                </c:pt>
                <c:pt idx="1">
                  <c:v>3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ДКР №4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10 класс</c:v>
                </c:pt>
                <c:pt idx="1">
                  <c:v>11 класс</c:v>
                </c:pt>
              </c:strCache>
            </c:strRef>
          </c:cat>
          <c:val>
            <c:numRef>
              <c:f>Лист1!$E$2:$E$3</c:f>
              <c:numCache>
                <c:formatCode>General</c:formatCode>
                <c:ptCount val="2"/>
                <c:pt idx="1">
                  <c:v>4</c:v>
                </c:pt>
              </c:numCache>
            </c:numRef>
          </c:val>
        </c:ser>
        <c:axId val="56793344"/>
        <c:axId val="56815616"/>
      </c:barChart>
      <c:catAx>
        <c:axId val="56793344"/>
        <c:scaling>
          <c:orientation val="minMax"/>
        </c:scaling>
        <c:axPos val="b"/>
        <c:tickLblPos val="nextTo"/>
        <c:crossAx val="56815616"/>
        <c:crosses val="autoZero"/>
        <c:auto val="1"/>
        <c:lblAlgn val="ctr"/>
        <c:lblOffset val="100"/>
      </c:catAx>
      <c:valAx>
        <c:axId val="56815616"/>
        <c:scaling>
          <c:orientation val="minMax"/>
        </c:scaling>
        <c:axPos val="l"/>
        <c:majorGridlines/>
        <c:numFmt formatCode="General" sourceLinked="1"/>
        <c:tickLblPos val="nextTo"/>
        <c:crossAx val="56793344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ДКР №1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10 класс</c:v>
                </c:pt>
                <c:pt idx="1">
                  <c:v>11 класс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</c:v>
                </c:pt>
                <c:pt idx="1">
                  <c:v>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ДКР №2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10 класс</c:v>
                </c:pt>
                <c:pt idx="1">
                  <c:v>11 класс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5</c:v>
                </c:pt>
                <c:pt idx="1">
                  <c:v>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ДКР №3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10 класс</c:v>
                </c:pt>
                <c:pt idx="1">
                  <c:v>11 класс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4</c:v>
                </c:pt>
                <c:pt idx="1">
                  <c:v>5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ДКР №4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10 класс</c:v>
                </c:pt>
                <c:pt idx="1">
                  <c:v>11 класс</c:v>
                </c:pt>
              </c:strCache>
            </c:strRef>
          </c:cat>
          <c:val>
            <c:numRef>
              <c:f>Лист1!$E$2:$E$3</c:f>
              <c:numCache>
                <c:formatCode>General</c:formatCode>
                <c:ptCount val="2"/>
                <c:pt idx="1">
                  <c:v>4</c:v>
                </c:pt>
              </c:numCache>
            </c:numRef>
          </c:val>
        </c:ser>
        <c:axId val="77258112"/>
        <c:axId val="69018752"/>
      </c:barChart>
      <c:catAx>
        <c:axId val="77258112"/>
        <c:scaling>
          <c:orientation val="minMax"/>
        </c:scaling>
        <c:axPos val="b"/>
        <c:tickLblPos val="nextTo"/>
        <c:crossAx val="69018752"/>
        <c:crosses val="autoZero"/>
        <c:auto val="1"/>
        <c:lblAlgn val="ctr"/>
        <c:lblOffset val="100"/>
      </c:catAx>
      <c:valAx>
        <c:axId val="69018752"/>
        <c:scaling>
          <c:orientation val="minMax"/>
        </c:scaling>
        <c:axPos val="l"/>
        <c:majorGridlines/>
        <c:numFmt formatCode="General" sourceLinked="1"/>
        <c:tickLblPos val="nextTo"/>
        <c:crossAx val="7725811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ДКР №1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10 класс</c:v>
                </c:pt>
                <c:pt idx="1">
                  <c:v>11 класс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</c:v>
                </c:pt>
                <c:pt idx="1">
                  <c:v>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ДКР №2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10 класс</c:v>
                </c:pt>
                <c:pt idx="1">
                  <c:v>11 класс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3</c:v>
                </c:pt>
                <c:pt idx="1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ДКР №3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10 класс</c:v>
                </c:pt>
                <c:pt idx="1">
                  <c:v>11 класс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5</c:v>
                </c:pt>
                <c:pt idx="1">
                  <c:v>5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ДКР №4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10 класс</c:v>
                </c:pt>
                <c:pt idx="1">
                  <c:v>11 класс</c:v>
                </c:pt>
              </c:strCache>
            </c:strRef>
          </c:cat>
          <c:val>
            <c:numRef>
              <c:f>Лист1!$E$2:$E$3</c:f>
              <c:numCache>
                <c:formatCode>General</c:formatCode>
                <c:ptCount val="2"/>
                <c:pt idx="1">
                  <c:v>8</c:v>
                </c:pt>
              </c:numCache>
            </c:numRef>
          </c:val>
        </c:ser>
        <c:axId val="69067520"/>
        <c:axId val="69069056"/>
      </c:barChart>
      <c:catAx>
        <c:axId val="69067520"/>
        <c:scaling>
          <c:orientation val="minMax"/>
        </c:scaling>
        <c:axPos val="b"/>
        <c:tickLblPos val="nextTo"/>
        <c:crossAx val="69069056"/>
        <c:crosses val="autoZero"/>
        <c:auto val="1"/>
        <c:lblAlgn val="ctr"/>
        <c:lblOffset val="100"/>
      </c:catAx>
      <c:valAx>
        <c:axId val="69069056"/>
        <c:scaling>
          <c:orientation val="minMax"/>
        </c:scaling>
        <c:axPos val="l"/>
        <c:majorGridlines/>
        <c:numFmt formatCode="General" sourceLinked="1"/>
        <c:tickLblPos val="nextTo"/>
        <c:crossAx val="69067520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.4992134186351706"/>
          <c:y val="0.14687500000000001"/>
          <c:w val="0.2362032480314962"/>
          <c:h val="0.70003912401574808"/>
        </c:manualLayout>
      </c:layout>
      <c:barChart>
        <c:barDir val="bar"/>
        <c:grouping val="clustered"/>
        <c:axId val="82292736"/>
        <c:axId val="82294272"/>
      </c:barChart>
      <c:catAx>
        <c:axId val="82292736"/>
        <c:scaling>
          <c:orientation val="minMax"/>
        </c:scaling>
        <c:axPos val="l"/>
        <c:tickLblPos val="nextTo"/>
        <c:crossAx val="82294272"/>
        <c:crosses val="autoZero"/>
        <c:auto val="1"/>
        <c:lblAlgn val="ctr"/>
        <c:lblOffset val="100"/>
      </c:catAx>
      <c:valAx>
        <c:axId val="82294272"/>
        <c:scaling>
          <c:orientation val="minMax"/>
        </c:scaling>
        <c:axPos val="b"/>
        <c:majorGridlines/>
        <c:numFmt formatCode="General" sourceLinked="1"/>
        <c:tickLblPos val="nextTo"/>
        <c:crossAx val="82292736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ДКР №1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10 класс</c:v>
                </c:pt>
                <c:pt idx="1">
                  <c:v>11 класс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</c:v>
                </c:pt>
                <c:pt idx="1">
                  <c:v>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ДКР №2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10 класс</c:v>
                </c:pt>
                <c:pt idx="1">
                  <c:v>11 класс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ДКР №3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10 класс</c:v>
                </c:pt>
                <c:pt idx="1">
                  <c:v>11 класс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4</c:v>
                </c:pt>
                <c:pt idx="1">
                  <c:v>8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ДКР №4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10 класс</c:v>
                </c:pt>
                <c:pt idx="1">
                  <c:v>11 класс</c:v>
                </c:pt>
              </c:strCache>
            </c:strRef>
          </c:cat>
          <c:val>
            <c:numRef>
              <c:f>Лист1!$E$2:$E$3</c:f>
              <c:numCache>
                <c:formatCode>General</c:formatCode>
                <c:ptCount val="2"/>
                <c:pt idx="1">
                  <c:v>12</c:v>
                </c:pt>
              </c:numCache>
            </c:numRef>
          </c:val>
        </c:ser>
        <c:axId val="82409344"/>
        <c:axId val="82410880"/>
      </c:barChart>
      <c:catAx>
        <c:axId val="82409344"/>
        <c:scaling>
          <c:orientation val="minMax"/>
        </c:scaling>
        <c:axPos val="b"/>
        <c:tickLblPos val="nextTo"/>
        <c:crossAx val="82410880"/>
        <c:crosses val="autoZero"/>
        <c:auto val="1"/>
        <c:lblAlgn val="ctr"/>
        <c:lblOffset val="100"/>
      </c:catAx>
      <c:valAx>
        <c:axId val="82410880"/>
        <c:scaling>
          <c:orientation val="minMax"/>
        </c:scaling>
        <c:axPos val="l"/>
        <c:majorGridlines/>
        <c:numFmt formatCode="General" sourceLinked="1"/>
        <c:tickLblPos val="nextTo"/>
        <c:crossAx val="82409344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.12310754225725228"/>
          <c:y val="2.7287339247689901E-2"/>
          <c:w val="0.85760538099536898"/>
          <c:h val="0.85768743112364099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ДКР №1</c:v>
                </c:pt>
              </c:strCache>
            </c:strRef>
          </c:tx>
          <c:cat>
            <c:strRef>
              <c:f>Лист1!$A$2:$A$15</c:f>
              <c:strCache>
                <c:ptCount val="14"/>
                <c:pt idx="0">
                  <c:v>В1</c:v>
                </c:pt>
                <c:pt idx="1">
                  <c:v>В2</c:v>
                </c:pt>
                <c:pt idx="2">
                  <c:v>В3</c:v>
                </c:pt>
                <c:pt idx="3">
                  <c:v>В4</c:v>
                </c:pt>
                <c:pt idx="4">
                  <c:v>В5</c:v>
                </c:pt>
                <c:pt idx="5">
                  <c:v>В6</c:v>
                </c:pt>
                <c:pt idx="6">
                  <c:v>В7</c:v>
                </c:pt>
                <c:pt idx="7">
                  <c:v>В8</c:v>
                </c:pt>
                <c:pt idx="8">
                  <c:v>В9</c:v>
                </c:pt>
                <c:pt idx="9">
                  <c:v>В10</c:v>
                </c:pt>
                <c:pt idx="10">
                  <c:v>В11</c:v>
                </c:pt>
                <c:pt idx="11">
                  <c:v>В12</c:v>
                </c:pt>
                <c:pt idx="12">
                  <c:v>В13</c:v>
                </c:pt>
                <c:pt idx="13">
                  <c:v>В14</c:v>
                </c:pt>
              </c:strCache>
            </c:strRef>
          </c:cat>
          <c:val>
            <c:numRef>
              <c:f>Лист1!$B$2:$B$15</c:f>
              <c:numCache>
                <c:formatCode>General</c:formatCode>
                <c:ptCount val="14"/>
                <c:pt idx="0">
                  <c:v>3</c:v>
                </c:pt>
                <c:pt idx="1">
                  <c:v>5</c:v>
                </c:pt>
                <c:pt idx="2">
                  <c:v>5</c:v>
                </c:pt>
                <c:pt idx="3">
                  <c:v>2</c:v>
                </c:pt>
                <c:pt idx="4">
                  <c:v>5</c:v>
                </c:pt>
                <c:pt idx="5">
                  <c:v>2</c:v>
                </c:pt>
                <c:pt idx="6">
                  <c:v>4</c:v>
                </c:pt>
                <c:pt idx="7">
                  <c:v>0</c:v>
                </c:pt>
                <c:pt idx="8">
                  <c:v>1</c:v>
                </c:pt>
                <c:pt idx="9">
                  <c:v>0</c:v>
                </c:pt>
                <c:pt idx="10">
                  <c:v>0</c:v>
                </c:pt>
                <c:pt idx="11">
                  <c:v>1</c:v>
                </c:pt>
                <c:pt idx="12">
                  <c:v>0</c:v>
                </c:pt>
                <c:pt idx="13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ДКР №2</c:v>
                </c:pt>
              </c:strCache>
            </c:strRef>
          </c:tx>
          <c:cat>
            <c:strRef>
              <c:f>Лист1!$A$2:$A$15</c:f>
              <c:strCache>
                <c:ptCount val="14"/>
                <c:pt idx="0">
                  <c:v>В1</c:v>
                </c:pt>
                <c:pt idx="1">
                  <c:v>В2</c:v>
                </c:pt>
                <c:pt idx="2">
                  <c:v>В3</c:v>
                </c:pt>
                <c:pt idx="3">
                  <c:v>В4</c:v>
                </c:pt>
                <c:pt idx="4">
                  <c:v>В5</c:v>
                </c:pt>
                <c:pt idx="5">
                  <c:v>В6</c:v>
                </c:pt>
                <c:pt idx="6">
                  <c:v>В7</c:v>
                </c:pt>
                <c:pt idx="7">
                  <c:v>В8</c:v>
                </c:pt>
                <c:pt idx="8">
                  <c:v>В9</c:v>
                </c:pt>
                <c:pt idx="9">
                  <c:v>В10</c:v>
                </c:pt>
                <c:pt idx="10">
                  <c:v>В11</c:v>
                </c:pt>
                <c:pt idx="11">
                  <c:v>В12</c:v>
                </c:pt>
                <c:pt idx="12">
                  <c:v>В13</c:v>
                </c:pt>
                <c:pt idx="13">
                  <c:v>В14</c:v>
                </c:pt>
              </c:strCache>
            </c:strRef>
          </c:cat>
          <c:val>
            <c:numRef>
              <c:f>Лист1!$C$2:$C$15</c:f>
              <c:numCache>
                <c:formatCode>General</c:formatCode>
                <c:ptCount val="14"/>
                <c:pt idx="0">
                  <c:v>2</c:v>
                </c:pt>
                <c:pt idx="1">
                  <c:v>4</c:v>
                </c:pt>
                <c:pt idx="2">
                  <c:v>2</c:v>
                </c:pt>
                <c:pt idx="3">
                  <c:v>2</c:v>
                </c:pt>
                <c:pt idx="4">
                  <c:v>2</c:v>
                </c:pt>
                <c:pt idx="5">
                  <c:v>3</c:v>
                </c:pt>
                <c:pt idx="6">
                  <c:v>1</c:v>
                </c:pt>
                <c:pt idx="7">
                  <c:v>2</c:v>
                </c:pt>
                <c:pt idx="8">
                  <c:v>1</c:v>
                </c:pt>
                <c:pt idx="9">
                  <c:v>1</c:v>
                </c:pt>
                <c:pt idx="10">
                  <c:v>0</c:v>
                </c:pt>
                <c:pt idx="11">
                  <c:v>2</c:v>
                </c:pt>
                <c:pt idx="12">
                  <c:v>1</c:v>
                </c:pt>
                <c:pt idx="13">
                  <c:v>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ДКР №3</c:v>
                </c:pt>
              </c:strCache>
            </c:strRef>
          </c:tx>
          <c:cat>
            <c:strRef>
              <c:f>Лист1!$A$2:$A$15</c:f>
              <c:strCache>
                <c:ptCount val="14"/>
                <c:pt idx="0">
                  <c:v>В1</c:v>
                </c:pt>
                <c:pt idx="1">
                  <c:v>В2</c:v>
                </c:pt>
                <c:pt idx="2">
                  <c:v>В3</c:v>
                </c:pt>
                <c:pt idx="3">
                  <c:v>В4</c:v>
                </c:pt>
                <c:pt idx="4">
                  <c:v>В5</c:v>
                </c:pt>
                <c:pt idx="5">
                  <c:v>В6</c:v>
                </c:pt>
                <c:pt idx="6">
                  <c:v>В7</c:v>
                </c:pt>
                <c:pt idx="7">
                  <c:v>В8</c:v>
                </c:pt>
                <c:pt idx="8">
                  <c:v>В9</c:v>
                </c:pt>
                <c:pt idx="9">
                  <c:v>В10</c:v>
                </c:pt>
                <c:pt idx="10">
                  <c:v>В11</c:v>
                </c:pt>
                <c:pt idx="11">
                  <c:v>В12</c:v>
                </c:pt>
                <c:pt idx="12">
                  <c:v>В13</c:v>
                </c:pt>
                <c:pt idx="13">
                  <c:v>В14</c:v>
                </c:pt>
              </c:strCache>
            </c:strRef>
          </c:cat>
          <c:val>
            <c:numRef>
              <c:f>Лист1!$D$2:$D$15</c:f>
              <c:numCache>
                <c:formatCode>General</c:formatCode>
                <c:ptCount val="14"/>
                <c:pt idx="0">
                  <c:v>5</c:v>
                </c:pt>
                <c:pt idx="1">
                  <c:v>6</c:v>
                </c:pt>
                <c:pt idx="2">
                  <c:v>2</c:v>
                </c:pt>
                <c:pt idx="3">
                  <c:v>6</c:v>
                </c:pt>
                <c:pt idx="4">
                  <c:v>2</c:v>
                </c:pt>
                <c:pt idx="5">
                  <c:v>4</c:v>
                </c:pt>
                <c:pt idx="6">
                  <c:v>1</c:v>
                </c:pt>
                <c:pt idx="7">
                  <c:v>2</c:v>
                </c:pt>
                <c:pt idx="8">
                  <c:v>4</c:v>
                </c:pt>
                <c:pt idx="9">
                  <c:v>3</c:v>
                </c:pt>
                <c:pt idx="10">
                  <c:v>2</c:v>
                </c:pt>
                <c:pt idx="11">
                  <c:v>2</c:v>
                </c:pt>
                <c:pt idx="12">
                  <c:v>0</c:v>
                </c:pt>
                <c:pt idx="13">
                  <c:v>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ДКР №4</c:v>
                </c:pt>
              </c:strCache>
            </c:strRef>
          </c:tx>
          <c:cat>
            <c:strRef>
              <c:f>Лист1!$A$2:$A$15</c:f>
              <c:strCache>
                <c:ptCount val="14"/>
                <c:pt idx="0">
                  <c:v>В1</c:v>
                </c:pt>
                <c:pt idx="1">
                  <c:v>В2</c:v>
                </c:pt>
                <c:pt idx="2">
                  <c:v>В3</c:v>
                </c:pt>
                <c:pt idx="3">
                  <c:v>В4</c:v>
                </c:pt>
                <c:pt idx="4">
                  <c:v>В5</c:v>
                </c:pt>
                <c:pt idx="5">
                  <c:v>В6</c:v>
                </c:pt>
                <c:pt idx="6">
                  <c:v>В7</c:v>
                </c:pt>
                <c:pt idx="7">
                  <c:v>В8</c:v>
                </c:pt>
                <c:pt idx="8">
                  <c:v>В9</c:v>
                </c:pt>
                <c:pt idx="9">
                  <c:v>В10</c:v>
                </c:pt>
                <c:pt idx="10">
                  <c:v>В11</c:v>
                </c:pt>
                <c:pt idx="11">
                  <c:v>В12</c:v>
                </c:pt>
                <c:pt idx="12">
                  <c:v>В13</c:v>
                </c:pt>
                <c:pt idx="13">
                  <c:v>В14</c:v>
                </c:pt>
              </c:strCache>
            </c:strRef>
          </c:cat>
          <c:val>
            <c:numRef>
              <c:f>Лист1!$E$2:$E$15</c:f>
              <c:numCache>
                <c:formatCode>General</c:formatCode>
                <c:ptCount val="14"/>
                <c:pt idx="0">
                  <c:v>6</c:v>
                </c:pt>
                <c:pt idx="1">
                  <c:v>6</c:v>
                </c:pt>
                <c:pt idx="2">
                  <c:v>4</c:v>
                </c:pt>
                <c:pt idx="3">
                  <c:v>6</c:v>
                </c:pt>
                <c:pt idx="4">
                  <c:v>3</c:v>
                </c:pt>
                <c:pt idx="5">
                  <c:v>6</c:v>
                </c:pt>
                <c:pt idx="6">
                  <c:v>2</c:v>
                </c:pt>
                <c:pt idx="7">
                  <c:v>3</c:v>
                </c:pt>
                <c:pt idx="8">
                  <c:v>3</c:v>
                </c:pt>
                <c:pt idx="9">
                  <c:v>3</c:v>
                </c:pt>
                <c:pt idx="10">
                  <c:v>2</c:v>
                </c:pt>
                <c:pt idx="11">
                  <c:v>3</c:v>
                </c:pt>
                <c:pt idx="12">
                  <c:v>3</c:v>
                </c:pt>
                <c:pt idx="13">
                  <c:v>1</c:v>
                </c:pt>
              </c:numCache>
            </c:numRef>
          </c:val>
        </c:ser>
        <c:axId val="82527744"/>
        <c:axId val="82529280"/>
      </c:barChart>
      <c:catAx>
        <c:axId val="82527744"/>
        <c:scaling>
          <c:orientation val="minMax"/>
        </c:scaling>
        <c:axPos val="b"/>
        <c:tickLblPos val="nextTo"/>
        <c:crossAx val="82529280"/>
        <c:crosses val="autoZero"/>
        <c:auto val="1"/>
        <c:lblAlgn val="ctr"/>
        <c:lblOffset val="100"/>
      </c:catAx>
      <c:valAx>
        <c:axId val="82529280"/>
        <c:scaling>
          <c:orientation val="minMax"/>
        </c:scaling>
        <c:axPos val="l"/>
        <c:majorGridlines/>
        <c:numFmt formatCode="General" sourceLinked="1"/>
        <c:tickLblPos val="nextTo"/>
        <c:crossAx val="825277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6311692894273786"/>
          <c:y val="2.8545937818560924E-2"/>
          <c:w val="0.2268202484064557"/>
          <c:h val="0.32330461790808351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57EBF3-E193-47E3-88A6-875688E83B8A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A98639-9AC2-4221-B925-8F9A428393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57EBF3-E193-47E3-88A6-875688E83B8A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A98639-9AC2-4221-B925-8F9A428393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57EBF3-E193-47E3-88A6-875688E83B8A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A98639-9AC2-4221-B925-8F9A428393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57EBF3-E193-47E3-88A6-875688E83B8A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A98639-9AC2-4221-B925-8F9A428393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57EBF3-E193-47E3-88A6-875688E83B8A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A98639-9AC2-4221-B925-8F9A428393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57EBF3-E193-47E3-88A6-875688E83B8A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A98639-9AC2-4221-B925-8F9A428393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57EBF3-E193-47E3-88A6-875688E83B8A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A98639-9AC2-4221-B925-8F9A428393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57EBF3-E193-47E3-88A6-875688E83B8A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A98639-9AC2-4221-B925-8F9A428393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57EBF3-E193-47E3-88A6-875688E83B8A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A98639-9AC2-4221-B925-8F9A428393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57EBF3-E193-47E3-88A6-875688E83B8A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A98639-9AC2-4221-B925-8F9A428393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57EBF3-E193-47E3-88A6-875688E83B8A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A98639-9AC2-4221-B925-8F9A428393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C57EBF3-E193-47E3-88A6-875688E83B8A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6A98639-9AC2-4221-B925-8F9A428393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7030A0"/>
                </a:solidFill>
              </a:rPr>
              <a:t>Система подготовки к ЕГЭ </a:t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>по математике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3200" b="1" i="1" dirty="0" smtClean="0"/>
          </a:p>
          <a:p>
            <a:pPr>
              <a:buNone/>
            </a:pPr>
            <a:r>
              <a:rPr lang="ru-RU" sz="3200" b="1" i="1" dirty="0" smtClean="0"/>
              <a:t>Учитель математики </a:t>
            </a:r>
          </a:p>
          <a:p>
            <a:pPr>
              <a:buNone/>
            </a:pPr>
            <a:r>
              <a:rPr lang="ru-RU" sz="3200" b="1" i="1" dirty="0" smtClean="0"/>
              <a:t>МКОУ СОШ №19 </a:t>
            </a:r>
            <a:r>
              <a:rPr lang="ru-RU" sz="3200" b="1" i="1" dirty="0" err="1" smtClean="0"/>
              <a:t>с.Бродова</a:t>
            </a:r>
            <a:endParaRPr lang="ru-RU" sz="3200" b="1" i="1" dirty="0" smtClean="0"/>
          </a:p>
          <a:p>
            <a:endParaRPr lang="ru-RU" sz="32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4400" i="1" dirty="0" smtClean="0"/>
          </a:p>
          <a:p>
            <a:pPr>
              <a:buNone/>
            </a:pPr>
            <a:endParaRPr lang="ru-RU" sz="4400" i="1" dirty="0" smtClean="0"/>
          </a:p>
          <a:p>
            <a:pPr>
              <a:buNone/>
            </a:pPr>
            <a:endParaRPr lang="ru-RU" sz="4400" i="1" dirty="0" smtClean="0"/>
          </a:p>
          <a:p>
            <a:pPr>
              <a:buNone/>
            </a:pPr>
            <a:r>
              <a:rPr lang="ru-RU" sz="4400" i="1" dirty="0" smtClean="0"/>
              <a:t>Нелюбина </a:t>
            </a:r>
          </a:p>
          <a:p>
            <a:pPr>
              <a:buNone/>
            </a:pPr>
            <a:r>
              <a:rPr lang="ru-RU" sz="4400" i="1" dirty="0" smtClean="0"/>
              <a:t>Наталья </a:t>
            </a:r>
          </a:p>
          <a:p>
            <a:pPr>
              <a:buNone/>
            </a:pPr>
            <a:r>
              <a:rPr lang="ru-RU" sz="4400" i="1" dirty="0" smtClean="0"/>
              <a:t>Николаевна</a:t>
            </a:r>
          </a:p>
          <a:p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7-8 классы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Решение задач составлением уравнения;</a:t>
            </a:r>
          </a:p>
          <a:p>
            <a:r>
              <a:rPr lang="ru-RU" dirty="0" smtClean="0"/>
              <a:t>Теорема Пифагора;</a:t>
            </a:r>
          </a:p>
          <a:p>
            <a:r>
              <a:rPr lang="ru-RU" dirty="0" smtClean="0"/>
              <a:t>Определение синуса, косинуса и тангенса острого угла в прямоугольном треугольнике;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7030A0"/>
                </a:solidFill>
              </a:rPr>
              <a:t>Знания и умения  данных тем дает  возможность справиться с заданиями В12, В6. </a:t>
            </a:r>
            <a:endParaRPr lang="ru-RU" sz="4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8-9 классы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Решение иррациональных уравнений;</a:t>
            </a:r>
          </a:p>
          <a:p>
            <a:r>
              <a:rPr lang="ru-RU" dirty="0" smtClean="0"/>
              <a:t>Вероятность события;</a:t>
            </a:r>
          </a:p>
          <a:p>
            <a:r>
              <a:rPr lang="ru-RU" dirty="0" smtClean="0"/>
              <a:t>Площадь треугольника, </a:t>
            </a:r>
          </a:p>
          <a:p>
            <a:pPr>
              <a:buNone/>
            </a:pPr>
            <a:r>
              <a:rPr lang="ru-RU" dirty="0" smtClean="0"/>
              <a:t>четырехугольника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7030A0"/>
                </a:solidFill>
              </a:rPr>
              <a:t>Знание этих тем предполагает верное решение заданий В3, В5, В10!</a:t>
            </a:r>
            <a:endParaRPr lang="ru-RU" sz="4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Вывод: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Для сдачи экзамена необходимо решить правильно 5 заданий!</a:t>
            </a:r>
          </a:p>
          <a:p>
            <a:r>
              <a:rPr lang="ru-RU" sz="4000" dirty="0" smtClean="0"/>
              <a:t>К 9 классу обучающиеся должны свободно выполнять</a:t>
            </a:r>
          </a:p>
          <a:p>
            <a:pPr>
              <a:buNone/>
            </a:pPr>
            <a:r>
              <a:rPr lang="ru-RU" sz="4000" dirty="0" smtClean="0"/>
              <a:t>    7-8 заданий работы ЕГЭ.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Индивидуальные показатели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Путилова Ирина </a:t>
            </a:r>
          </a:p>
          <a:p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Попов Дима</a:t>
            </a:r>
            <a:endParaRPr lang="ru-RU" sz="3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err="1" smtClean="0"/>
              <a:t>Онохов</a:t>
            </a:r>
            <a:r>
              <a:rPr lang="ru-RU" sz="3600" dirty="0" smtClean="0"/>
              <a:t> Сергей</a:t>
            </a:r>
            <a:endParaRPr lang="ru-RU" sz="3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err="1" smtClean="0"/>
              <a:t>Онохова</a:t>
            </a:r>
            <a:r>
              <a:rPr lang="ru-RU" sz="3600" dirty="0" smtClean="0"/>
              <a:t> Вероника</a:t>
            </a:r>
            <a:endParaRPr lang="ru-RU" sz="3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Путилова </a:t>
            </a:r>
            <a:r>
              <a:rPr lang="ru-RU" sz="3600" dirty="0" err="1" smtClean="0"/>
              <a:t>Карина</a:t>
            </a:r>
            <a:endParaRPr lang="ru-RU" sz="3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/>
          <p:nvPr/>
        </p:nvGraphicFramePr>
        <p:xfrm>
          <a:off x="2357422" y="1571612"/>
          <a:ext cx="4286280" cy="39211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Сурина Настя</a:t>
            </a:r>
            <a:endParaRPr lang="ru-RU" sz="3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857356" y="1428736"/>
          <a:ext cx="6215106" cy="49101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Мониторинг по заданиям</a:t>
            </a:r>
            <a:r>
              <a:rPr lang="ru-RU" sz="3600" dirty="0" smtClean="0"/>
              <a:t>   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1142976" y="1571612"/>
          <a:ext cx="7572428" cy="4857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8887968" y="1571612"/>
            <a:ext cx="45719" cy="4615828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Система моей работы состоит</a:t>
            </a:r>
            <a:br>
              <a:rPr lang="ru-RU" dirty="0" smtClean="0"/>
            </a:br>
            <a:r>
              <a:rPr lang="ru-RU" dirty="0" smtClean="0"/>
              <a:t> из 3 этапов: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dirty="0" smtClean="0"/>
              <a:t>1.Подготовка к ЕГЭ на уроках математики.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2.Подготовка к ЕГЭ на элективном курсе.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3.Индивидуальные консультации.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85728"/>
            <a:ext cx="7498080" cy="2214578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>Спасибо за внимание!!!</a:t>
            </a:r>
            <a:br>
              <a:rPr lang="ru-RU" sz="5400" dirty="0" smtClean="0"/>
            </a:br>
            <a:endParaRPr lang="ru-RU" sz="54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«Как помочь школьнику при подготовке к ЕГЭ и успешно его сдать?».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Что мешает?</a:t>
            </a:r>
          </a:p>
          <a:p>
            <a:r>
              <a:rPr lang="ru-RU" dirty="0" smtClean="0"/>
              <a:t> низкий уровень вычислительных навыков;</a:t>
            </a:r>
          </a:p>
          <a:p>
            <a:r>
              <a:rPr lang="ru-RU" dirty="0" smtClean="0"/>
              <a:t>Завышенное</a:t>
            </a:r>
          </a:p>
          <a:p>
            <a:pPr>
              <a:buNone/>
            </a:pPr>
            <a:r>
              <a:rPr lang="ru-RU" dirty="0" smtClean="0"/>
              <a:t>самомнение;</a:t>
            </a:r>
          </a:p>
          <a:p>
            <a:pPr>
              <a:buNone/>
            </a:pPr>
            <a:r>
              <a:rPr lang="ru-RU" dirty="0" smtClean="0"/>
              <a:t>    Заниженная самооценка.</a:t>
            </a:r>
          </a:p>
          <a:p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Что помогает подготовке к ЕГЭ?</a:t>
            </a:r>
          </a:p>
          <a:p>
            <a:r>
              <a:rPr lang="ru-RU" sz="2400" dirty="0" smtClean="0"/>
              <a:t>Ликвидация пробелов;</a:t>
            </a:r>
          </a:p>
          <a:p>
            <a:r>
              <a:rPr lang="ru-RU" sz="2400" dirty="0" smtClean="0"/>
              <a:t>Совершенствование вычислительных навыков;</a:t>
            </a:r>
          </a:p>
          <a:p>
            <a:r>
              <a:rPr lang="ru-RU" sz="2400" dirty="0" smtClean="0"/>
              <a:t>Неоднократная репетиция экзамена;</a:t>
            </a:r>
          </a:p>
          <a:p>
            <a:r>
              <a:rPr lang="ru-RU" sz="2400" dirty="0" smtClean="0"/>
              <a:t>Работа системы учитель-ученик-родитель и многое др.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1 шаг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Знакомство с процедурой проведения экзамена;</a:t>
            </a:r>
          </a:p>
          <a:p>
            <a:endParaRPr lang="ru-RU" sz="3600" dirty="0" smtClean="0"/>
          </a:p>
          <a:p>
            <a:r>
              <a:rPr lang="ru-RU" sz="3600" dirty="0" smtClean="0"/>
              <a:t>Знакомство с со структурой КИМ;</a:t>
            </a:r>
          </a:p>
          <a:p>
            <a:endParaRPr lang="ru-RU" sz="3600" dirty="0" smtClean="0"/>
          </a:p>
          <a:p>
            <a:r>
              <a:rPr lang="ru-RU" sz="3600" dirty="0" smtClean="0"/>
              <a:t>С правилами заполнения бланка ответов;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2 шаг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Работа с демоверсией: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dirty="0" smtClean="0"/>
              <a:t>Знакомство с каждым заданием,</a:t>
            </a:r>
          </a:p>
          <a:p>
            <a:pPr>
              <a:buNone/>
            </a:pPr>
            <a:r>
              <a:rPr lang="ru-RU" dirty="0" smtClean="0"/>
              <a:t> его характеристика;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Необходимые знания и умения </a:t>
            </a:r>
          </a:p>
          <a:p>
            <a:pPr>
              <a:buNone/>
            </a:pPr>
            <a:r>
              <a:rPr lang="ru-RU" dirty="0" smtClean="0"/>
              <a:t>для правильного выполнения каждого задания.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3 шаг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Вводный контроль;</a:t>
            </a:r>
          </a:p>
          <a:p>
            <a:endParaRPr lang="ru-RU" dirty="0" smtClean="0"/>
          </a:p>
          <a:p>
            <a:r>
              <a:rPr lang="ru-RU" dirty="0" smtClean="0"/>
              <a:t>Выявление тех заданий, которые вызвали у обучающихся затруднения;</a:t>
            </a:r>
          </a:p>
          <a:p>
            <a:endParaRPr lang="ru-RU" dirty="0" smtClean="0"/>
          </a:p>
          <a:p>
            <a:r>
              <a:rPr lang="ru-RU" dirty="0" smtClean="0"/>
              <a:t>Разделение учащихся на группы по результатам вводного контроля;</a:t>
            </a:r>
          </a:p>
          <a:p>
            <a:endParaRPr lang="ru-RU" dirty="0" smtClean="0"/>
          </a:p>
          <a:p>
            <a:r>
              <a:rPr lang="ru-RU" dirty="0" smtClean="0"/>
              <a:t>Составление индивидуальных планов.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Основные трудности учителя при организации контроля умений и навыков: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 lvl="0">
              <a:buNone/>
            </a:pPr>
            <a:r>
              <a:rPr lang="ru-RU" dirty="0" smtClean="0"/>
              <a:t>  быстро и оперативно осуществить проверку работ учащихся;</a:t>
            </a:r>
          </a:p>
          <a:p>
            <a:pPr lvl="0"/>
            <a:r>
              <a:rPr lang="ru-RU" dirty="0" smtClean="0"/>
              <a:t>выявить, на каком этапе ученик делает ошибку;</a:t>
            </a:r>
          </a:p>
          <a:p>
            <a:pPr lvl="0"/>
            <a:r>
              <a:rPr lang="ru-RU" dirty="0" smtClean="0"/>
              <a:t>как поддерживать запоминание предыдущего материала.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Темы, на которые необходимо уделять больше внимания при обучении математике для успешной сдачи ЕГЭ: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7030A0"/>
                </a:solidFill>
              </a:rPr>
              <a:t>5 класс: </a:t>
            </a:r>
          </a:p>
          <a:p>
            <a:r>
              <a:rPr lang="ru-RU" dirty="0" smtClean="0"/>
              <a:t>Арифметические действия с натуральными и десятичными дробями;</a:t>
            </a:r>
          </a:p>
          <a:p>
            <a:r>
              <a:rPr lang="ru-RU" dirty="0" smtClean="0"/>
              <a:t>Проценты;</a:t>
            </a:r>
          </a:p>
          <a:p>
            <a:r>
              <a:rPr lang="ru-RU" dirty="0" smtClean="0"/>
              <a:t>Деление с остатком;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>Знания и умения по этим темам необходимы для решения задач В1 и В4 !</a:t>
            </a:r>
            <a:endParaRPr lang="ru-RU" sz="36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6 класс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Координаты, </a:t>
            </a:r>
            <a:r>
              <a:rPr lang="ru-RU" dirty="0" err="1" smtClean="0"/>
              <a:t>коор-динатная</a:t>
            </a:r>
            <a:r>
              <a:rPr lang="ru-RU" dirty="0" smtClean="0"/>
              <a:t> плоскость;</a:t>
            </a:r>
          </a:p>
          <a:p>
            <a:r>
              <a:rPr lang="ru-RU" dirty="0" smtClean="0"/>
              <a:t>Диаграммы;</a:t>
            </a:r>
          </a:p>
          <a:p>
            <a:r>
              <a:rPr lang="ru-RU" dirty="0" smtClean="0"/>
              <a:t>Чтение графической зависимости;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>Знания и умения по этим темам необходимы для решения задач В2 !</a:t>
            </a:r>
            <a:endParaRPr lang="ru-RU" sz="36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465</TotalTime>
  <Words>367</Words>
  <Application>Microsoft Office PowerPoint</Application>
  <PresentationFormat>Экран (4:3)</PresentationFormat>
  <Paragraphs>91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Солнцестояние</vt:lpstr>
      <vt:lpstr>Система подготовки к ЕГЭ  по математике</vt:lpstr>
      <vt:lpstr> Система моей работы состоит  из 3 этапов: </vt:lpstr>
      <vt:lpstr>«Как помочь школьнику при подготовке к ЕГЭ и успешно его сдать?».</vt:lpstr>
      <vt:lpstr>1 шаг</vt:lpstr>
      <vt:lpstr>2 шаг</vt:lpstr>
      <vt:lpstr>3 шаг</vt:lpstr>
      <vt:lpstr>Основные трудности учителя при организации контроля умений и навыков:</vt:lpstr>
      <vt:lpstr>Темы, на которые необходимо уделять больше внимания при обучении математике для успешной сдачи ЕГЭ: </vt:lpstr>
      <vt:lpstr>6 класс</vt:lpstr>
      <vt:lpstr>7-8 классы</vt:lpstr>
      <vt:lpstr>8-9 классы</vt:lpstr>
      <vt:lpstr>Вывод:</vt:lpstr>
      <vt:lpstr>Индивидуальные показатели</vt:lpstr>
      <vt:lpstr>Попов Дима</vt:lpstr>
      <vt:lpstr>Онохов Сергей</vt:lpstr>
      <vt:lpstr>Онохова Вероника</vt:lpstr>
      <vt:lpstr>Путилова Карина</vt:lpstr>
      <vt:lpstr>Сурина Настя</vt:lpstr>
      <vt:lpstr>Мониторинг по заданиям    </vt:lpstr>
      <vt:lpstr>     Спасибо за внимание!!! 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подготовки к ЕГЭ  по математике</dc:title>
  <dc:creator>user</dc:creator>
  <cp:lastModifiedBy>Asus</cp:lastModifiedBy>
  <cp:revision>50</cp:revision>
  <dcterms:created xsi:type="dcterms:W3CDTF">2013-03-27T05:34:49Z</dcterms:created>
  <dcterms:modified xsi:type="dcterms:W3CDTF">2013-04-02T15:25:42Z</dcterms:modified>
</cp:coreProperties>
</file>