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9" r:id="rId8"/>
    <p:sldId id="270" r:id="rId9"/>
    <p:sldId id="271" r:id="rId10"/>
    <p:sldId id="272" r:id="rId11"/>
    <p:sldId id="274" r:id="rId12"/>
    <p:sldId id="273" r:id="rId13"/>
    <p:sldId id="275" r:id="rId14"/>
    <p:sldId id="277" r:id="rId15"/>
    <p:sldId id="260" r:id="rId16"/>
    <p:sldId id="263" r:id="rId17"/>
    <p:sldId id="276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7" autoAdjust="0"/>
    <p:restoredTop sz="94660"/>
  </p:normalViewPr>
  <p:slideViewPr>
    <p:cSldViewPr>
      <p:cViewPr varScale="1">
        <p:scale>
          <a:sx n="68" d="100"/>
          <a:sy n="68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D30DF-33A8-495D-989D-27CA03FDC85A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3C941-A799-4F11-BB87-B28757E05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792088"/>
          </a:xfrm>
        </p:spPr>
        <p:txBody>
          <a:bodyPr/>
          <a:lstStyle/>
          <a:p>
            <a:r>
              <a:rPr lang="ru-RU" dirty="0" smtClean="0"/>
              <a:t>Сказки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8064896" cy="144016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Когда и почему появились сказки?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315168_759670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21400">
            <a:off x="843177" y="2544492"/>
            <a:ext cx="2337241" cy="30100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1999965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2564904"/>
            <a:ext cx="2355726" cy="31409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10052976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240787">
            <a:off x="5950946" y="2573958"/>
            <a:ext cx="2290763" cy="33337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r>
              <a:rPr lang="ru-RU" dirty="0" smtClean="0"/>
              <a:t>П</a:t>
            </a:r>
            <a:r>
              <a:rPr lang="ru-RU" dirty="0" smtClean="0"/>
              <a:t>олезной оказалась каша из топора? Для кого?</a:t>
            </a:r>
            <a:endParaRPr lang="ru-RU" dirty="0"/>
          </a:p>
        </p:txBody>
      </p:sp>
      <p:pic>
        <p:nvPicPr>
          <p:cNvPr id="4" name="Содержимое 3" descr="01b4c7da52b9b76b0d46c232036d33c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2383528"/>
            <a:ext cx="5688632" cy="4200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Характеристика героев сказки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000" dirty="0" smtClean="0"/>
              <a:t>Хозяйка</a:t>
            </a:r>
            <a:endParaRPr lang="ru-RU" sz="5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Гостеприимная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Жадная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Любопытная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Мудрая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Глупая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000" dirty="0" smtClean="0"/>
              <a:t>С</a:t>
            </a:r>
            <a:r>
              <a:rPr lang="ru-RU" sz="5000" dirty="0" smtClean="0"/>
              <a:t>олдат</a:t>
            </a:r>
            <a:endParaRPr lang="ru-RU" sz="5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19463" cy="3951288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Вежливый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Смекалистый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Находчивый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Сообразительный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Работа с пословицами.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964488" cy="48574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Гости на двор, так и ворота на запор.</a:t>
            </a:r>
          </a:p>
          <a:p>
            <a:pPr>
              <a:buNone/>
            </a:pPr>
            <a:r>
              <a:rPr lang="ru-RU" sz="4000" dirty="0" smtClean="0"/>
              <a:t>Гость не много гостит, да много видит.</a:t>
            </a:r>
          </a:p>
          <a:p>
            <a:pPr>
              <a:buNone/>
            </a:pPr>
            <a:r>
              <a:rPr lang="ru-RU" sz="4000" dirty="0" smtClean="0"/>
              <a:t>И рад бы в гости звать, да нечем угощать.</a:t>
            </a:r>
          </a:p>
          <a:p>
            <a:pPr>
              <a:buNone/>
            </a:pPr>
            <a:r>
              <a:rPr lang="ru-RU" sz="4000" dirty="0" smtClean="0"/>
              <a:t>На незваного гостя не припасена и ложка.</a:t>
            </a:r>
          </a:p>
          <a:p>
            <a:pPr>
              <a:buNone/>
            </a:pPr>
            <a:r>
              <a:rPr lang="ru-RU" sz="4000" dirty="0" smtClean="0"/>
              <a:t>Рад не рад, а говори:«Милости просим»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Чему учит сказка?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4929411"/>
          </a:xfrm>
        </p:spPr>
        <p:txBody>
          <a:bodyPr>
            <a:noAutofit/>
          </a:bodyPr>
          <a:lstStyle/>
          <a:p>
            <a:r>
              <a:rPr lang="ru-RU" sz="3400" b="1" dirty="0" smtClean="0"/>
              <a:t>Смекалка  </a:t>
            </a:r>
            <a:r>
              <a:rPr lang="ru-RU" sz="3400" b="1" dirty="0" smtClean="0"/>
              <a:t>во </a:t>
            </a:r>
            <a:r>
              <a:rPr lang="ru-RU" sz="3400" b="1" dirty="0" smtClean="0"/>
              <a:t>всяком  деле  </a:t>
            </a:r>
            <a:r>
              <a:rPr lang="ru-RU" sz="3400" b="1" dirty="0" smtClean="0"/>
              <a:t>выручит.</a:t>
            </a:r>
          </a:p>
          <a:p>
            <a:r>
              <a:rPr lang="ru-RU" sz="3400" b="1" dirty="0" smtClean="0"/>
              <a:t>Смекалка на </a:t>
            </a:r>
            <a:r>
              <a:rPr lang="ru-RU" sz="3400" b="1" dirty="0" smtClean="0"/>
              <a:t>войне   помогает  </a:t>
            </a:r>
            <a:r>
              <a:rPr lang="ru-RU" sz="3400" b="1" dirty="0" smtClean="0"/>
              <a:t>вдвойне.</a:t>
            </a:r>
          </a:p>
          <a:p>
            <a:r>
              <a:rPr lang="ru-RU" sz="3400" b="1" dirty="0" smtClean="0"/>
              <a:t>Сметлив и хитер — пятерым нос </a:t>
            </a:r>
            <a:r>
              <a:rPr lang="ru-RU" sz="3400" b="1" dirty="0" smtClean="0"/>
              <a:t>утёр</a:t>
            </a:r>
            <a:r>
              <a:rPr lang="ru-RU" sz="3400" b="1" dirty="0" smtClean="0"/>
              <a:t>.</a:t>
            </a:r>
          </a:p>
          <a:p>
            <a:r>
              <a:rPr lang="ru-RU" sz="3400" b="1" dirty="0" smtClean="0"/>
              <a:t>Нужно </a:t>
            </a:r>
            <a:r>
              <a:rPr lang="ru-RU" sz="3400" b="1" dirty="0" smtClean="0"/>
              <a:t>разум применить, где сила не </a:t>
            </a:r>
            <a:r>
              <a:rPr lang="ru-RU" sz="3400" b="1" dirty="0" smtClean="0"/>
              <a:t>возьмёт.</a:t>
            </a:r>
          </a:p>
          <a:p>
            <a:r>
              <a:rPr lang="ru-RU" sz="3400" b="1" dirty="0" smtClean="0"/>
              <a:t>Жадность последнего ума лишает</a:t>
            </a:r>
            <a:r>
              <a:rPr lang="ru-RU" sz="3400" b="1" dirty="0" smtClean="0"/>
              <a:t>.</a:t>
            </a:r>
          </a:p>
          <a:p>
            <a:r>
              <a:rPr lang="ru-RU" sz="3400" b="1" dirty="0" smtClean="0"/>
              <a:t>Чем больше есть, тем больше надо.</a:t>
            </a:r>
            <a:endParaRPr lang="ru-RU" sz="3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892480" cy="586551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Есть в природе нашего народа</a:t>
            </a:r>
            <a:br>
              <a:rPr lang="ru-RU" sz="4000" b="1" dirty="0" smtClean="0"/>
            </a:br>
            <a:r>
              <a:rPr lang="ru-RU" sz="4000" b="1" dirty="0" smtClean="0"/>
              <a:t>Вечные, особые черты.</a:t>
            </a:r>
            <a:br>
              <a:rPr lang="ru-RU" sz="4000" b="1" dirty="0" smtClean="0"/>
            </a:br>
            <a:r>
              <a:rPr lang="ru-RU" sz="4000" b="1" dirty="0" smtClean="0"/>
              <a:t>Не берут ни годы, ни невзгоды,</a:t>
            </a:r>
            <a:br>
              <a:rPr lang="ru-RU" sz="4000" b="1" dirty="0" smtClean="0"/>
            </a:br>
            <a:r>
              <a:rPr lang="ru-RU" sz="4000" b="1" dirty="0" smtClean="0"/>
              <a:t>Ни капризы ветреные моды –</a:t>
            </a:r>
            <a:br>
              <a:rPr lang="ru-RU" sz="4000" b="1" dirty="0" smtClean="0"/>
            </a:br>
            <a:r>
              <a:rPr lang="ru-RU" sz="4000" b="1" dirty="0" smtClean="0"/>
              <a:t>От души они, от доброты.</a:t>
            </a:r>
            <a:br>
              <a:rPr lang="ru-RU" sz="4000" b="1" dirty="0" smtClean="0"/>
            </a:br>
            <a:r>
              <a:rPr lang="ru-RU" sz="4000" b="1" dirty="0" smtClean="0"/>
              <a:t>Гость, войди! Традиций не нарушим!</a:t>
            </a:r>
            <a:br>
              <a:rPr lang="ru-RU" sz="4000" b="1" dirty="0" smtClean="0"/>
            </a:br>
            <a:r>
              <a:rPr lang="ru-RU" sz="4000" b="1" dirty="0" smtClean="0"/>
              <a:t>С ним чайку всегда </a:t>
            </a:r>
            <a:r>
              <a:rPr lang="ru-RU" sz="4000" b="1" dirty="0" smtClean="0"/>
              <a:t>попьём</a:t>
            </a:r>
            <a:r>
              <a:rPr lang="ru-RU" sz="4000" b="1" dirty="0" smtClean="0"/>
              <a:t>.</a:t>
            </a:r>
            <a:br>
              <a:rPr lang="ru-RU" sz="4000" b="1" dirty="0" smtClean="0"/>
            </a:br>
            <a:r>
              <a:rPr lang="ru-RU" sz="4000" b="1" dirty="0" smtClean="0"/>
              <a:t>Всем известно русское радушье,</a:t>
            </a:r>
            <a:br>
              <a:rPr lang="ru-RU" sz="4000" b="1" dirty="0" smtClean="0"/>
            </a:br>
            <a:r>
              <a:rPr lang="ru-RU" sz="4000" b="1" dirty="0" smtClean="0"/>
              <a:t>Хлебосольство и открытый дом.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Бытовая сказка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img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036" t="23991" r="10996" b="10702"/>
          <a:stretch>
            <a:fillRect/>
          </a:stretch>
        </p:blipFill>
        <p:spPr>
          <a:xfrm>
            <a:off x="467544" y="1484784"/>
            <a:ext cx="8222138" cy="49738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Узелок на память.</a:t>
            </a:r>
            <a:endParaRPr lang="ru-RU" dirty="0"/>
          </a:p>
        </p:txBody>
      </p:sp>
      <p:pic>
        <p:nvPicPr>
          <p:cNvPr id="4" name="Содержимое 3" descr="0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8485" t="18092"/>
          <a:stretch>
            <a:fillRect/>
          </a:stretch>
        </p:blipFill>
        <p:spPr>
          <a:xfrm>
            <a:off x="5940152" y="2996952"/>
            <a:ext cx="2906528" cy="3653732"/>
          </a:xfrm>
        </p:spPr>
      </p:pic>
      <p:sp>
        <p:nvSpPr>
          <p:cNvPr id="5" name="TextBox 4"/>
          <p:cNvSpPr txBox="1"/>
          <p:nvPr/>
        </p:nvSpPr>
        <p:spPr>
          <a:xfrm>
            <a:off x="530316" y="1052736"/>
            <a:ext cx="86136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Оказывается у каши есть свой праздник «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Мирская каша»</a:t>
            </a:r>
          </a:p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Он отмечается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26 июня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в день </a:t>
            </a:r>
            <a:r>
              <a:rPr lang="ru-RU" sz="4000" dirty="0" err="1" smtClean="0">
                <a:solidFill>
                  <a:schemeClr val="accent2">
                    <a:lumMod val="50000"/>
                  </a:schemeClr>
                </a:solidFill>
              </a:rPr>
              <a:t>Акулины-Гречишницы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Будьте здоровы и ешьте кашу!</a:t>
            </a:r>
            <a:endParaRPr lang="ru-RU" dirty="0"/>
          </a:p>
        </p:txBody>
      </p:sp>
      <p:pic>
        <p:nvPicPr>
          <p:cNvPr id="6" name="Содержимое 5" descr="img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1647" t="53135" b="7616"/>
          <a:stretch>
            <a:fillRect/>
          </a:stretch>
        </p:blipFill>
        <p:spPr>
          <a:xfrm>
            <a:off x="467544" y="1492752"/>
            <a:ext cx="8424936" cy="5032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1709" r="8454" b="30453"/>
          <a:stretch>
            <a:fillRect/>
          </a:stretch>
        </p:blipFill>
        <p:spPr>
          <a:xfrm>
            <a:off x="767332" y="692696"/>
            <a:ext cx="7935576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39587"/>
          <a:stretch>
            <a:fillRect/>
          </a:stretch>
        </p:blipFill>
        <p:spPr>
          <a:xfrm>
            <a:off x="1115616" y="476672"/>
            <a:ext cx="6833732" cy="3096344"/>
          </a:xfrm>
        </p:spPr>
      </p:pic>
      <p:sp>
        <p:nvSpPr>
          <p:cNvPr id="5" name="TextBox 4"/>
          <p:cNvSpPr txBox="1"/>
          <p:nvPr/>
        </p:nvSpPr>
        <p:spPr>
          <a:xfrm>
            <a:off x="1187624" y="3933056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Как вы понимаете смысл </a:t>
            </a:r>
          </a:p>
          <a:p>
            <a:pPr algn="ctr"/>
            <a:r>
              <a:rPr lang="ru-RU" sz="4000" b="1" dirty="0" smtClean="0"/>
              <a:t>этой пословицы?</a:t>
            </a:r>
          </a:p>
          <a:p>
            <a:pPr algn="ctr"/>
            <a:r>
              <a:rPr lang="ru-RU" sz="4000" b="1" dirty="0" smtClean="0"/>
              <a:t>На что намекают в сказках?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Сказки о животных.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/>
          <a:lstStyle/>
          <a:p>
            <a:r>
              <a:rPr lang="ru-RU" dirty="0" smtClean="0"/>
              <a:t>Когда появились сказки о животных?</a:t>
            </a:r>
          </a:p>
          <a:p>
            <a:r>
              <a:rPr lang="ru-RU" dirty="0" smtClean="0"/>
              <a:t>Почему люди сочиняли такие сказки</a:t>
            </a:r>
            <a:r>
              <a:rPr lang="ru-RU" dirty="0" smtClean="0"/>
              <a:t>?</a:t>
            </a:r>
          </a:p>
          <a:p>
            <a:r>
              <a:rPr lang="ru-RU" dirty="0" smtClean="0"/>
              <a:t>Чем сказки о животных похожи на басни?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Бытовые сказки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45435"/>
          </a:xfrm>
        </p:spPr>
        <p:txBody>
          <a:bodyPr>
            <a:normAutofit fontScale="70000" lnSpcReduction="20000"/>
          </a:bodyPr>
          <a:lstStyle/>
          <a:p>
            <a:r>
              <a:rPr lang="ru-RU" sz="4500" dirty="0" smtClean="0"/>
              <a:t>Предположите, о чём будут бытовые сказки?</a:t>
            </a:r>
          </a:p>
          <a:p>
            <a:r>
              <a:rPr lang="ru-RU" sz="4800" dirty="0" smtClean="0"/>
              <a:t>Кто будут главным героями в бытовых сказках?</a:t>
            </a:r>
          </a:p>
          <a:p>
            <a:pPr>
              <a:buNone/>
            </a:pPr>
            <a:r>
              <a:rPr lang="ru-RU" sz="4800" dirty="0" smtClean="0"/>
              <a:t>А) животные</a:t>
            </a:r>
          </a:p>
          <a:p>
            <a:pPr>
              <a:buNone/>
            </a:pPr>
            <a:r>
              <a:rPr lang="ru-RU" sz="4800" dirty="0" smtClean="0"/>
              <a:t>Б) люди</a:t>
            </a:r>
          </a:p>
          <a:p>
            <a:pPr>
              <a:buNone/>
            </a:pPr>
            <a:r>
              <a:rPr lang="ru-RU" sz="4800" dirty="0" smtClean="0"/>
              <a:t>В) бытовые предметы</a:t>
            </a:r>
          </a:p>
          <a:p>
            <a:pPr>
              <a:buNone/>
            </a:pPr>
            <a:r>
              <a:rPr lang="ru-RU" sz="4500" b="1" dirty="0" smtClean="0"/>
              <a:t>         Быт- </a:t>
            </a:r>
            <a:r>
              <a:rPr lang="ru-RU" sz="4500" b="1" dirty="0" smtClean="0"/>
              <a:t>уклад,  </a:t>
            </a:r>
            <a:r>
              <a:rPr lang="ru-RU" sz="4500" dirty="0" smtClean="0"/>
              <a:t>повседневное </a:t>
            </a:r>
            <a:r>
              <a:rPr lang="ru-RU" sz="4500" dirty="0" smtClean="0"/>
              <a:t>ведение хозяйства.</a:t>
            </a:r>
          </a:p>
          <a:p>
            <a:pPr>
              <a:buNone/>
            </a:pPr>
            <a:r>
              <a:rPr lang="ru-RU" sz="5000" b="1" dirty="0" smtClean="0">
                <a:solidFill>
                  <a:schemeClr val="accent6">
                    <a:lumMod val="50000"/>
                  </a:schemeClr>
                </a:solidFill>
              </a:rPr>
              <a:t>Сколько дел было у хозяйки в избе в старые времена?</a:t>
            </a:r>
            <a:endParaRPr lang="ru-RU" sz="5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endParaRPr lang="ru-RU" sz="4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Игра «Что было раньше»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500" dirty="0" smtClean="0"/>
              <a:t>Сейчас </a:t>
            </a:r>
            <a:r>
              <a:rPr lang="ru-RU" sz="4500" dirty="0" smtClean="0">
                <a:solidFill>
                  <a:srgbClr val="FF0000"/>
                </a:solidFill>
              </a:rPr>
              <a:t>пылесос,</a:t>
            </a:r>
            <a:r>
              <a:rPr lang="ru-RU" sz="4500" dirty="0" smtClean="0"/>
              <a:t> а раньше?</a:t>
            </a:r>
          </a:p>
          <a:p>
            <a:pPr>
              <a:buNone/>
            </a:pPr>
            <a:r>
              <a:rPr lang="ru-RU" sz="4500" dirty="0" smtClean="0"/>
              <a:t>Сейчас </a:t>
            </a:r>
            <a:r>
              <a:rPr lang="ru-RU" sz="4500" dirty="0" smtClean="0">
                <a:solidFill>
                  <a:srgbClr val="FF0000"/>
                </a:solidFill>
              </a:rPr>
              <a:t>газова</a:t>
            </a:r>
            <a:r>
              <a:rPr lang="ru-RU" sz="4500" dirty="0" smtClean="0"/>
              <a:t>я плита, а раньше?</a:t>
            </a:r>
          </a:p>
          <a:p>
            <a:pPr>
              <a:buNone/>
            </a:pPr>
            <a:r>
              <a:rPr lang="ru-RU" sz="4500" dirty="0" smtClean="0"/>
              <a:t>Сейчас </a:t>
            </a:r>
            <a:r>
              <a:rPr lang="ru-RU" sz="4500" dirty="0" smtClean="0">
                <a:solidFill>
                  <a:srgbClr val="FF0000"/>
                </a:solidFill>
              </a:rPr>
              <a:t>стиральная маш</a:t>
            </a:r>
            <a:r>
              <a:rPr lang="ru-RU" sz="4500" dirty="0" smtClean="0"/>
              <a:t>ина-автомат, а раньше?</a:t>
            </a:r>
          </a:p>
          <a:p>
            <a:pPr>
              <a:buNone/>
            </a:pPr>
            <a:r>
              <a:rPr lang="ru-RU" sz="4500" dirty="0" smtClean="0"/>
              <a:t>Сейчас </a:t>
            </a:r>
            <a:r>
              <a:rPr lang="ru-RU" sz="4500" dirty="0" smtClean="0">
                <a:solidFill>
                  <a:srgbClr val="FF0000"/>
                </a:solidFill>
              </a:rPr>
              <a:t>холодильни</a:t>
            </a:r>
            <a:r>
              <a:rPr lang="ru-RU" sz="4500" dirty="0" smtClean="0"/>
              <a:t>к , а раньше?</a:t>
            </a:r>
          </a:p>
          <a:p>
            <a:pPr>
              <a:buNone/>
            </a:pPr>
            <a:r>
              <a:rPr lang="ru-RU" sz="4500" dirty="0" smtClean="0"/>
              <a:t>Сейчас </a:t>
            </a:r>
            <a:r>
              <a:rPr lang="ru-RU" sz="4500" dirty="0" err="1" smtClean="0">
                <a:solidFill>
                  <a:srgbClr val="FF0000"/>
                </a:solidFill>
              </a:rPr>
              <a:t>мультиварка</a:t>
            </a:r>
            <a:r>
              <a:rPr lang="ru-RU" sz="4500" dirty="0" smtClean="0"/>
              <a:t>…</a:t>
            </a:r>
            <a:endParaRPr lang="ru-RU" sz="4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Какое блюдо считается </a:t>
            </a:r>
            <a:r>
              <a:rPr lang="ru-RU" dirty="0" smtClean="0">
                <a:solidFill>
                  <a:srgbClr val="FF0000"/>
                </a:solidFill>
              </a:rPr>
              <a:t>традиционным</a:t>
            </a:r>
            <a:r>
              <a:rPr lang="ru-RU" dirty="0" smtClean="0"/>
              <a:t> русским? 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23528" y="2924944"/>
            <a:ext cx="3312368" cy="33843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500" dirty="0" smtClean="0"/>
              <a:t>Из чего же варят кашу?</a:t>
            </a:r>
            <a:endParaRPr lang="ru-RU" sz="4500" dirty="0"/>
          </a:p>
        </p:txBody>
      </p:sp>
      <p:pic>
        <p:nvPicPr>
          <p:cNvPr id="11" name="Рисунок 10" descr="wheat-porrid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2996952"/>
            <a:ext cx="4372744" cy="32795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15616" y="1484784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«Щи да каша- пища наша»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Доскажи словечко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Рисовая каша – из …</a:t>
            </a:r>
          </a:p>
          <a:p>
            <a:r>
              <a:rPr lang="ru-RU" sz="4000" dirty="0" smtClean="0"/>
              <a:t>Перловая каша – из…</a:t>
            </a:r>
          </a:p>
          <a:p>
            <a:r>
              <a:rPr lang="ru-RU" sz="4000" dirty="0" smtClean="0"/>
              <a:t>Кукурузная каша – из…</a:t>
            </a:r>
          </a:p>
          <a:p>
            <a:r>
              <a:rPr lang="ru-RU" sz="4000" dirty="0" smtClean="0"/>
              <a:t>Гречневая каша – из …</a:t>
            </a:r>
          </a:p>
          <a:p>
            <a:r>
              <a:rPr lang="ru-RU" sz="4000" dirty="0" smtClean="0"/>
              <a:t>А из чего варят манную кашу?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007" t="20314" r="50484" b="4793"/>
          <a:stretch>
            <a:fillRect/>
          </a:stretch>
        </p:blipFill>
        <p:spPr>
          <a:xfrm>
            <a:off x="4716016" y="2348880"/>
            <a:ext cx="3240360" cy="4071222"/>
          </a:xfrm>
        </p:spPr>
      </p:pic>
      <p:sp>
        <p:nvSpPr>
          <p:cNvPr id="6" name="TextBox 5"/>
          <p:cNvSpPr txBox="1"/>
          <p:nvPr/>
        </p:nvSpPr>
        <p:spPr>
          <a:xfrm>
            <a:off x="395536" y="1196752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/>
              <a:t>Из твёрдых сортов пшеницы получают</a:t>
            </a:r>
          </a:p>
          <a:p>
            <a:r>
              <a:rPr lang="ru-RU" sz="3500" dirty="0" smtClean="0"/>
              <a:t> муку высокого качества и манную крупу.</a:t>
            </a:r>
            <a:endParaRPr lang="ru-RU" sz="3500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1233342" y="404664"/>
            <a:ext cx="71550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accent4">
                    <a:lumMod val="50000"/>
                  </a:schemeClr>
                </a:solidFill>
              </a:rPr>
              <a:t>Манная каша</a:t>
            </a:r>
            <a:endParaRPr lang="ru-RU" sz="5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Рисунок 7" descr="1704369_foto-kol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420888"/>
            <a:ext cx="3096344" cy="41284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5040560" cy="2376264"/>
          </a:xfrm>
        </p:spPr>
        <p:txBody>
          <a:bodyPr>
            <a:normAutofit/>
          </a:bodyPr>
          <a:lstStyle/>
          <a:p>
            <a:r>
              <a:rPr lang="ru-RU" dirty="0" smtClean="0"/>
              <a:t>А чем полезна каша</a:t>
            </a:r>
            <a:br>
              <a:rPr lang="ru-RU" dirty="0" smtClean="0"/>
            </a:br>
            <a:r>
              <a:rPr lang="ru-RU" dirty="0" smtClean="0"/>
              <a:t> из топора?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36912"/>
            <a:ext cx="8229600" cy="1080121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3500" dirty="0" smtClean="0"/>
              <a:t>Вы ели когда-нибудь такую кашу?</a:t>
            </a:r>
            <a:endParaRPr lang="ru-RU" sz="135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717032"/>
            <a:ext cx="828092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500" b="1" dirty="0" smtClean="0">
                <a:solidFill>
                  <a:schemeClr val="accent5">
                    <a:lumMod val="50000"/>
                  </a:schemeClr>
                </a:solidFill>
              </a:rPr>
              <a:t>Рецепт такой каши вы  узнаете, прочитав русскую народную сказку  «Каша из топора»</a:t>
            </a:r>
            <a:endParaRPr lang="ru-RU" sz="45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rcRect b="12094"/>
          <a:stretch>
            <a:fillRect/>
          </a:stretch>
        </p:blipFill>
        <p:spPr>
          <a:xfrm>
            <a:off x="5796136" y="476672"/>
            <a:ext cx="2505075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369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Сказки</vt:lpstr>
      <vt:lpstr>Слайд 2</vt:lpstr>
      <vt:lpstr>Сказки о животных.</vt:lpstr>
      <vt:lpstr>Бытовые сказки</vt:lpstr>
      <vt:lpstr>Игра «Что было раньше»</vt:lpstr>
      <vt:lpstr>Какое блюдо считается традиционным русским? </vt:lpstr>
      <vt:lpstr>Доскажи словечко</vt:lpstr>
      <vt:lpstr>Слайд 8</vt:lpstr>
      <vt:lpstr>А чем полезна каша  из топора?</vt:lpstr>
      <vt:lpstr>Полезной оказалась каша из топора? Для кого?</vt:lpstr>
      <vt:lpstr>Характеристика героев сказки</vt:lpstr>
      <vt:lpstr>Работа с пословицами.</vt:lpstr>
      <vt:lpstr>Чему учит сказка?</vt:lpstr>
      <vt:lpstr>Слайд 14</vt:lpstr>
      <vt:lpstr>Бытовая сказка </vt:lpstr>
      <vt:lpstr>Узелок на память.</vt:lpstr>
      <vt:lpstr>Будьте здоровы и ешьте кашу!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</dc:title>
  <dc:creator>vadim</dc:creator>
  <cp:lastModifiedBy>vadim</cp:lastModifiedBy>
  <cp:revision>36</cp:revision>
  <dcterms:created xsi:type="dcterms:W3CDTF">2017-02-16T00:27:41Z</dcterms:created>
  <dcterms:modified xsi:type="dcterms:W3CDTF">2017-02-17T00:16:26Z</dcterms:modified>
</cp:coreProperties>
</file>