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8" r:id="rId3"/>
    <p:sldId id="259" r:id="rId4"/>
    <p:sldId id="263" r:id="rId5"/>
    <p:sldId id="270" r:id="rId6"/>
    <p:sldId id="267" r:id="rId7"/>
    <p:sldId id="260" r:id="rId8"/>
    <p:sldId id="264" r:id="rId9"/>
    <p:sldId id="265" r:id="rId10"/>
    <p:sldId id="269" r:id="rId11"/>
    <p:sldId id="266" r:id="rId12"/>
    <p:sldId id="268" r:id="rId13"/>
    <p:sldId id="271" r:id="rId14"/>
    <p:sldId id="261" r:id="rId15"/>
    <p:sldId id="262" r:id="rId16"/>
    <p:sldId id="272" r:id="rId17"/>
    <p:sldId id="282" r:id="rId18"/>
    <p:sldId id="273" r:id="rId19"/>
    <p:sldId id="276" r:id="rId20"/>
    <p:sldId id="277" r:id="rId21"/>
    <p:sldId id="275" r:id="rId22"/>
    <p:sldId id="278" r:id="rId23"/>
    <p:sldId id="279" r:id="rId24"/>
    <p:sldId id="280" r:id="rId25"/>
    <p:sldId id="257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826" autoAdjust="0"/>
    <p:restoredTop sz="94660"/>
  </p:normalViewPr>
  <p:slideViewPr>
    <p:cSldViewPr>
      <p:cViewPr varScale="1">
        <p:scale>
          <a:sx n="68" d="100"/>
          <a:sy n="68" d="100"/>
        </p:scale>
        <p:origin x="-14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A48B8C-C69B-4C76-8C84-5EAA44F16315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C306A9-00A4-4879-A8F1-75FE92A68B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2001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306A9-00A4-4879-A8F1-75FE92A68B84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306A9-00A4-4879-A8F1-75FE92A68B84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E88ED-8510-422E-9E31-B0EBB2253254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7F504-536E-4035-8A39-C11C0EFB9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E88ED-8510-422E-9E31-B0EBB2253254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7F504-536E-4035-8A39-C11C0EFB9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E88ED-8510-422E-9E31-B0EBB2253254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7F504-536E-4035-8A39-C11C0EFB9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E88ED-8510-422E-9E31-B0EBB2253254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7F504-536E-4035-8A39-C11C0EFB9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E88ED-8510-422E-9E31-B0EBB2253254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7F504-536E-4035-8A39-C11C0EFB9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E88ED-8510-422E-9E31-B0EBB2253254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7F504-536E-4035-8A39-C11C0EFB9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E88ED-8510-422E-9E31-B0EBB2253254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7F504-536E-4035-8A39-C11C0EFB9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E88ED-8510-422E-9E31-B0EBB2253254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7F504-536E-4035-8A39-C11C0EFB9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E88ED-8510-422E-9E31-B0EBB2253254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7F504-536E-4035-8A39-C11C0EFB9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E88ED-8510-422E-9E31-B0EBB2253254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7F504-536E-4035-8A39-C11C0EFB9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E88ED-8510-422E-9E31-B0EBB2253254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7F504-536E-4035-8A39-C11C0EFB9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7E88ED-8510-422E-9E31-B0EBB2253254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F7F504-536E-4035-8A39-C11C0EFB9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source=wiz&amp;fp=0&amp;text=%D0%90.%D0%90.%20%D0%A0%D1%8B%D0%BB%D0%BE%D0%B2&amp;noreask=1&amp;pos=16&amp;lr=75&amp;rpt=simage&amp;uinfo=ww-1519-wh-718-fw-1294-fh-512-pd-1&amp;img_url=http://www.artcontext.info/images/stories/user/Rilov/rilov-039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source=wiz&amp;fp=0&amp;text=%D0%90.%D0%90.%20%D0%A0%D1%8B%D0%BB%D0%BE%D0%B2&amp;noreask=1&amp;pos=1&amp;lr=75&amp;rpt=simage&amp;uinfo=ww-1519-wh-718-fw-1294-fh-512-pd-1&amp;img_url=http://sr.gallerix.ru/428205582/_RUS/653827274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source=wiz&amp;fp=0&amp;text=%D0%90.%D0%90.%20%D0%A0%D1%8B%D0%BB%D0%BE%D0%B2&amp;noreask=1&amp;pos=3&amp;lr=75&amp;rpt=simage&amp;uinfo=ww-1519-wh-718-fw-1294-fh-512-pd-1&amp;img_url=http://www.artcontext.info/images/stories/user/Rilov/rilov-012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source=wiz&amp;fp=0&amp;text=%D0%90.%D0%90.%20%D0%A0%D1%8B%D0%BB%D0%BE%D0%B2&amp;noreask=1&amp;pos=3&amp;lr=75&amp;rpt=simage&amp;uinfo=ww-1519-wh-718-fw-1294-fh-512-pd-1&amp;img_url=http://www.artcontext.info/images/stories/user/Rilov/rilov-040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412776"/>
            <a:ext cx="7772400" cy="3096343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7030A0"/>
                </a:solidFill>
              </a:rPr>
              <a:t>Творчество А.А. Рылова</a:t>
            </a:r>
            <a:endParaRPr lang="ru-RU" sz="9600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43174" y="4214818"/>
            <a:ext cx="4248472" cy="2214578"/>
          </a:xfrm>
        </p:spPr>
        <p:txBody>
          <a:bodyPr>
            <a:normAutofit fontScale="85000" lnSpcReduction="10000"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Урок русского языка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3 класс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Тема: Сочинение по картине 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А. А.Рылова «В </a:t>
            </a:r>
            <a:r>
              <a:rPr lang="ru-RU" sz="2000" b="1" dirty="0" err="1" smtClean="0">
                <a:solidFill>
                  <a:srgbClr val="FF0000"/>
                </a:solidFill>
              </a:rPr>
              <a:t>голубом</a:t>
            </a:r>
            <a:r>
              <a:rPr lang="ru-RU" sz="2000" b="1" dirty="0" smtClean="0">
                <a:solidFill>
                  <a:srgbClr val="FF0000"/>
                </a:solidFill>
              </a:rPr>
              <a:t> просторе»</a:t>
            </a:r>
          </a:p>
          <a:p>
            <a:endParaRPr lang="ru-RU" sz="2000" dirty="0" smtClean="0">
              <a:solidFill>
                <a:schemeClr val="tx1"/>
              </a:solidFill>
            </a:endParaRPr>
          </a:p>
          <a:p>
            <a:r>
              <a:rPr lang="ru-RU" sz="2000" b="1" dirty="0" smtClean="0">
                <a:solidFill>
                  <a:schemeClr val="tx1"/>
                </a:solidFill>
              </a:rPr>
              <a:t>Учитель МОУ «Школа – гимназия №6»</a:t>
            </a:r>
          </a:p>
          <a:p>
            <a:r>
              <a:rPr lang="ru-RU" sz="2000" b="1" dirty="0" err="1" smtClean="0">
                <a:solidFill>
                  <a:schemeClr val="tx1"/>
                </a:solidFill>
              </a:rPr>
              <a:t>Кошлань</a:t>
            </a:r>
            <a:r>
              <a:rPr lang="ru-RU" sz="2000" b="1" dirty="0" smtClean="0">
                <a:solidFill>
                  <a:schemeClr val="tx1"/>
                </a:solidFill>
              </a:rPr>
              <a:t> В.В.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 advClick="0" advTm="2000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Чайки. 1910. Рыло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620688"/>
            <a:ext cx="8280920" cy="594582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23928" y="188640"/>
            <a:ext cx="11464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Чайки</a:t>
            </a:r>
            <a:endParaRPr lang="ru-RU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 advClick="0" advTm="5000"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В лесу. 19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692696"/>
            <a:ext cx="8424936" cy="59277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 flipH="1">
            <a:off x="3923928" y="0"/>
            <a:ext cx="1887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В лесу</a:t>
            </a:r>
            <a:endParaRPr lang="ru-RU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 advTm="5000"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Паровоз. Аркадий Рыло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620688"/>
            <a:ext cx="8640960" cy="568863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851920" y="116632"/>
            <a:ext cx="1470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Паровоз</a:t>
            </a:r>
            <a:endParaRPr lang="ru-RU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 advClick="0" advTm="5000"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Трактор на лесных работах. 193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692696"/>
            <a:ext cx="8280920" cy="592086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915816" y="188640"/>
            <a:ext cx="37973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Трактор на лесных работах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 advTm="5000"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artandphoto.ru/stock/art2/565/3141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764704"/>
            <a:ext cx="8064896" cy="586049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491880" y="188640"/>
            <a:ext cx="17343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На страже</a:t>
            </a:r>
            <a:endParaRPr lang="ru-RU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 advTm="5000"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В голубом просторе. 19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548680"/>
            <a:ext cx="8424936" cy="613616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55776" y="0"/>
            <a:ext cx="32220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В голубом просторе</a:t>
            </a:r>
            <a:endParaRPr lang="ru-RU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В голубом просторе. 19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014" y="0"/>
            <a:ext cx="9157014" cy="685800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395536" y="404664"/>
            <a:ext cx="8496944" cy="590465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Этимологическая страничка</a:t>
            </a:r>
          </a:p>
          <a:p>
            <a:r>
              <a:rPr lang="ru-RU" sz="2800" b="1" i="1" u="sng" dirty="0" smtClean="0">
                <a:solidFill>
                  <a:schemeClr val="tx1"/>
                </a:solidFill>
                <a:latin typeface="Times New Roman" pitchFamily="18" charset="0"/>
              </a:rPr>
              <a:t>Картина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</a:rPr>
              <a:t>(от русского "карта") - произведение живописи в красках.</a:t>
            </a:r>
          </a:p>
          <a:p>
            <a:pPr marL="0" lvl="1"/>
            <a:endParaRPr lang="ru-RU" sz="2800" b="1" i="1" u="sng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pPr marL="0" lvl="1"/>
            <a:r>
              <a:rPr lang="ru-RU" sz="2800" b="1" i="1" u="sng" dirty="0" smtClean="0">
                <a:solidFill>
                  <a:schemeClr val="tx1"/>
                </a:solidFill>
                <a:latin typeface="Times New Roman" pitchFamily="18" charset="0"/>
              </a:rPr>
              <a:t>Репродукция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</a:rPr>
              <a:t>(лат.) - воспроизведённый посредством печати рисунок или картина.</a:t>
            </a:r>
          </a:p>
          <a:p>
            <a:pPr marL="0" lvl="1"/>
            <a:endParaRPr lang="ru-RU" sz="2800" b="1" i="1" u="sng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pPr marL="0" lvl="1"/>
            <a:r>
              <a:rPr lang="ru-RU" sz="2800" b="1" i="1" u="sng" dirty="0" smtClean="0">
                <a:solidFill>
                  <a:schemeClr val="tx1"/>
                </a:solidFill>
                <a:latin typeface="Times New Roman" pitchFamily="18" charset="0"/>
              </a:rPr>
              <a:t>Пейзаж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</a:rPr>
              <a:t> (франц.)-1) общий вид местности, картина природы; 2) рисунок, картина, изображающая природу.</a:t>
            </a:r>
          </a:p>
          <a:p>
            <a:pPr marL="0" lvl="1"/>
            <a:endParaRPr lang="ru-RU" sz="2800" b="1" i="1" u="sng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pPr marL="0" lvl="1"/>
            <a:r>
              <a:rPr lang="ru-RU" sz="2800" b="1" i="1" u="sng" dirty="0" smtClean="0">
                <a:solidFill>
                  <a:schemeClr val="tx1"/>
                </a:solidFill>
                <a:latin typeface="Times New Roman" pitchFamily="18" charset="0"/>
              </a:rPr>
              <a:t>Пейзажист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</a:rPr>
              <a:t>- художник, пишущий пейзаж.</a:t>
            </a:r>
          </a:p>
          <a:p>
            <a:pPr marL="0" lvl="1"/>
            <a:endParaRPr lang="ru-RU" sz="2800" b="1" dirty="0" smtClean="0">
              <a:latin typeface="Times New Roman" pitchFamily="18" charset="0"/>
            </a:endParaRPr>
          </a:p>
          <a:p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568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</a:t>
            </a:r>
            <a:endParaRPr lang="ru-RU" dirty="0"/>
          </a:p>
        </p:txBody>
      </p:sp>
      <p:pic>
        <p:nvPicPr>
          <p:cNvPr id="3" name="Picture 2" descr="В голубом просторе. 1918"/>
          <p:cNvPicPr>
            <a:picLocks noChangeAspect="1" noChangeArrowheads="1"/>
          </p:cNvPicPr>
          <p:nvPr/>
        </p:nvPicPr>
        <p:blipFill>
          <a:blip r:embed="rId3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 rot="10800000" flipH="1" flipV="1">
            <a:off x="1043608" y="404664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/>
              <a:t>План </a:t>
            </a:r>
            <a:endParaRPr lang="ru-RU" sz="36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599097" y="1196752"/>
            <a:ext cx="8544903" cy="42165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I. </a:t>
            </a:r>
            <a:r>
              <a:rPr lang="ru-RU" sz="3600" dirty="0" smtClean="0"/>
              <a:t>Пейзаж А. А. Рылова.</a:t>
            </a:r>
          </a:p>
          <a:p>
            <a:r>
              <a:rPr lang="en-US" sz="3600" dirty="0" smtClean="0"/>
              <a:t>II.</a:t>
            </a:r>
            <a:r>
              <a:rPr lang="ru-RU" sz="3600" dirty="0" smtClean="0"/>
              <a:t> О картине</a:t>
            </a:r>
            <a:r>
              <a:rPr lang="ru-RU" sz="3200" dirty="0" smtClean="0"/>
              <a:t>:</a:t>
            </a:r>
          </a:p>
          <a:p>
            <a:pPr marL="342900" indent="-342900">
              <a:buAutoNum type="arabicPeriod"/>
            </a:pPr>
            <a:r>
              <a:rPr lang="ru-RU" sz="3200" dirty="0" smtClean="0"/>
              <a:t>Изображение моря и волн;</a:t>
            </a:r>
          </a:p>
          <a:p>
            <a:pPr marL="342900" indent="-342900">
              <a:buAutoNum type="arabicPeriod"/>
            </a:pPr>
            <a:r>
              <a:rPr lang="ru-RU" sz="3200" dirty="0" smtClean="0"/>
              <a:t>Описание неба и облаков;</a:t>
            </a:r>
          </a:p>
          <a:p>
            <a:pPr marL="342900" indent="-342900">
              <a:buAutoNum type="arabicPeriod"/>
            </a:pPr>
            <a:r>
              <a:rPr lang="ru-RU" sz="3200" dirty="0" smtClean="0"/>
              <a:t>Представление птиц;</a:t>
            </a:r>
          </a:p>
          <a:p>
            <a:pPr marL="342900" indent="-342900">
              <a:buAutoNum type="arabicPeriod"/>
            </a:pPr>
            <a:r>
              <a:rPr lang="ru-RU" sz="3200" dirty="0" smtClean="0"/>
              <a:t>Изображение парусного корабля;</a:t>
            </a:r>
          </a:p>
          <a:p>
            <a:pPr marL="342900" indent="-342900">
              <a:buAutoNum type="arabicPeriod"/>
            </a:pPr>
            <a:r>
              <a:rPr lang="ru-RU" sz="3200" dirty="0" smtClean="0"/>
              <a:t>описание скалистого берега.</a:t>
            </a:r>
          </a:p>
          <a:p>
            <a:pPr marL="342900" indent="-342900"/>
            <a:r>
              <a:rPr lang="en-US" sz="3600" dirty="0" smtClean="0"/>
              <a:t>III.</a:t>
            </a:r>
            <a:r>
              <a:rPr lang="ru-RU" sz="3600" dirty="0" smtClean="0"/>
              <a:t> Настроение, которое оставила картина.</a:t>
            </a:r>
            <a:endParaRPr lang="ru-RU" sz="3600" dirty="0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В голубом просторе. 1918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57014" cy="685800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395536" y="332656"/>
            <a:ext cx="8424936" cy="62646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8" algn="ctr"/>
            <a:r>
              <a:rPr lang="ru-RU" dirty="0" smtClean="0"/>
              <a:t>                                                                     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                             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                                                                     </a:t>
            </a:r>
          </a:p>
          <a:p>
            <a:pPr algn="ctr"/>
            <a:endParaRPr lang="ru-RU" sz="2000" dirty="0" smtClean="0">
              <a:solidFill>
                <a:schemeClr val="tx1"/>
              </a:solidFill>
            </a:endParaRPr>
          </a:p>
          <a:p>
            <a:pPr algn="ctr"/>
            <a:endParaRPr lang="ru-RU" sz="2000" dirty="0" smtClean="0">
              <a:solidFill>
                <a:schemeClr val="tx1"/>
              </a:solidFill>
            </a:endParaRPr>
          </a:p>
          <a:p>
            <a:pPr algn="ctr"/>
            <a:endParaRPr lang="ru-RU" sz="2000" dirty="0" smtClean="0">
              <a:solidFill>
                <a:schemeClr val="tx1"/>
              </a:solidFill>
            </a:endParaRPr>
          </a:p>
          <a:p>
            <a:pPr algn="ctr"/>
            <a:endParaRPr lang="ru-RU" sz="2000" dirty="0" smtClean="0">
              <a:solidFill>
                <a:schemeClr val="tx1"/>
              </a:solidFill>
            </a:endParaRPr>
          </a:p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                                                                     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pic>
        <p:nvPicPr>
          <p:cNvPr id="4" name="Picture 2" descr="В голубом просторе. 19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988840"/>
            <a:ext cx="3658072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4644008" y="1844824"/>
            <a:ext cx="41764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 </a:t>
            </a:r>
            <a:r>
              <a:rPr lang="ru-RU" sz="2800" dirty="0" smtClean="0"/>
              <a:t> </a:t>
            </a:r>
            <a:r>
              <a:rPr lang="ru-RU" sz="3600" dirty="0" smtClean="0"/>
              <a:t>Почему художник</a:t>
            </a:r>
          </a:p>
          <a:p>
            <a:r>
              <a:rPr lang="ru-RU" sz="3600" dirty="0" smtClean="0"/>
              <a:t>так назвал картину</a:t>
            </a:r>
            <a:r>
              <a:rPr lang="en-US" sz="3600" dirty="0" smtClean="0"/>
              <a:t>?</a:t>
            </a:r>
            <a:endParaRPr lang="ru-RU" sz="3600" dirty="0" smtClean="0"/>
          </a:p>
          <a:p>
            <a:endParaRPr lang="ru-RU" sz="3600" dirty="0" smtClean="0"/>
          </a:p>
          <a:p>
            <a:pPr>
              <a:buFont typeface="Wingdings" pitchFamily="2" charset="2"/>
              <a:buChar char="q"/>
            </a:pPr>
            <a:r>
              <a:rPr lang="ru-RU" sz="3600" dirty="0" smtClean="0"/>
              <a:t>  Что он на ней изобразил</a:t>
            </a:r>
            <a:r>
              <a:rPr lang="en-US" sz="3600" dirty="0" smtClean="0"/>
              <a:t>?</a:t>
            </a:r>
            <a:endParaRPr lang="ru-RU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В голубом просторе. 1918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-13014" y="0"/>
            <a:ext cx="9157014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79512" y="116632"/>
            <a:ext cx="8712968" cy="655272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" name="Рисунок 5" descr="Безымянный.jpg"/>
          <p:cNvPicPr>
            <a:picLocks noChangeAspect="1"/>
          </p:cNvPicPr>
          <p:nvPr/>
        </p:nvPicPr>
        <p:blipFill>
          <a:blip r:embed="rId3" cstate="print"/>
          <a:srcRect r="12686" b="82425"/>
          <a:stretch>
            <a:fillRect/>
          </a:stretch>
        </p:blipFill>
        <p:spPr bwMode="auto">
          <a:xfrm>
            <a:off x="971600" y="692696"/>
            <a:ext cx="3849155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Безымянный.jpg"/>
          <p:cNvPicPr>
            <a:picLocks noChangeAspect="1"/>
          </p:cNvPicPr>
          <p:nvPr/>
        </p:nvPicPr>
        <p:blipFill>
          <a:blip r:embed="rId4" cstate="print"/>
          <a:srcRect r="-272" b="58459"/>
          <a:stretch>
            <a:fillRect/>
          </a:stretch>
        </p:blipFill>
        <p:spPr bwMode="auto">
          <a:xfrm>
            <a:off x="5364088" y="908720"/>
            <a:ext cx="3456384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Безымянный.jpg"/>
          <p:cNvPicPr>
            <a:picLocks noChangeAspect="1"/>
          </p:cNvPicPr>
          <p:nvPr/>
        </p:nvPicPr>
        <p:blipFill>
          <a:blip r:embed="rId5" cstate="print"/>
          <a:srcRect b="58459"/>
          <a:stretch>
            <a:fillRect/>
          </a:stretch>
        </p:blipFill>
        <p:spPr bwMode="auto">
          <a:xfrm>
            <a:off x="1043608" y="2996952"/>
            <a:ext cx="3744416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Безымянный.jpg"/>
          <p:cNvPicPr>
            <a:picLocks noChangeAspect="1"/>
          </p:cNvPicPr>
          <p:nvPr/>
        </p:nvPicPr>
        <p:blipFill>
          <a:blip r:embed="rId6" cstate="print"/>
          <a:srcRect r="44403" b="62688"/>
          <a:stretch>
            <a:fillRect/>
          </a:stretch>
        </p:blipFill>
        <p:spPr bwMode="auto">
          <a:xfrm>
            <a:off x="5940152" y="3140968"/>
            <a:ext cx="2673424" cy="2374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Безымянный.jpg"/>
          <p:cNvPicPr>
            <a:picLocks noChangeAspect="1"/>
          </p:cNvPicPr>
          <p:nvPr/>
        </p:nvPicPr>
        <p:blipFill>
          <a:blip r:embed="rId7" cstate="print"/>
          <a:srcRect r="-240" b="75375"/>
          <a:stretch>
            <a:fillRect/>
          </a:stretch>
        </p:blipFill>
        <p:spPr bwMode="auto">
          <a:xfrm>
            <a:off x="1979712" y="5157192"/>
            <a:ext cx="3686065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2051720" y="332656"/>
            <a:ext cx="1594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Море и волны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588224" y="476672"/>
            <a:ext cx="951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Облака 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267744" y="2564904"/>
            <a:ext cx="983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Лебеди 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660232" y="2708920"/>
            <a:ext cx="1169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Парусник 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275856" y="4725144"/>
            <a:ext cx="846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Скалы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1.liveinternet.ru/images/attach/c/4/83/929/83929675_Avtoportret_s_belkoy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692696"/>
            <a:ext cx="7632848" cy="4485282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395536" y="116632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Аркадий Александрович Рылов (1870 – 1939)</a:t>
            </a:r>
            <a:endParaRPr lang="ru-RU" sz="3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5373216"/>
            <a:ext cx="81369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Родился в селе </a:t>
            </a:r>
            <a:r>
              <a:rPr lang="ru-RU" dirty="0" err="1" smtClean="0"/>
              <a:t>Истобинское</a:t>
            </a:r>
            <a:r>
              <a:rPr lang="ru-RU" dirty="0" smtClean="0"/>
              <a:t> Вятской губернии. Мальчик воспитывался в семье </a:t>
            </a:r>
          </a:p>
          <a:p>
            <a:r>
              <a:rPr lang="ru-RU" dirty="0" smtClean="0"/>
              <a:t>отчима, служившего нотариусом в Вятке. Семья жила в Вятке, на берегу широкой реки с таким же названием. Край лесов, озёр и рек покорил художника своей красотой. В 1893 г. А. А. Рылов поступил в Санкт Петербургскую Императорскую Академию художеств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В голубом просторе. 1918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79512" y="260648"/>
            <a:ext cx="8784976" cy="54006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115616" y="260648"/>
            <a:ext cx="71453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Какими вы видите море и волны</a:t>
            </a:r>
            <a:r>
              <a:rPr lang="en-US" sz="3600" b="1" i="1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  <a:endParaRPr lang="ru-RU" sz="36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20" y="764704"/>
            <a:ext cx="889248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  Тёмно – голубой цвет воды передаёт глубину моря.</a:t>
            </a:r>
          </a:p>
          <a:p>
            <a:r>
              <a:rPr lang="ru-RU" sz="3600" dirty="0" smtClean="0">
                <a:latin typeface="Monotype Corsiva" pitchFamily="66" charset="0"/>
              </a:rPr>
              <a:t>  Всё пространство этой картины занимает небо и море.</a:t>
            </a:r>
          </a:p>
          <a:p>
            <a:r>
              <a:rPr lang="ru-RU" sz="3600" dirty="0" smtClean="0">
                <a:latin typeface="Monotype Corsiva" pitchFamily="66" charset="0"/>
              </a:rPr>
              <a:t>  Сливаясь в одно целое на горизонте, они создают впечатление бесконечности,</a:t>
            </a:r>
          </a:p>
          <a:p>
            <a:r>
              <a:rPr lang="ru-RU" sz="3600" dirty="0" smtClean="0">
                <a:latin typeface="Monotype Corsiva" pitchFamily="66" charset="0"/>
              </a:rPr>
              <a:t>бескрайности окружающего пространства. </a:t>
            </a:r>
          </a:p>
          <a:p>
            <a:r>
              <a:rPr lang="ru-RU" sz="3600" dirty="0" smtClean="0">
                <a:latin typeface="Monotype Corsiva" pitchFamily="66" charset="0"/>
              </a:rPr>
              <a:t>  Что может быть прекраснее</a:t>
            </a:r>
            <a:r>
              <a:rPr lang="en-US" sz="3600" dirty="0" smtClean="0">
                <a:latin typeface="Monotype Corsiva" pitchFamily="66" charset="0"/>
              </a:rPr>
              <a:t>?</a:t>
            </a:r>
            <a:endParaRPr lang="ru-RU" sz="3600" dirty="0" smtClean="0">
              <a:latin typeface="Monotype Corsiva" pitchFamily="66" charset="0"/>
            </a:endParaRPr>
          </a:p>
          <a:p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В голубом просторе. 1918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Скругленный прямоугольник 8"/>
          <p:cNvSpPr/>
          <p:nvPr/>
        </p:nvSpPr>
        <p:spPr>
          <a:xfrm>
            <a:off x="899592" y="3573016"/>
            <a:ext cx="72008" cy="457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07504" y="4869160"/>
            <a:ext cx="8928992" cy="198884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39552" y="1628800"/>
            <a:ext cx="8352928" cy="6480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619672" y="1556792"/>
            <a:ext cx="58366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Опишите небо и облако.</a:t>
            </a:r>
            <a:endParaRPr lang="ru-RU" sz="4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3528" y="5013176"/>
            <a:ext cx="864096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Голубое небо завораживает своим безграничным пространством, неведомой силой. По небу легко и свободно плывут облака.</a:t>
            </a:r>
          </a:p>
          <a:p>
            <a:endParaRPr lang="ru-RU" sz="32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В голубом просторе. 1918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107504" y="4509120"/>
            <a:ext cx="8856984" cy="23488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627784" y="2708920"/>
            <a:ext cx="6408712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699792" y="2852936"/>
            <a:ext cx="6264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Какими вы представляет птиц</a:t>
            </a:r>
            <a:r>
              <a:rPr lang="en-US" sz="3200" b="1" i="1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  <a:endParaRPr lang="ru-RU" sz="32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4549676"/>
            <a:ext cx="849694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Monotype Corsiva" pitchFamily="66" charset="0"/>
              </a:rPr>
              <a:t>Легко и свободно летят прекрасные белые птицы на своих огромных крыльях. Они словно купаются в голубом пространстве. Семь лебедей движутся навстречу солнцу. Его лучи ярко освещают белых гордых красавцев, свободно и непринуждённо парящих над синей гладью моря. Лебеди то парят в свободном полёте, то рвутся вперёд одним взмахом мощных крыльев.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В голубом просторе. 1918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57014" cy="685800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179512" y="188640"/>
            <a:ext cx="8784976" cy="42484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23528" y="548680"/>
            <a:ext cx="87884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  <a:t>Куда несётся парусник</a:t>
            </a:r>
            <a:r>
              <a:rPr lang="en-US" sz="2800" b="1" i="1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  <a:t> Как его изобразил художник</a:t>
            </a:r>
            <a:r>
              <a:rPr lang="en-US" sz="2800" b="1" i="1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  <a:endParaRPr lang="ru-RU" sz="28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1556792"/>
            <a:ext cx="85689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Где-то далеко от берега в синем морском просторе плавно скользит корабль, летящий на своих парусах над волнами, как птица. Раздутые белые паруса корабля ярко освещены солнцем.</a:t>
            </a:r>
            <a:endParaRPr lang="ru-RU" sz="36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В голубом просторе. 1918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57014" cy="685800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179512" y="188640"/>
            <a:ext cx="8712968" cy="460851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899592" y="476672"/>
            <a:ext cx="80101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  <a:t>Обратите внимание на скалистый берег. </a:t>
            </a:r>
          </a:p>
          <a:p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  <a:t>Что вы видите на горных утёсах</a:t>
            </a:r>
            <a:r>
              <a:rPr lang="en-US" sz="2800" b="1" i="1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  <a:endParaRPr lang="ru-RU" sz="28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1340768"/>
            <a:ext cx="82809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   Берег не просто обозначен силуэтом. На нём видны скалы, покрытые снегами. Всё это указывает на то, что место действия – далёкий Север.</a:t>
            </a:r>
          </a:p>
          <a:p>
            <a:r>
              <a:rPr lang="ru-RU" sz="3600" dirty="0" smtClean="0">
                <a:latin typeface="Monotype Corsiva" pitchFamily="66" charset="0"/>
              </a:rPr>
              <a:t>  Картина вызывает светлую спокойную радость.</a:t>
            </a:r>
            <a:endParaRPr lang="ru-RU" sz="36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568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</a:t>
            </a:r>
            <a:endParaRPr lang="ru-RU" dirty="0"/>
          </a:p>
        </p:txBody>
      </p:sp>
      <p:pic>
        <p:nvPicPr>
          <p:cNvPr id="3" name="Picture 2" descr="В голубом просторе. 1918"/>
          <p:cNvPicPr>
            <a:picLocks noChangeAspect="1" noChangeArrowheads="1"/>
          </p:cNvPicPr>
          <p:nvPr/>
        </p:nvPicPr>
        <p:blipFill>
          <a:blip r:embed="rId3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 rot="10800000" flipH="1" flipV="1">
            <a:off x="1043608" y="404664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/>
              <a:t>План </a:t>
            </a:r>
            <a:endParaRPr lang="ru-RU" sz="36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599097" y="1196752"/>
            <a:ext cx="8544903" cy="42165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I. </a:t>
            </a:r>
            <a:r>
              <a:rPr lang="ru-RU" sz="3600" dirty="0" smtClean="0"/>
              <a:t>Пейзаж А. А. Рылова.</a:t>
            </a:r>
          </a:p>
          <a:p>
            <a:r>
              <a:rPr lang="en-US" sz="3600" dirty="0" smtClean="0"/>
              <a:t>II.</a:t>
            </a:r>
            <a:r>
              <a:rPr lang="ru-RU" sz="3600" dirty="0" smtClean="0"/>
              <a:t> О картине</a:t>
            </a:r>
            <a:r>
              <a:rPr lang="ru-RU" sz="3200" dirty="0" smtClean="0"/>
              <a:t>:</a:t>
            </a:r>
          </a:p>
          <a:p>
            <a:pPr marL="342900" indent="-342900">
              <a:buAutoNum type="arabicPeriod"/>
            </a:pPr>
            <a:r>
              <a:rPr lang="ru-RU" sz="3200" dirty="0" smtClean="0"/>
              <a:t>Изображение моря и волн;</a:t>
            </a:r>
          </a:p>
          <a:p>
            <a:pPr marL="342900" indent="-342900">
              <a:buAutoNum type="arabicPeriod"/>
            </a:pPr>
            <a:r>
              <a:rPr lang="ru-RU" sz="3200" dirty="0" smtClean="0"/>
              <a:t>Описание неба и облаков;</a:t>
            </a:r>
          </a:p>
          <a:p>
            <a:pPr marL="342900" indent="-342900">
              <a:buAutoNum type="arabicPeriod"/>
            </a:pPr>
            <a:r>
              <a:rPr lang="ru-RU" sz="3200" dirty="0" smtClean="0"/>
              <a:t>Представление птиц;</a:t>
            </a:r>
          </a:p>
          <a:p>
            <a:pPr marL="342900" indent="-342900">
              <a:buAutoNum type="arabicPeriod"/>
            </a:pPr>
            <a:r>
              <a:rPr lang="ru-RU" sz="3200" dirty="0" smtClean="0"/>
              <a:t>Изображение парусного корабля;</a:t>
            </a:r>
          </a:p>
          <a:p>
            <a:pPr marL="342900" indent="-342900">
              <a:buAutoNum type="arabicPeriod"/>
            </a:pPr>
            <a:r>
              <a:rPr lang="ru-RU" sz="3200" dirty="0" smtClean="0"/>
              <a:t>описание скалистого берега.</a:t>
            </a:r>
          </a:p>
          <a:p>
            <a:pPr marL="342900" indent="-342900"/>
            <a:r>
              <a:rPr lang="en-US" sz="3600" dirty="0" smtClean="0"/>
              <a:t>III.</a:t>
            </a:r>
            <a:r>
              <a:rPr lang="ru-RU" sz="3600" dirty="0" smtClean="0"/>
              <a:t> Настроение, которое оставила картина.</a:t>
            </a:r>
            <a:endParaRPr lang="ru-RU" sz="3600" dirty="0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artcontext.info/images/stories/user/Rilov/rilov-012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548680"/>
            <a:ext cx="8280920" cy="594933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75856" y="116632"/>
            <a:ext cx="28248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Зелёное кружево</a:t>
            </a:r>
            <a:endParaRPr lang="ru-RU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 advClick="0" advTm="5000"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Зеленый шум. 1904. Аркадий Рыло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620688"/>
            <a:ext cx="8424936" cy="603787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419872" y="116632"/>
            <a:ext cx="22570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Зелёный шум</a:t>
            </a:r>
            <a:endParaRPr lang="ru-RU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 advClick="0" advTm="5000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Цветистый луг. 19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980728"/>
            <a:ext cx="8560111" cy="518457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03848" y="116632"/>
            <a:ext cx="24311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Цветистый луг</a:t>
            </a:r>
            <a:endParaRPr lang="ru-RU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 advClick="0" advTm="5000"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Лесные обитатели. 19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692696"/>
            <a:ext cx="7488832" cy="585377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63888" y="188640"/>
            <a:ext cx="2594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Лесные обитатели</a:t>
            </a:r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 advTm="5000"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artcontext.info/images/stories/user/Rilov/rilov-040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620688"/>
            <a:ext cx="7776864" cy="59493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059832" y="116632"/>
            <a:ext cx="28429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Осень на реке </a:t>
            </a:r>
            <a:r>
              <a:rPr lang="ru-RU" sz="2400" dirty="0" err="1" smtClean="0">
                <a:solidFill>
                  <a:schemeClr val="accent4">
                    <a:lumMod val="50000"/>
                  </a:schemeClr>
                </a:solidFill>
              </a:rPr>
              <a:t>Тосне</a:t>
            </a:r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 advTm="5000"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Закат. 19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692696"/>
            <a:ext cx="8208912" cy="590273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95936" y="188640"/>
            <a:ext cx="9975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Закат</a:t>
            </a:r>
            <a:endParaRPr lang="ru-RU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 advClick="0" advTm="5000"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artcontext.info/images/stories/user/Rilov/rilov-0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620688"/>
            <a:ext cx="8136904" cy="561662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491880" y="116632"/>
            <a:ext cx="23718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Гремучая река</a:t>
            </a:r>
            <a:endParaRPr lang="ru-RU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 advClick="0" advTm="5000"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536</TotalTime>
  <Words>525</Words>
  <Application>Microsoft Office PowerPoint</Application>
  <PresentationFormat>Экран (4:3)</PresentationFormat>
  <Paragraphs>94</Paragraphs>
  <Slides>25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Творчество А.А. Рылова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Tanya_B</dc:creator>
  <cp:lastModifiedBy>Игорь</cp:lastModifiedBy>
  <cp:revision>40</cp:revision>
  <dcterms:created xsi:type="dcterms:W3CDTF">2013-11-10T01:06:32Z</dcterms:created>
  <dcterms:modified xsi:type="dcterms:W3CDTF">2017-02-17T06:52:10Z</dcterms:modified>
</cp:coreProperties>
</file>