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6" r:id="rId6"/>
    <p:sldId id="271" r:id="rId7"/>
    <p:sldId id="272" r:id="rId8"/>
    <p:sldId id="276" r:id="rId9"/>
    <p:sldId id="28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00000"/>
    <a:srgbClr val="FF3300"/>
    <a:srgbClr val="FF66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7A1F4-668C-4595-B075-AF0BB74B3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E0520-3322-4E25-8CA0-361A36978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E0991-4016-4797-AD3D-E87DDAB1A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4665F-C4A2-4C50-977B-2DE57CC83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E2DF1-31CE-4CD3-85D4-98972D864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38E6-5DE5-45E6-B349-F73836247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44DCB-AEB3-41EA-87E4-53731B6C0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74DD6-924B-4DB6-9AC9-18C4AE5B3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E8EDE-047C-4A36-A911-54FE711FE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49034-7672-4E34-9B63-5DD75D8CB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5CF3A-87FE-4668-A352-C5D8AE2FB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71BC6D-0161-4BE8-8412-3E34E3A38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524000" y="685800"/>
            <a:ext cx="6096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chemeClr val="bg1"/>
                </a:solidFill>
              </a:rPr>
              <a:t>Творческая                  мастерская – это радость творения и общения</a:t>
            </a:r>
            <a:r>
              <a:rPr lang="ru-RU" sz="480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295400" y="685800"/>
            <a:ext cx="64008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00000"/>
                </a:solidFill>
              </a:rPr>
              <a:t>      </a:t>
            </a:r>
            <a:r>
              <a:rPr lang="ru-RU" sz="3200" b="1">
                <a:solidFill>
                  <a:srgbClr val="800000"/>
                </a:solidFill>
                <a:cs typeface="Aharoni" pitchFamily="2" charset="-79"/>
              </a:rPr>
              <a:t>«Два мира есть у         человека – </a:t>
            </a:r>
          </a:p>
          <a:p>
            <a:pPr algn="ctr"/>
            <a:r>
              <a:rPr lang="ru-RU" sz="3200" b="1">
                <a:solidFill>
                  <a:srgbClr val="800000"/>
                </a:solidFill>
                <a:cs typeface="Aharoni" pitchFamily="2" charset="-79"/>
              </a:rPr>
              <a:t>один, который нас творил. </a:t>
            </a:r>
          </a:p>
          <a:p>
            <a:pPr algn="ctr"/>
            <a:r>
              <a:rPr lang="ru-RU" sz="3200" b="1">
                <a:solidFill>
                  <a:srgbClr val="800000"/>
                </a:solidFill>
                <a:cs typeface="Aharoni" pitchFamily="2" charset="-79"/>
              </a:rPr>
              <a:t>Другой, который мы от века </a:t>
            </a:r>
          </a:p>
          <a:p>
            <a:pPr algn="ctr"/>
            <a:r>
              <a:rPr lang="ru-RU" sz="3200" b="1">
                <a:solidFill>
                  <a:srgbClr val="800000"/>
                </a:solidFill>
                <a:cs typeface="Aharoni" pitchFamily="2" charset="-79"/>
              </a:rPr>
              <a:t>Творим по мере наших сил» </a:t>
            </a:r>
          </a:p>
          <a:p>
            <a:pPr algn="ctr"/>
            <a:r>
              <a:rPr lang="ru-RU" sz="3200" b="1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algn="r"/>
            <a:r>
              <a:rPr lang="ru-RU" sz="3200" b="1">
                <a:solidFill>
                  <a:srgbClr val="800000"/>
                </a:solidFill>
                <a:cs typeface="Aharoni" pitchFamily="2" charset="-79"/>
              </a:rPr>
              <a:t>Николай Заболоцкий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524000" y="685800"/>
            <a:ext cx="6096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800000"/>
                </a:solidFill>
              </a:rPr>
              <a:t>Творческая мастерская в  детском саду –                                                                это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лаборатория</a:t>
            </a:r>
            <a:r>
              <a:rPr lang="ru-RU" sz="3200" b="1" i="1" dirty="0">
                <a:solidFill>
                  <a:srgbClr val="800000"/>
                </a:solidFill>
              </a:rPr>
              <a:t>, в которой ребенок путем своего личного опыта черпает практические знания, изощряет и развивает    все свои силы и способности</a:t>
            </a:r>
            <a:r>
              <a:rPr lang="ru-RU" sz="3200" dirty="0">
                <a:solidFill>
                  <a:srgbClr val="800000"/>
                </a:solidFill>
              </a:rPr>
              <a:t> </a:t>
            </a:r>
            <a:r>
              <a:rPr lang="ru-RU" sz="3200" b="1" dirty="0">
                <a:solidFill>
                  <a:srgbClr val="8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676400" y="152400"/>
            <a:ext cx="56388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800000"/>
                </a:solidFill>
              </a:rPr>
              <a:t>          </a:t>
            </a:r>
          </a:p>
          <a:p>
            <a:pPr>
              <a:defRPr/>
            </a:pPr>
            <a:endParaRPr lang="ru-RU" sz="3600" b="1" dirty="0">
              <a:solidFill>
                <a:srgbClr val="800000"/>
              </a:solidFill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800000"/>
                </a:solidFill>
              </a:rPr>
              <a:t>Целью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работы в     творческой мастерской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является сохранение в ребенке творческого начала, оказании помощи в реализации его возможностей, способствование развитию самостоятельности и творческой инициативы.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447800" y="0"/>
            <a:ext cx="678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u="sng" dirty="0">
                <a:solidFill>
                  <a:srgbClr val="FFFF00"/>
                </a:solidFill>
              </a:rPr>
              <a:t>Юные подмастерья</a:t>
            </a:r>
          </a:p>
          <a:p>
            <a:pPr algn="ctr">
              <a:defRPr/>
            </a:pP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«я могу все, если с друзьями».</a:t>
            </a:r>
          </a:p>
          <a:p>
            <a:pPr algn="ctr">
              <a:defRPr/>
            </a:pPr>
            <a:r>
              <a:rPr lang="ru-RU" sz="66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11268" name="Picture 4" descr="C:\Users\111\Desktop\фото отчет\CAM016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76359">
            <a:off x="2133600" y="2133600"/>
            <a:ext cx="4775200" cy="3581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Театр на палочках и стаканчиков</a:t>
            </a:r>
          </a:p>
        </p:txBody>
      </p:sp>
      <p:pic>
        <p:nvPicPr>
          <p:cNvPr id="13317" name="Picture 5" descr="C:\Users\111\Desktop\фото отчет\CAM015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3400" y="1524000"/>
            <a:ext cx="3276600" cy="4368800"/>
          </a:xfrm>
          <a:effectLst>
            <a:softEdge rad="112500"/>
          </a:effectLst>
        </p:spPr>
      </p:pic>
      <p:pic>
        <p:nvPicPr>
          <p:cNvPr id="13318" name="Picture 6" descr="C:\Users\111\Desktop\фото отчет\CAM015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0" y="21336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Users\111\Desktop\фото отчет\CAM0158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19400" y="3429000"/>
            <a:ext cx="3886200" cy="291465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342" name="Picture 6" descr="C:\Users\111\Desktop\фото отчет\DSCN22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33600" y="381000"/>
            <a:ext cx="35560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111\Desktop\фото отчет\DSCN37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387600" y="304800"/>
            <a:ext cx="3860800" cy="2895600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9462" name="Picture 6" descr="C:\Users\111\Desktop\фото отчет\DSCN37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62200" y="3200400"/>
            <a:ext cx="4419600" cy="3314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c0e03d3de547d5ed52d7c819521e7e2d523a3537303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C:\Users\111\Desktop\Новая папка (2)\P10509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3401" y="533401"/>
            <a:ext cx="4572000" cy="342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939" name="Picture 3" descr="C:\Users\111\Desktop\Новая папка (2)\P10509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4800" y="3124200"/>
            <a:ext cx="4470400" cy="3352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110</Words>
  <Application>Microsoft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Aharoni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Театр на палочках и стаканчиков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111</dc:creator>
  <cp:lastModifiedBy>Warner</cp:lastModifiedBy>
  <cp:revision>20</cp:revision>
  <cp:lastPrinted>1601-01-01T00:00:00Z</cp:lastPrinted>
  <dcterms:created xsi:type="dcterms:W3CDTF">1601-01-01T00:00:00Z</dcterms:created>
  <dcterms:modified xsi:type="dcterms:W3CDTF">2017-02-17T09:25:02Z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