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4" r:id="rId8"/>
    <p:sldId id="262"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4" r:id="rId27"/>
    <p:sldId id="285" r:id="rId28"/>
    <p:sldId id="286" r:id="rId29"/>
    <p:sldId id="287"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8" d="100"/>
          <a:sy n="38" d="100"/>
        </p:scale>
        <p:origin x="-139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17.02.2017</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17.02.2017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17.02.2017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17.02.2017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17.02.2017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17.02.2017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17.02.2017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17.02.2017</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17.02.2017</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17.02.2017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17.02.2017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17.02.2017</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835696" y="1340768"/>
            <a:ext cx="6480720" cy="1584176"/>
          </a:xfrm>
        </p:spPr>
        <p:txBody>
          <a:bodyPr/>
          <a:lstStyle/>
          <a:p>
            <a:pPr algn="ctr"/>
            <a:r>
              <a:rPr lang="ru-RU" b="1" dirty="0" smtClean="0"/>
              <a:t>МОНОХРОМНАЯ ВЫШИВКА</a:t>
            </a:r>
            <a:endParaRPr lang="ru-RU" b="1" dirty="0"/>
          </a:p>
        </p:txBody>
      </p:sp>
      <p:sp>
        <p:nvSpPr>
          <p:cNvPr id="3" name="Подзаголовок 2"/>
          <p:cNvSpPr>
            <a:spLocks noGrp="1"/>
          </p:cNvSpPr>
          <p:nvPr>
            <p:ph type="subTitle" idx="1"/>
          </p:nvPr>
        </p:nvSpPr>
        <p:spPr>
          <a:xfrm>
            <a:off x="1432560" y="3861048"/>
            <a:ext cx="7406640" cy="2592288"/>
          </a:xfrm>
        </p:spPr>
        <p:txBody>
          <a:bodyPr>
            <a:normAutofit/>
          </a:bodyPr>
          <a:lstStyle/>
          <a:p>
            <a:pPr algn="r"/>
            <a:r>
              <a:rPr lang="ru-RU" sz="2800" b="1" dirty="0" smtClean="0"/>
              <a:t>Выполнила: </a:t>
            </a:r>
            <a:r>
              <a:rPr lang="ru-RU" sz="2800" b="1" dirty="0" smtClean="0"/>
              <a:t>Шевченко Надежда</a:t>
            </a:r>
          </a:p>
          <a:p>
            <a:pPr algn="r"/>
            <a:r>
              <a:rPr lang="ru-RU" sz="2800" b="1" dirty="0" smtClean="0"/>
              <a:t>7  класс</a:t>
            </a:r>
          </a:p>
          <a:p>
            <a:pPr algn="r"/>
            <a:r>
              <a:rPr lang="ru-RU" sz="2800" b="1" dirty="0" smtClean="0"/>
              <a:t>Новоалексеевская </a:t>
            </a:r>
          </a:p>
          <a:p>
            <a:pPr algn="r"/>
            <a:r>
              <a:rPr lang="ru-RU" sz="2800" b="1" dirty="0" smtClean="0"/>
              <a:t>МАОУ СОШ № </a:t>
            </a:r>
            <a:r>
              <a:rPr lang="ru-RU" sz="2800" b="1" dirty="0" smtClean="0"/>
              <a:t>6</a:t>
            </a:r>
          </a:p>
          <a:p>
            <a:pPr algn="r"/>
            <a:r>
              <a:rPr lang="ru-RU" sz="2800" b="1" dirty="0" smtClean="0"/>
              <a:t>Руководитель: Чигринова А.Л.</a:t>
            </a:r>
            <a:endParaRPr lang="ru-RU" sz="2800" b="1" dirty="0" smtClean="0"/>
          </a:p>
          <a:p>
            <a:pPr algn="r"/>
            <a:endParaRPr lang="ru-RU" sz="2800" b="1" dirty="0" smtClean="0"/>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15616" y="548680"/>
            <a:ext cx="7818072" cy="5699720"/>
          </a:xfrm>
        </p:spPr>
        <p:txBody>
          <a:bodyPr>
            <a:normAutofit/>
          </a:bodyPr>
          <a:lstStyle/>
          <a:p>
            <a:r>
              <a:rPr lang="ru-RU" dirty="0" smtClean="0"/>
              <a:t>Двойная строчка получила название "шов Гольбейн" в честь художника </a:t>
            </a:r>
            <a:r>
              <a:rPr lang="ru-RU" dirty="0" err="1" smtClean="0"/>
              <a:t>Ханса</a:t>
            </a:r>
            <a:r>
              <a:rPr lang="ru-RU" dirty="0" smtClean="0"/>
              <a:t> Гольбейна мл. Он изображал на своих портретах членов английского королевского дома. Воротнички и манжеты их одежд украшала черная монохромная вышивка. Сейчас шов Гольбейн также используется в монохромной вышивке наряду со швами "назад иголку" и "счетный крест".</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15616" y="332656"/>
            <a:ext cx="8028384" cy="6525344"/>
          </a:xfrm>
        </p:spPr>
        <p:txBody>
          <a:bodyPr>
            <a:normAutofit fontScale="92500" lnSpcReduction="10000"/>
          </a:bodyPr>
          <a:lstStyle/>
          <a:p>
            <a:r>
              <a:rPr lang="ru-RU" dirty="0" smtClean="0"/>
              <a:t>Черная вышивка была популярна и в странах Ближнего Востока благодаря пристрастию жителей восточных стран к простым геометрическим узорам. С изобретением стойких красителей для ткани начала распространяться монохромная вышивка разными цветами - например, синими и красным, так как отпала необходимость использовать исключительно черную нить из-за ее долговечности. К примеру, украинские свадебные рушники выполняются в технике монохромной вышивки счетным крестом с использованием красных ниток.</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4. Исследование.</a:t>
            </a:r>
            <a:endParaRPr lang="ru-RU" dirty="0"/>
          </a:p>
        </p:txBody>
      </p:sp>
      <p:graphicFrame>
        <p:nvGraphicFramePr>
          <p:cNvPr id="4" name="Содержимое 3"/>
          <p:cNvGraphicFramePr>
            <a:graphicFrameLocks noGrp="1"/>
          </p:cNvGraphicFramePr>
          <p:nvPr>
            <p:ph idx="1"/>
          </p:nvPr>
        </p:nvGraphicFramePr>
        <p:xfrm>
          <a:off x="1115615" y="1340767"/>
          <a:ext cx="7704856" cy="5282782"/>
        </p:xfrm>
        <a:graphic>
          <a:graphicData uri="http://schemas.openxmlformats.org/drawingml/2006/table">
            <a:tbl>
              <a:tblPr/>
              <a:tblGrid>
                <a:gridCol w="2683068"/>
                <a:gridCol w="1229246"/>
                <a:gridCol w="1228459"/>
                <a:gridCol w="1335624"/>
                <a:gridCol w="1228459"/>
              </a:tblGrid>
              <a:tr h="748583">
                <a:tc>
                  <a:txBody>
                    <a:bodyPr/>
                    <a:lstStyle/>
                    <a:p>
                      <a:pPr marL="36195" marR="36195" indent="450850" algn="just">
                        <a:lnSpc>
                          <a:spcPct val="150000"/>
                        </a:lnSpc>
                        <a:spcAft>
                          <a:spcPts val="0"/>
                        </a:spcAft>
                      </a:pPr>
                      <a:r>
                        <a:rPr lang="ru-RU" sz="2400" b="1" dirty="0">
                          <a:latin typeface="Times New Roman"/>
                          <a:ea typeface="Times New Roman"/>
                          <a:cs typeface="Times New Roman"/>
                        </a:rPr>
                        <a:t>вопрос</a:t>
                      </a:r>
                      <a:endParaRPr lang="ru-RU" sz="2400" b="1" dirty="0">
                        <a:latin typeface="Times New Roman"/>
                        <a:ea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36195" marR="36195" indent="450850" algn="just">
                        <a:lnSpc>
                          <a:spcPct val="150000"/>
                        </a:lnSpc>
                        <a:spcAft>
                          <a:spcPts val="0"/>
                        </a:spcAft>
                      </a:pPr>
                      <a:r>
                        <a:rPr lang="ru-RU" sz="2400" b="1" dirty="0">
                          <a:latin typeface="Times New Roman"/>
                          <a:ea typeface="Times New Roman"/>
                          <a:cs typeface="Times New Roman"/>
                        </a:rPr>
                        <a:t>сверстники</a:t>
                      </a:r>
                      <a:endParaRPr lang="ru-RU" sz="2400" b="1" dirty="0">
                        <a:latin typeface="Times New Roman"/>
                        <a:ea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2">
                  <a:txBody>
                    <a:bodyPr/>
                    <a:lstStyle/>
                    <a:p>
                      <a:pPr marL="36195" marR="36195" indent="450850" algn="just">
                        <a:lnSpc>
                          <a:spcPct val="150000"/>
                        </a:lnSpc>
                        <a:spcAft>
                          <a:spcPts val="0"/>
                        </a:spcAft>
                      </a:pPr>
                      <a:r>
                        <a:rPr lang="ru-RU" sz="2400" b="1" dirty="0">
                          <a:latin typeface="Times New Roman"/>
                          <a:ea typeface="Times New Roman"/>
                          <a:cs typeface="Times New Roman"/>
                        </a:rPr>
                        <a:t>взрослые</a:t>
                      </a:r>
                      <a:endParaRPr lang="ru-RU" sz="2400" b="1" dirty="0">
                        <a:latin typeface="Times New Roman"/>
                        <a:ea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r>
              <a:tr h="748583">
                <a:tc>
                  <a:txBody>
                    <a:bodyPr/>
                    <a:lstStyle/>
                    <a:p>
                      <a:pPr marL="36195" marR="36195" indent="450850" algn="just">
                        <a:lnSpc>
                          <a:spcPct val="150000"/>
                        </a:lnSpc>
                        <a:spcAft>
                          <a:spcPts val="0"/>
                        </a:spcAft>
                      </a:pPr>
                      <a:endParaRPr lang="ru-RU" sz="2400" b="1">
                        <a:latin typeface="Times New Roman"/>
                        <a:ea typeface="Times New Roman"/>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6195" marR="36195" indent="28575" algn="ctr">
                        <a:lnSpc>
                          <a:spcPct val="150000"/>
                        </a:lnSpc>
                        <a:spcAft>
                          <a:spcPts val="0"/>
                        </a:spcAft>
                      </a:pPr>
                      <a:r>
                        <a:rPr lang="ru-RU" sz="2400" b="1">
                          <a:latin typeface="Times New Roman"/>
                          <a:ea typeface="Times New Roman"/>
                          <a:cs typeface="Times New Roman"/>
                        </a:rPr>
                        <a:t>да</a:t>
                      </a:r>
                      <a:endParaRPr lang="ru-RU" sz="2400" b="1">
                        <a:latin typeface="Times New Roman"/>
                        <a:ea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6195" marR="36195" indent="27940" algn="ctr">
                        <a:lnSpc>
                          <a:spcPct val="150000"/>
                        </a:lnSpc>
                        <a:spcAft>
                          <a:spcPts val="0"/>
                        </a:spcAft>
                      </a:pPr>
                      <a:r>
                        <a:rPr lang="ru-RU" sz="2400" b="1">
                          <a:latin typeface="Times New Roman"/>
                          <a:ea typeface="Times New Roman"/>
                          <a:cs typeface="Times New Roman"/>
                        </a:rPr>
                        <a:t>нет</a:t>
                      </a:r>
                      <a:endParaRPr lang="ru-RU" sz="2400" b="1">
                        <a:latin typeface="Times New Roman"/>
                        <a:ea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6195" marR="36195" indent="450850" algn="just">
                        <a:lnSpc>
                          <a:spcPct val="150000"/>
                        </a:lnSpc>
                        <a:spcAft>
                          <a:spcPts val="0"/>
                        </a:spcAft>
                      </a:pPr>
                      <a:r>
                        <a:rPr lang="ru-RU" sz="2400" b="1" dirty="0">
                          <a:latin typeface="Times New Roman"/>
                          <a:ea typeface="Times New Roman"/>
                          <a:cs typeface="Times New Roman"/>
                        </a:rPr>
                        <a:t>да</a:t>
                      </a:r>
                      <a:endParaRPr lang="ru-RU" sz="2400" b="1" dirty="0">
                        <a:latin typeface="Times New Roman"/>
                        <a:ea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6195" marR="36195" indent="28575" algn="ctr">
                        <a:lnSpc>
                          <a:spcPct val="150000"/>
                        </a:lnSpc>
                        <a:spcAft>
                          <a:spcPts val="0"/>
                        </a:spcAft>
                      </a:pPr>
                      <a:r>
                        <a:rPr lang="ru-RU" sz="2400" b="1" dirty="0">
                          <a:latin typeface="Times New Roman"/>
                          <a:ea typeface="Times New Roman"/>
                          <a:cs typeface="Times New Roman"/>
                        </a:rPr>
                        <a:t>нет</a:t>
                      </a:r>
                      <a:endParaRPr lang="ru-RU" sz="2400" b="1" dirty="0">
                        <a:latin typeface="Times New Roman"/>
                        <a:ea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1257">
                <a:tc>
                  <a:txBody>
                    <a:bodyPr/>
                    <a:lstStyle/>
                    <a:p>
                      <a:pPr marL="36195" marR="36195" indent="118745" algn="just">
                        <a:lnSpc>
                          <a:spcPct val="115000"/>
                        </a:lnSpc>
                        <a:spcAft>
                          <a:spcPts val="0"/>
                        </a:spcAft>
                      </a:pPr>
                      <a:r>
                        <a:rPr lang="ru-RU" sz="2400" b="1" dirty="0">
                          <a:latin typeface="Times New Roman"/>
                          <a:ea typeface="Times New Roman"/>
                          <a:cs typeface="Times New Roman"/>
                        </a:rPr>
                        <a:t>1. Вы умеете вышивать крестом?</a:t>
                      </a:r>
                      <a:endParaRPr lang="ru-RU" sz="2400" b="1" dirty="0">
                        <a:latin typeface="Times New Roman"/>
                        <a:ea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6195" marR="36195" indent="118745" algn="ctr">
                        <a:lnSpc>
                          <a:spcPct val="115000"/>
                        </a:lnSpc>
                        <a:spcAft>
                          <a:spcPts val="0"/>
                        </a:spcAft>
                      </a:pPr>
                      <a:r>
                        <a:rPr lang="ru-RU" sz="2400" b="1">
                          <a:latin typeface="Times New Roman"/>
                          <a:ea typeface="Times New Roman"/>
                          <a:cs typeface="Times New Roman"/>
                        </a:rPr>
                        <a:t>21%</a:t>
                      </a:r>
                      <a:endParaRPr lang="ru-RU" sz="2400" b="1">
                        <a:latin typeface="Times New Roman"/>
                        <a:ea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6195" marR="36195" indent="27940" algn="ctr">
                        <a:lnSpc>
                          <a:spcPct val="115000"/>
                        </a:lnSpc>
                        <a:spcAft>
                          <a:spcPts val="0"/>
                        </a:spcAft>
                      </a:pPr>
                      <a:r>
                        <a:rPr lang="ru-RU" sz="2400" b="1">
                          <a:latin typeface="Times New Roman"/>
                          <a:ea typeface="Times New Roman"/>
                          <a:cs typeface="Times New Roman"/>
                        </a:rPr>
                        <a:t>79%</a:t>
                      </a:r>
                      <a:endParaRPr lang="ru-RU" sz="2400" b="1">
                        <a:latin typeface="Times New Roman"/>
                        <a:ea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6195" marR="36195" indent="208280" algn="ctr">
                        <a:lnSpc>
                          <a:spcPct val="115000"/>
                        </a:lnSpc>
                        <a:spcAft>
                          <a:spcPts val="0"/>
                        </a:spcAft>
                      </a:pPr>
                      <a:r>
                        <a:rPr lang="ru-RU" sz="2400" b="1">
                          <a:latin typeface="Times New Roman"/>
                          <a:ea typeface="Times New Roman"/>
                          <a:cs typeface="Times New Roman"/>
                        </a:rPr>
                        <a:t>62%</a:t>
                      </a:r>
                      <a:endParaRPr lang="ru-RU" sz="2400" b="1">
                        <a:latin typeface="Times New Roman"/>
                        <a:ea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6195" marR="36195" indent="208280" algn="ctr">
                        <a:lnSpc>
                          <a:spcPct val="115000"/>
                        </a:lnSpc>
                        <a:spcAft>
                          <a:spcPts val="0"/>
                        </a:spcAft>
                      </a:pPr>
                      <a:r>
                        <a:rPr lang="ru-RU" sz="2400" b="1" dirty="0">
                          <a:latin typeface="Times New Roman"/>
                          <a:ea typeface="Times New Roman"/>
                          <a:cs typeface="Times New Roman"/>
                        </a:rPr>
                        <a:t>38%</a:t>
                      </a:r>
                      <a:endParaRPr lang="ru-RU" sz="2400" b="1" dirty="0">
                        <a:latin typeface="Times New Roman"/>
                        <a:ea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1257">
                <a:tc>
                  <a:txBody>
                    <a:bodyPr/>
                    <a:lstStyle/>
                    <a:p>
                      <a:pPr marL="36195" marR="36195" indent="118745" algn="just">
                        <a:lnSpc>
                          <a:spcPct val="115000"/>
                        </a:lnSpc>
                        <a:spcAft>
                          <a:spcPts val="0"/>
                        </a:spcAft>
                      </a:pPr>
                      <a:r>
                        <a:rPr lang="ru-RU" sz="2400" b="1">
                          <a:latin typeface="Times New Roman"/>
                          <a:ea typeface="Times New Roman"/>
                          <a:cs typeface="Times New Roman"/>
                        </a:rPr>
                        <a:t>2. Занимаетесь ли Вы вышивкой сейчас?</a:t>
                      </a:r>
                      <a:endParaRPr lang="ru-RU" sz="2400" b="1">
                        <a:latin typeface="Times New Roman"/>
                        <a:ea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6195" marR="36195" indent="118745" algn="ctr">
                        <a:lnSpc>
                          <a:spcPct val="115000"/>
                        </a:lnSpc>
                        <a:spcAft>
                          <a:spcPts val="0"/>
                        </a:spcAft>
                      </a:pPr>
                      <a:r>
                        <a:rPr lang="ru-RU" sz="2400" b="1">
                          <a:latin typeface="Times New Roman"/>
                          <a:ea typeface="Times New Roman"/>
                          <a:cs typeface="Times New Roman"/>
                        </a:rPr>
                        <a:t>17%</a:t>
                      </a:r>
                      <a:endParaRPr lang="ru-RU" sz="2400" b="1">
                        <a:latin typeface="Times New Roman"/>
                        <a:ea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indent="450850" algn="ctr">
                        <a:lnSpc>
                          <a:spcPct val="115000"/>
                        </a:lnSpc>
                        <a:spcAft>
                          <a:spcPts val="0"/>
                        </a:spcAft>
                      </a:pPr>
                      <a:r>
                        <a:rPr lang="ru-RU" sz="2400" b="1">
                          <a:latin typeface="Times New Roman"/>
                          <a:ea typeface="Times New Roman"/>
                          <a:cs typeface="Times New Roman"/>
                        </a:rPr>
                        <a:t>83%</a:t>
                      </a:r>
                      <a:endParaRPr lang="ru-RU" sz="2400" b="1">
                        <a:latin typeface="Times New Roman"/>
                        <a:ea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6195" marR="36195" indent="208280" algn="ctr">
                        <a:lnSpc>
                          <a:spcPct val="115000"/>
                        </a:lnSpc>
                        <a:spcAft>
                          <a:spcPts val="0"/>
                        </a:spcAft>
                      </a:pPr>
                      <a:r>
                        <a:rPr lang="ru-RU" sz="2400" b="1">
                          <a:latin typeface="Times New Roman"/>
                          <a:ea typeface="Times New Roman"/>
                          <a:cs typeface="Times New Roman"/>
                        </a:rPr>
                        <a:t>44%</a:t>
                      </a:r>
                      <a:endParaRPr lang="ru-RU" sz="2400" b="1">
                        <a:latin typeface="Times New Roman"/>
                        <a:ea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6195" marR="36195" indent="208280" algn="ctr">
                        <a:lnSpc>
                          <a:spcPct val="115000"/>
                        </a:lnSpc>
                        <a:spcAft>
                          <a:spcPts val="0"/>
                        </a:spcAft>
                      </a:pPr>
                      <a:r>
                        <a:rPr lang="ru-RU" sz="2400" b="1" dirty="0">
                          <a:latin typeface="Times New Roman"/>
                          <a:ea typeface="Times New Roman"/>
                          <a:cs typeface="Times New Roman"/>
                        </a:rPr>
                        <a:t>56%</a:t>
                      </a:r>
                      <a:endParaRPr lang="ru-RU" sz="2400" b="1" dirty="0">
                        <a:latin typeface="Times New Roman"/>
                        <a:ea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1257">
                <a:tc>
                  <a:txBody>
                    <a:bodyPr/>
                    <a:lstStyle/>
                    <a:p>
                      <a:pPr marL="36195" marR="36195" indent="118745" algn="just">
                        <a:lnSpc>
                          <a:spcPct val="115000"/>
                        </a:lnSpc>
                        <a:spcAft>
                          <a:spcPts val="0"/>
                        </a:spcAft>
                      </a:pPr>
                      <a:r>
                        <a:rPr lang="ru-RU" sz="2400" b="1">
                          <a:latin typeface="Times New Roman"/>
                          <a:ea typeface="Times New Roman"/>
                          <a:cs typeface="Times New Roman"/>
                        </a:rPr>
                        <a:t>3. Хотели бы Вы научиться вышивать?</a:t>
                      </a:r>
                      <a:endParaRPr lang="ru-RU" sz="2400" b="1">
                        <a:latin typeface="Times New Roman"/>
                        <a:ea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6195" marR="36195" indent="118745" algn="ctr">
                        <a:lnSpc>
                          <a:spcPct val="115000"/>
                        </a:lnSpc>
                        <a:spcAft>
                          <a:spcPts val="0"/>
                        </a:spcAft>
                      </a:pPr>
                      <a:r>
                        <a:rPr lang="ru-RU" sz="2400" b="1">
                          <a:latin typeface="Times New Roman"/>
                          <a:ea typeface="Times New Roman"/>
                          <a:cs typeface="Times New Roman"/>
                        </a:rPr>
                        <a:t>68%</a:t>
                      </a:r>
                      <a:endParaRPr lang="ru-RU" sz="2400" b="1">
                        <a:latin typeface="Times New Roman"/>
                        <a:ea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6195" indent="450850" algn="ctr">
                        <a:lnSpc>
                          <a:spcPct val="115000"/>
                        </a:lnSpc>
                        <a:spcAft>
                          <a:spcPts val="0"/>
                        </a:spcAft>
                      </a:pPr>
                      <a:r>
                        <a:rPr lang="ru-RU" sz="2400" b="1" dirty="0">
                          <a:latin typeface="Times New Roman"/>
                          <a:ea typeface="Times New Roman"/>
                          <a:cs typeface="Times New Roman"/>
                        </a:rPr>
                        <a:t>32%</a:t>
                      </a:r>
                      <a:endParaRPr lang="ru-RU" sz="2400" b="1" dirty="0">
                        <a:latin typeface="Times New Roman"/>
                        <a:ea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6195" marR="36195" indent="208280" algn="ctr">
                        <a:lnSpc>
                          <a:spcPct val="115000"/>
                        </a:lnSpc>
                        <a:spcAft>
                          <a:spcPts val="0"/>
                        </a:spcAft>
                      </a:pPr>
                      <a:r>
                        <a:rPr lang="ru-RU" sz="2400" b="1">
                          <a:latin typeface="Times New Roman"/>
                          <a:ea typeface="Times New Roman"/>
                          <a:cs typeface="Times New Roman"/>
                        </a:rPr>
                        <a:t>42%</a:t>
                      </a:r>
                      <a:endParaRPr lang="ru-RU" sz="2400" b="1">
                        <a:latin typeface="Times New Roman"/>
                        <a:ea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6195" marR="36195" indent="208280" algn="ctr">
                        <a:lnSpc>
                          <a:spcPct val="115000"/>
                        </a:lnSpc>
                        <a:spcAft>
                          <a:spcPts val="0"/>
                        </a:spcAft>
                      </a:pPr>
                      <a:r>
                        <a:rPr lang="ru-RU" sz="2400" b="1" dirty="0">
                          <a:latin typeface="Times New Roman"/>
                          <a:ea typeface="Times New Roman"/>
                          <a:cs typeface="Times New Roman"/>
                        </a:rPr>
                        <a:t>58%</a:t>
                      </a:r>
                      <a:endParaRPr lang="ru-RU" sz="2400" b="1" dirty="0">
                        <a:latin typeface="Times New Roman"/>
                        <a:ea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5. Мой выбор  - модель  № 3</a:t>
            </a:r>
            <a:endParaRPr lang="ru-RU" dirty="0"/>
          </a:p>
        </p:txBody>
      </p:sp>
      <p:pic>
        <p:nvPicPr>
          <p:cNvPr id="4" name="Содержимое 3"/>
          <p:cNvPicPr>
            <a:picLocks noGrp="1"/>
          </p:cNvPicPr>
          <p:nvPr>
            <p:ph idx="1"/>
          </p:nvPr>
        </p:nvPicPr>
        <p:blipFill>
          <a:blip r:embed="rId2" cstate="print"/>
          <a:srcRect l="1180" t="15102" r="-471" b="7535"/>
          <a:stretch>
            <a:fillRect/>
          </a:stretch>
        </p:blipFill>
        <p:spPr bwMode="auto">
          <a:xfrm>
            <a:off x="1475656" y="1628800"/>
            <a:ext cx="6552728" cy="2592288"/>
          </a:xfrm>
          <a:prstGeom prst="rect">
            <a:avLst/>
          </a:prstGeom>
          <a:noFill/>
          <a:ln w="9525">
            <a:noFill/>
            <a:miter lim="800000"/>
            <a:headEnd/>
            <a:tailEnd/>
          </a:ln>
        </p:spPr>
      </p:pic>
      <p:pic>
        <p:nvPicPr>
          <p:cNvPr id="5" name="Рисунок 4" descr="C:\Users\pc\Desktop\вышивка проект\dama_s_rozami.jpg"/>
          <p:cNvPicPr/>
          <p:nvPr/>
        </p:nvPicPr>
        <p:blipFill>
          <a:blip r:embed="rId3" cstate="print"/>
          <a:srcRect/>
          <a:stretch>
            <a:fillRect/>
          </a:stretch>
        </p:blipFill>
        <p:spPr bwMode="auto">
          <a:xfrm>
            <a:off x="2699792" y="4509120"/>
            <a:ext cx="1514475" cy="1962150"/>
          </a:xfrm>
          <a:prstGeom prst="rect">
            <a:avLst/>
          </a:prstGeom>
          <a:noFill/>
          <a:ln w="9525">
            <a:noFill/>
            <a:miter lim="800000"/>
            <a:headEnd/>
            <a:tailEnd/>
          </a:ln>
        </p:spPr>
      </p:pic>
      <p:pic>
        <p:nvPicPr>
          <p:cNvPr id="6" name="Рисунок 5" descr="C:\Users\pc\Desktop\вышивка проект\lesnaya_skazka.jpg"/>
          <p:cNvPicPr/>
          <p:nvPr/>
        </p:nvPicPr>
        <p:blipFill>
          <a:blip r:embed="rId4" cstate="print"/>
          <a:srcRect/>
          <a:stretch>
            <a:fillRect/>
          </a:stretch>
        </p:blipFill>
        <p:spPr bwMode="auto">
          <a:xfrm>
            <a:off x="5724128" y="4437112"/>
            <a:ext cx="1638300" cy="1981200"/>
          </a:xfrm>
          <a:prstGeom prst="rect">
            <a:avLst/>
          </a:prstGeom>
          <a:noFill/>
          <a:ln w="9525">
            <a:noFill/>
            <a:miter lim="800000"/>
            <a:headEnd/>
            <a:tailEnd/>
          </a:ln>
        </p:spPr>
      </p:pic>
      <p:sp>
        <p:nvSpPr>
          <p:cNvPr id="7" name="Овал 6"/>
          <p:cNvSpPr/>
          <p:nvPr/>
        </p:nvSpPr>
        <p:spPr>
          <a:xfrm>
            <a:off x="899592" y="1412776"/>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t>1</a:t>
            </a:r>
            <a:endParaRPr lang="ru-RU" sz="3200" dirty="0"/>
          </a:p>
        </p:txBody>
      </p:sp>
      <p:sp>
        <p:nvSpPr>
          <p:cNvPr id="8" name="Овал 7"/>
          <p:cNvSpPr/>
          <p:nvPr/>
        </p:nvSpPr>
        <p:spPr>
          <a:xfrm>
            <a:off x="3059832" y="1412776"/>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t>2</a:t>
            </a:r>
            <a:endParaRPr lang="ru-RU" sz="3200" dirty="0"/>
          </a:p>
        </p:txBody>
      </p:sp>
      <p:sp>
        <p:nvSpPr>
          <p:cNvPr id="9" name="Овал 8"/>
          <p:cNvSpPr/>
          <p:nvPr/>
        </p:nvSpPr>
        <p:spPr>
          <a:xfrm>
            <a:off x="7884368" y="16288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t>3</a:t>
            </a:r>
            <a:endParaRPr lang="ru-RU" sz="3200" dirty="0"/>
          </a:p>
        </p:txBody>
      </p:sp>
      <p:sp>
        <p:nvSpPr>
          <p:cNvPr id="10" name="Овал 9"/>
          <p:cNvSpPr/>
          <p:nvPr/>
        </p:nvSpPr>
        <p:spPr>
          <a:xfrm>
            <a:off x="1691680" y="5301208"/>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t>4</a:t>
            </a:r>
            <a:endParaRPr lang="ru-RU" sz="3200" dirty="0"/>
          </a:p>
        </p:txBody>
      </p:sp>
      <p:sp>
        <p:nvSpPr>
          <p:cNvPr id="11" name="Овал 10"/>
          <p:cNvSpPr/>
          <p:nvPr/>
        </p:nvSpPr>
        <p:spPr>
          <a:xfrm>
            <a:off x="7524328" y="5445224"/>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t>5</a:t>
            </a:r>
            <a:endParaRPr lang="ru-RU" sz="3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274638"/>
            <a:ext cx="7962088" cy="3082354"/>
          </a:xfrm>
        </p:spPr>
        <p:txBody>
          <a:bodyPr>
            <a:normAutofit fontScale="90000"/>
          </a:bodyPr>
          <a:lstStyle/>
          <a:p>
            <a:r>
              <a:rPr lang="ru-RU" dirty="0" smtClean="0"/>
              <a:t> 6. Экономическое обоснование. Расчет себестоимости.</a:t>
            </a:r>
            <a:br>
              <a:rPr lang="ru-RU" dirty="0" smtClean="0"/>
            </a:br>
            <a:r>
              <a:rPr lang="ru-RU" sz="3100" dirty="0" smtClean="0"/>
              <a:t>Так как инструменты я не приобретала, а только использовала, то их не учитываем. Поэтому общая стоимость изделия составляет 295 рублей.</a:t>
            </a:r>
            <a:r>
              <a:rPr lang="ru-RU" dirty="0" smtClean="0"/>
              <a:t/>
            </a:r>
            <a:br>
              <a:rPr lang="ru-RU" dirty="0" smtClean="0"/>
            </a:br>
            <a:endParaRPr lang="ru-RU" dirty="0"/>
          </a:p>
        </p:txBody>
      </p:sp>
      <p:graphicFrame>
        <p:nvGraphicFramePr>
          <p:cNvPr id="5" name="Содержимое 4"/>
          <p:cNvGraphicFramePr>
            <a:graphicFrameLocks noGrp="1"/>
          </p:cNvGraphicFramePr>
          <p:nvPr>
            <p:ph idx="1"/>
            <p:extLst>
              <p:ext uri="{D42A27DB-BD31-4B8C-83A1-F6EECF244321}">
                <p14:modId xmlns:p14="http://schemas.microsoft.com/office/powerpoint/2010/main" xmlns="" val="3364595586"/>
              </p:ext>
            </p:extLst>
          </p:nvPr>
        </p:nvGraphicFramePr>
        <p:xfrm>
          <a:off x="1115616" y="3356991"/>
          <a:ext cx="7704855" cy="3291840"/>
        </p:xfrm>
        <a:graphic>
          <a:graphicData uri="http://schemas.openxmlformats.org/drawingml/2006/table">
            <a:tbl>
              <a:tblPr firstRow="1" bandRow="1">
                <a:tableStyleId>{5C22544A-7EE6-4342-B048-85BDC9FD1C3A}</a:tableStyleId>
              </a:tblPr>
              <a:tblGrid>
                <a:gridCol w="2568285"/>
                <a:gridCol w="2568285"/>
                <a:gridCol w="2568285"/>
              </a:tblGrid>
              <a:tr h="1008113">
                <a:tc>
                  <a:txBody>
                    <a:bodyPr/>
                    <a:lstStyle/>
                    <a:p>
                      <a:pPr marL="36195" marR="36195" algn="ctr">
                        <a:lnSpc>
                          <a:spcPct val="150000"/>
                        </a:lnSpc>
                        <a:spcAft>
                          <a:spcPts val="0"/>
                        </a:spcAft>
                      </a:pPr>
                      <a:r>
                        <a:rPr lang="ru-RU" sz="2400" dirty="0">
                          <a:latin typeface="Times New Roman"/>
                          <a:ea typeface="Times New Roman"/>
                          <a:cs typeface="Times New Roman"/>
                        </a:rPr>
                        <a:t>Затраты</a:t>
                      </a:r>
                      <a:endParaRPr lang="ru-RU" sz="2400" dirty="0">
                        <a:latin typeface="Times New Roman"/>
                        <a:ea typeface="Times New Roman"/>
                      </a:endParaRPr>
                    </a:p>
                  </a:txBody>
                  <a:tcPr marL="25400" marR="25400" marT="0" marB="0"/>
                </a:tc>
                <a:tc>
                  <a:txBody>
                    <a:bodyPr/>
                    <a:lstStyle/>
                    <a:p>
                      <a:pPr marL="36195" marR="36195" algn="ctr">
                        <a:lnSpc>
                          <a:spcPct val="150000"/>
                        </a:lnSpc>
                        <a:spcAft>
                          <a:spcPts val="0"/>
                        </a:spcAft>
                      </a:pPr>
                      <a:r>
                        <a:rPr lang="ru-RU" sz="2400" dirty="0">
                          <a:latin typeface="Times New Roman"/>
                          <a:ea typeface="Times New Roman"/>
                          <a:cs typeface="Times New Roman"/>
                        </a:rPr>
                        <a:t>Количество</a:t>
                      </a:r>
                      <a:endParaRPr lang="ru-RU" sz="2400" dirty="0">
                        <a:latin typeface="Times New Roman"/>
                        <a:ea typeface="Times New Roman"/>
                      </a:endParaRPr>
                    </a:p>
                  </a:txBody>
                  <a:tcPr marL="25400" marR="25400" marT="0" marB="0"/>
                </a:tc>
                <a:tc>
                  <a:txBody>
                    <a:bodyPr/>
                    <a:lstStyle/>
                    <a:p>
                      <a:pPr marL="36195" marR="36195" algn="ctr">
                        <a:lnSpc>
                          <a:spcPct val="150000"/>
                        </a:lnSpc>
                        <a:spcAft>
                          <a:spcPts val="0"/>
                        </a:spcAft>
                      </a:pPr>
                      <a:r>
                        <a:rPr lang="ru-RU" sz="2400" dirty="0">
                          <a:latin typeface="Times New Roman"/>
                          <a:ea typeface="Times New Roman"/>
                          <a:cs typeface="Times New Roman"/>
                        </a:rPr>
                        <a:t>Общая стоимость</a:t>
                      </a:r>
                      <a:endParaRPr lang="ru-RU" sz="2400" dirty="0">
                        <a:latin typeface="Times New Roman"/>
                        <a:ea typeface="Times New Roman"/>
                      </a:endParaRPr>
                    </a:p>
                  </a:txBody>
                  <a:tcPr marL="25400" marR="25400" marT="0" marB="0"/>
                </a:tc>
              </a:tr>
              <a:tr h="519943">
                <a:tc>
                  <a:txBody>
                    <a:bodyPr/>
                    <a:lstStyle/>
                    <a:p>
                      <a:pPr marL="36195" marR="36195">
                        <a:lnSpc>
                          <a:spcPct val="150000"/>
                        </a:lnSpc>
                        <a:spcAft>
                          <a:spcPts val="0"/>
                        </a:spcAft>
                      </a:pPr>
                      <a:r>
                        <a:rPr lang="ru-RU" sz="2400">
                          <a:latin typeface="Times New Roman"/>
                          <a:ea typeface="Times New Roman"/>
                          <a:cs typeface="Times New Roman"/>
                        </a:rPr>
                        <a:t>Нитки «Мулине»</a:t>
                      </a:r>
                      <a:endParaRPr lang="ru-RU" sz="2400">
                        <a:latin typeface="Times New Roman"/>
                        <a:ea typeface="Times New Roman"/>
                      </a:endParaRPr>
                    </a:p>
                  </a:txBody>
                  <a:tcPr marL="25400" marR="25400" marT="0" marB="0"/>
                </a:tc>
                <a:tc>
                  <a:txBody>
                    <a:bodyPr/>
                    <a:lstStyle/>
                    <a:p>
                      <a:pPr marL="36195" marR="36195">
                        <a:lnSpc>
                          <a:spcPct val="150000"/>
                        </a:lnSpc>
                        <a:spcAft>
                          <a:spcPts val="0"/>
                        </a:spcAft>
                      </a:pPr>
                      <a:r>
                        <a:rPr lang="ru-RU" sz="2400" dirty="0">
                          <a:latin typeface="Times New Roman"/>
                          <a:ea typeface="Times New Roman"/>
                          <a:cs typeface="Times New Roman"/>
                        </a:rPr>
                        <a:t>10 пасм </a:t>
                      </a:r>
                      <a:r>
                        <a:rPr lang="ru-RU" sz="2400" dirty="0" smtClean="0">
                          <a:latin typeface="Times New Roman"/>
                          <a:ea typeface="Times New Roman"/>
                          <a:cs typeface="Times New Roman"/>
                        </a:rPr>
                        <a:t>(4 м.)</a:t>
                      </a:r>
                      <a:endParaRPr lang="ru-RU" sz="2400" dirty="0">
                        <a:latin typeface="Times New Roman"/>
                        <a:ea typeface="Times New Roman"/>
                      </a:endParaRPr>
                    </a:p>
                  </a:txBody>
                  <a:tcPr marL="25400" marR="25400" marT="0" marB="0"/>
                </a:tc>
                <a:tc>
                  <a:txBody>
                    <a:bodyPr/>
                    <a:lstStyle/>
                    <a:p>
                      <a:pPr marL="36195" marR="36195">
                        <a:lnSpc>
                          <a:spcPct val="150000"/>
                        </a:lnSpc>
                        <a:spcAft>
                          <a:spcPts val="0"/>
                        </a:spcAft>
                      </a:pPr>
                      <a:r>
                        <a:rPr lang="ru-RU" sz="2400">
                          <a:latin typeface="Times New Roman"/>
                          <a:ea typeface="Times New Roman"/>
                          <a:cs typeface="Times New Roman"/>
                        </a:rPr>
                        <a:t>200 руб.</a:t>
                      </a:r>
                      <a:endParaRPr lang="ru-RU" sz="2400">
                        <a:latin typeface="Times New Roman"/>
                        <a:ea typeface="Times New Roman"/>
                      </a:endParaRPr>
                    </a:p>
                  </a:txBody>
                  <a:tcPr marL="25400" marR="25400" marT="0" marB="0"/>
                </a:tc>
              </a:tr>
              <a:tr h="519943">
                <a:tc>
                  <a:txBody>
                    <a:bodyPr/>
                    <a:lstStyle/>
                    <a:p>
                      <a:pPr marL="36195" marR="36195">
                        <a:lnSpc>
                          <a:spcPct val="150000"/>
                        </a:lnSpc>
                        <a:spcAft>
                          <a:spcPts val="0"/>
                        </a:spcAft>
                      </a:pPr>
                      <a:r>
                        <a:rPr lang="ru-RU" sz="2400">
                          <a:latin typeface="Times New Roman"/>
                          <a:ea typeface="Times New Roman"/>
                          <a:cs typeface="Times New Roman"/>
                        </a:rPr>
                        <a:t>Пяльцы</a:t>
                      </a:r>
                      <a:endParaRPr lang="ru-RU" sz="2400">
                        <a:latin typeface="Times New Roman"/>
                        <a:ea typeface="Times New Roman"/>
                      </a:endParaRPr>
                    </a:p>
                  </a:txBody>
                  <a:tcPr marL="25400" marR="25400" marT="0" marB="0"/>
                </a:tc>
                <a:tc>
                  <a:txBody>
                    <a:bodyPr/>
                    <a:lstStyle/>
                    <a:p>
                      <a:pPr marL="36195" marR="36195">
                        <a:lnSpc>
                          <a:spcPct val="150000"/>
                        </a:lnSpc>
                        <a:spcAft>
                          <a:spcPts val="0"/>
                        </a:spcAft>
                      </a:pPr>
                      <a:r>
                        <a:rPr lang="ru-RU" sz="2400">
                          <a:latin typeface="Times New Roman"/>
                          <a:ea typeface="Times New Roman"/>
                          <a:cs typeface="Times New Roman"/>
                        </a:rPr>
                        <a:t>1 шт.</a:t>
                      </a:r>
                      <a:endParaRPr lang="ru-RU" sz="2400">
                        <a:latin typeface="Times New Roman"/>
                        <a:ea typeface="Times New Roman"/>
                      </a:endParaRPr>
                    </a:p>
                  </a:txBody>
                  <a:tcPr marL="25400" marR="25400" marT="0" marB="0"/>
                </a:tc>
                <a:tc>
                  <a:txBody>
                    <a:bodyPr/>
                    <a:lstStyle/>
                    <a:p>
                      <a:pPr marL="36195" marR="36195">
                        <a:lnSpc>
                          <a:spcPct val="150000"/>
                        </a:lnSpc>
                        <a:spcAft>
                          <a:spcPts val="0"/>
                        </a:spcAft>
                      </a:pPr>
                      <a:r>
                        <a:rPr lang="ru-RU" sz="2400" dirty="0">
                          <a:latin typeface="Times New Roman"/>
                          <a:ea typeface="Times New Roman"/>
                          <a:cs typeface="Times New Roman"/>
                        </a:rPr>
                        <a:t>35 руб.</a:t>
                      </a:r>
                      <a:endParaRPr lang="ru-RU" sz="2400" dirty="0">
                        <a:latin typeface="Times New Roman"/>
                        <a:ea typeface="Times New Roman"/>
                      </a:endParaRPr>
                    </a:p>
                  </a:txBody>
                  <a:tcPr marL="25400" marR="25400" marT="0" marB="0"/>
                </a:tc>
              </a:tr>
              <a:tr h="519943">
                <a:tc>
                  <a:txBody>
                    <a:bodyPr/>
                    <a:lstStyle/>
                    <a:p>
                      <a:pPr marL="36195" marR="36195">
                        <a:lnSpc>
                          <a:spcPct val="150000"/>
                        </a:lnSpc>
                        <a:spcAft>
                          <a:spcPts val="0"/>
                        </a:spcAft>
                      </a:pPr>
                      <a:r>
                        <a:rPr lang="ru-RU" sz="2400">
                          <a:latin typeface="Times New Roman"/>
                          <a:ea typeface="Times New Roman"/>
                          <a:cs typeface="Times New Roman"/>
                        </a:rPr>
                        <a:t>Канва</a:t>
                      </a:r>
                      <a:endParaRPr lang="ru-RU" sz="2400">
                        <a:latin typeface="Times New Roman"/>
                        <a:ea typeface="Times New Roman"/>
                      </a:endParaRPr>
                    </a:p>
                  </a:txBody>
                  <a:tcPr marL="25400" marR="25400" marT="0" marB="0"/>
                </a:tc>
                <a:tc>
                  <a:txBody>
                    <a:bodyPr/>
                    <a:lstStyle/>
                    <a:p>
                      <a:pPr marL="36195" marR="36195">
                        <a:lnSpc>
                          <a:spcPct val="150000"/>
                        </a:lnSpc>
                        <a:spcAft>
                          <a:spcPts val="0"/>
                        </a:spcAft>
                      </a:pPr>
                      <a:r>
                        <a:rPr lang="ru-RU" sz="2400">
                          <a:latin typeface="Times New Roman"/>
                          <a:ea typeface="Times New Roman"/>
                          <a:cs typeface="Times New Roman"/>
                        </a:rPr>
                        <a:t>40х40</a:t>
                      </a:r>
                      <a:endParaRPr lang="ru-RU" sz="2400">
                        <a:latin typeface="Times New Roman"/>
                        <a:ea typeface="Times New Roman"/>
                      </a:endParaRPr>
                    </a:p>
                  </a:txBody>
                  <a:tcPr marL="25400" marR="25400" marT="0" marB="0"/>
                </a:tc>
                <a:tc>
                  <a:txBody>
                    <a:bodyPr/>
                    <a:lstStyle/>
                    <a:p>
                      <a:pPr marL="36195" marR="36195">
                        <a:lnSpc>
                          <a:spcPct val="150000"/>
                        </a:lnSpc>
                        <a:spcAft>
                          <a:spcPts val="0"/>
                        </a:spcAft>
                      </a:pPr>
                      <a:r>
                        <a:rPr lang="ru-RU" sz="2400">
                          <a:latin typeface="Times New Roman"/>
                          <a:ea typeface="Times New Roman"/>
                          <a:cs typeface="Times New Roman"/>
                        </a:rPr>
                        <a:t>60 руб.</a:t>
                      </a:r>
                      <a:endParaRPr lang="ru-RU" sz="2400">
                        <a:latin typeface="Times New Roman"/>
                        <a:ea typeface="Times New Roman"/>
                      </a:endParaRPr>
                    </a:p>
                  </a:txBody>
                  <a:tcPr marL="25400" marR="25400" marT="0" marB="0"/>
                </a:tc>
              </a:tr>
              <a:tr h="519943">
                <a:tc>
                  <a:txBody>
                    <a:bodyPr/>
                    <a:lstStyle/>
                    <a:p>
                      <a:pPr marL="36195" marR="36195">
                        <a:lnSpc>
                          <a:spcPct val="150000"/>
                        </a:lnSpc>
                        <a:spcAft>
                          <a:spcPts val="0"/>
                        </a:spcAft>
                      </a:pPr>
                      <a:r>
                        <a:rPr lang="ru-RU" sz="2400" dirty="0">
                          <a:latin typeface="Times New Roman"/>
                          <a:ea typeface="Times New Roman"/>
                          <a:cs typeface="Times New Roman"/>
                        </a:rPr>
                        <a:t>Итого:</a:t>
                      </a:r>
                      <a:endParaRPr lang="ru-RU" sz="2400" dirty="0">
                        <a:latin typeface="Times New Roman"/>
                        <a:ea typeface="Times New Roman"/>
                      </a:endParaRPr>
                    </a:p>
                  </a:txBody>
                  <a:tcPr marL="25400" marR="25400" marT="0" marB="0"/>
                </a:tc>
                <a:tc>
                  <a:txBody>
                    <a:bodyPr/>
                    <a:lstStyle/>
                    <a:p>
                      <a:pPr marL="36195" marR="36195">
                        <a:lnSpc>
                          <a:spcPct val="150000"/>
                        </a:lnSpc>
                        <a:spcAft>
                          <a:spcPts val="0"/>
                        </a:spcAft>
                      </a:pPr>
                      <a:endParaRPr lang="ru-RU" sz="2400" dirty="0">
                        <a:latin typeface="Times New Roman"/>
                        <a:ea typeface="Times New Roman"/>
                        <a:cs typeface="Times New Roman"/>
                      </a:endParaRPr>
                    </a:p>
                  </a:txBody>
                  <a:tcPr marL="25400" marR="25400" marT="0" marB="0"/>
                </a:tc>
                <a:tc>
                  <a:txBody>
                    <a:bodyPr/>
                    <a:lstStyle/>
                    <a:p>
                      <a:pPr marL="36195" marR="36195">
                        <a:lnSpc>
                          <a:spcPct val="150000"/>
                        </a:lnSpc>
                        <a:spcAft>
                          <a:spcPts val="0"/>
                        </a:spcAft>
                      </a:pPr>
                      <a:r>
                        <a:rPr lang="ru-RU" sz="2400" dirty="0">
                          <a:latin typeface="Times New Roman"/>
                          <a:ea typeface="Times New Roman"/>
                          <a:cs typeface="Times New Roman"/>
                        </a:rPr>
                        <a:t>295 руб.</a:t>
                      </a:r>
                      <a:endParaRPr lang="ru-RU" sz="2400" dirty="0">
                        <a:latin typeface="Times New Roman"/>
                        <a:ea typeface="Times New Roman"/>
                      </a:endParaRPr>
                    </a:p>
                  </a:txBody>
                  <a:tcPr marL="25400" marR="25400" marT="0" marB="0"/>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274638"/>
            <a:ext cx="7890080" cy="1143000"/>
          </a:xfrm>
        </p:spPr>
        <p:txBody>
          <a:bodyPr>
            <a:normAutofit fontScale="90000"/>
          </a:bodyPr>
          <a:lstStyle/>
          <a:p>
            <a:pPr lvl="0"/>
            <a:r>
              <a:rPr lang="ru-RU" dirty="0" smtClean="0"/>
              <a:t>7. Экологическая оценка проекта.</a:t>
            </a:r>
            <a:br>
              <a:rPr lang="ru-RU" dirty="0" smtClean="0"/>
            </a:br>
            <a:endParaRPr lang="ru-RU" dirty="0"/>
          </a:p>
        </p:txBody>
      </p:sp>
      <p:sp>
        <p:nvSpPr>
          <p:cNvPr id="3" name="Содержимое 2"/>
          <p:cNvSpPr>
            <a:spLocks noGrp="1"/>
          </p:cNvSpPr>
          <p:nvPr>
            <p:ph idx="1"/>
          </p:nvPr>
        </p:nvSpPr>
        <p:spPr>
          <a:xfrm>
            <a:off x="971600" y="1196752"/>
            <a:ext cx="8172400" cy="5661248"/>
          </a:xfrm>
        </p:spPr>
        <p:txBody>
          <a:bodyPr>
            <a:normAutofit fontScale="92500" lnSpcReduction="20000"/>
          </a:bodyPr>
          <a:lstStyle/>
          <a:p>
            <a:r>
              <a:rPr lang="ru-RU" dirty="0" smtClean="0"/>
              <a:t>Использование ткани, ниток, иголок, ножниц, пялец и т.д., вредных воздействий на организм человека в процессе выполнения работы не оказывает. Экологически чистое. Сырьем для получения хлопчатобумажной ткани, ниток  является растение хлопок, возделываемое человеком.</a:t>
            </a:r>
          </a:p>
          <a:p>
            <a:r>
              <a:rPr lang="ru-RU" dirty="0" smtClean="0"/>
              <a:t>На основе выше изложенного считаю, что изготовление и дальнейшее использование проекта не влечет за собой изменений в окружающей среде, нарушений в жизнедеятельности человека.</a:t>
            </a:r>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ru-RU" dirty="0" smtClean="0"/>
              <a:t>8. Требования к изделию.</a:t>
            </a:r>
            <a:br>
              <a:rPr lang="ru-RU" dirty="0" smtClean="0"/>
            </a:br>
            <a:endParaRPr lang="ru-RU" dirty="0"/>
          </a:p>
        </p:txBody>
      </p:sp>
      <p:sp>
        <p:nvSpPr>
          <p:cNvPr id="3" name="Содержимое 2"/>
          <p:cNvSpPr>
            <a:spLocks noGrp="1"/>
          </p:cNvSpPr>
          <p:nvPr>
            <p:ph idx="1"/>
          </p:nvPr>
        </p:nvSpPr>
        <p:spPr>
          <a:xfrm>
            <a:off x="1115616" y="1124744"/>
            <a:ext cx="7818072" cy="5400600"/>
          </a:xfrm>
        </p:spPr>
        <p:txBody>
          <a:bodyPr/>
          <a:lstStyle/>
          <a:p>
            <a:pPr>
              <a:buNone/>
            </a:pPr>
            <a:r>
              <a:rPr lang="ru-RU" sz="3600" dirty="0" smtClean="0"/>
              <a:t>Изделие должно отвечать следующим требованиям:</a:t>
            </a:r>
          </a:p>
          <a:p>
            <a:pPr lvl="0"/>
            <a:r>
              <a:rPr lang="ru-RU" dirty="0" smtClean="0"/>
              <a:t>Изделие должно быть выполнено аккуратно.</a:t>
            </a:r>
          </a:p>
          <a:p>
            <a:pPr lvl="0"/>
            <a:r>
              <a:rPr lang="ru-RU" dirty="0" smtClean="0"/>
              <a:t>Изделие должно соответствовать выбранной стилистике.</a:t>
            </a:r>
          </a:p>
          <a:p>
            <a:pPr lvl="0"/>
            <a:r>
              <a:rPr lang="ru-RU" dirty="0" smtClean="0"/>
              <a:t>Изделие должно быть красивым.</a:t>
            </a:r>
          </a:p>
          <a:p>
            <a:pPr lvl="0"/>
            <a:r>
              <a:rPr lang="ru-RU" dirty="0" smtClean="0"/>
              <a:t>Изделие должно быть практичным.</a:t>
            </a:r>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ru-RU" dirty="0" smtClean="0"/>
              <a:t>9. Материалы, инструменты и оборудование.</a:t>
            </a:r>
            <a:br>
              <a:rPr lang="ru-RU" dirty="0" smtClean="0"/>
            </a:br>
            <a:endParaRPr lang="ru-RU" dirty="0"/>
          </a:p>
        </p:txBody>
      </p:sp>
      <p:sp>
        <p:nvSpPr>
          <p:cNvPr id="3" name="Содержимое 2"/>
          <p:cNvSpPr>
            <a:spLocks noGrp="1"/>
          </p:cNvSpPr>
          <p:nvPr>
            <p:ph idx="1"/>
          </p:nvPr>
        </p:nvSpPr>
        <p:spPr>
          <a:xfrm>
            <a:off x="1115616" y="1447800"/>
            <a:ext cx="8028384" cy="5410200"/>
          </a:xfrm>
        </p:spPr>
        <p:txBody>
          <a:bodyPr>
            <a:normAutofit fontScale="70000" lnSpcReduction="20000"/>
          </a:bodyPr>
          <a:lstStyle/>
          <a:p>
            <a:pPr>
              <a:buNone/>
            </a:pPr>
            <a:r>
              <a:rPr lang="ru-RU" sz="3400" b="1" i="1" dirty="0" smtClean="0"/>
              <a:t>Материалы:</a:t>
            </a:r>
            <a:endParaRPr lang="ru-RU" sz="3400" b="1" dirty="0" smtClean="0"/>
          </a:p>
          <a:p>
            <a:pPr lvl="0"/>
            <a:r>
              <a:rPr lang="ru-RU" sz="3400" dirty="0" smtClean="0"/>
              <a:t>хлопчатобумажная канва (белая);</a:t>
            </a:r>
          </a:p>
          <a:p>
            <a:pPr lvl="0"/>
            <a:r>
              <a:rPr lang="ru-RU" sz="3400" dirty="0" smtClean="0"/>
              <a:t>нитки мулине (красные)</a:t>
            </a:r>
            <a:r>
              <a:rPr lang="en-US" sz="3400" dirty="0"/>
              <a:t>;</a:t>
            </a:r>
            <a:endParaRPr lang="ru-RU" sz="3400" dirty="0" smtClean="0"/>
          </a:p>
          <a:p>
            <a:pPr>
              <a:buNone/>
            </a:pPr>
            <a:endParaRPr lang="ru-RU" sz="3400" dirty="0" smtClean="0"/>
          </a:p>
          <a:p>
            <a:pPr>
              <a:buNone/>
            </a:pPr>
            <a:r>
              <a:rPr lang="ru-RU" sz="3400" b="1" i="1" dirty="0" smtClean="0"/>
              <a:t>Оборудование, инструменты и приспособления:</a:t>
            </a:r>
            <a:endParaRPr lang="ru-RU" sz="3400" b="1" dirty="0" smtClean="0"/>
          </a:p>
          <a:p>
            <a:pPr lvl="0"/>
            <a:r>
              <a:rPr lang="ru-RU" sz="3400" dirty="0" smtClean="0"/>
              <a:t>гладильная доска;</a:t>
            </a:r>
          </a:p>
          <a:p>
            <a:pPr lvl="0"/>
            <a:r>
              <a:rPr lang="ru-RU" sz="3400" dirty="0" smtClean="0"/>
              <a:t>утюг;</a:t>
            </a:r>
          </a:p>
          <a:p>
            <a:pPr lvl="0"/>
            <a:r>
              <a:rPr lang="ru-RU" sz="3400" dirty="0" smtClean="0"/>
              <a:t>швейная игла;</a:t>
            </a:r>
          </a:p>
          <a:p>
            <a:pPr lvl="0"/>
            <a:r>
              <a:rPr lang="ru-RU" sz="3400" dirty="0" smtClean="0"/>
              <a:t>ножницы;</a:t>
            </a:r>
          </a:p>
          <a:p>
            <a:pPr lvl="0"/>
            <a:r>
              <a:rPr lang="ru-RU" sz="3400" dirty="0" smtClean="0"/>
              <a:t>напёрсток;</a:t>
            </a:r>
          </a:p>
          <a:p>
            <a:pPr lvl="0"/>
            <a:r>
              <a:rPr lang="ru-RU" sz="3400" dirty="0" smtClean="0"/>
              <a:t>игольница;</a:t>
            </a:r>
          </a:p>
          <a:p>
            <a:pPr lvl="0"/>
            <a:r>
              <a:rPr lang="ru-RU" sz="3400" dirty="0" smtClean="0"/>
              <a:t>пяльцы с винтом;</a:t>
            </a:r>
          </a:p>
          <a:p>
            <a:pPr lvl="0"/>
            <a:r>
              <a:rPr lang="ru-RU" sz="3400" dirty="0" smtClean="0"/>
              <a:t>схема для вышивки.</a:t>
            </a:r>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274638"/>
            <a:ext cx="7890080" cy="1143000"/>
          </a:xfrm>
        </p:spPr>
        <p:txBody>
          <a:bodyPr>
            <a:normAutofit fontScale="90000"/>
          </a:bodyPr>
          <a:lstStyle/>
          <a:p>
            <a:pPr lvl="0"/>
            <a:r>
              <a:rPr lang="ru-RU" dirty="0" smtClean="0"/>
              <a:t>10. Техника безопасности и культура труда</a:t>
            </a:r>
            <a:br>
              <a:rPr lang="ru-RU" dirty="0" smtClean="0"/>
            </a:br>
            <a:endParaRPr lang="ru-RU" dirty="0"/>
          </a:p>
        </p:txBody>
      </p:sp>
      <p:sp>
        <p:nvSpPr>
          <p:cNvPr id="3" name="Содержимое 2"/>
          <p:cNvSpPr>
            <a:spLocks noGrp="1"/>
          </p:cNvSpPr>
          <p:nvPr>
            <p:ph idx="1"/>
          </p:nvPr>
        </p:nvSpPr>
        <p:spPr>
          <a:xfrm>
            <a:off x="1435608" y="1447800"/>
            <a:ext cx="7498080" cy="5005536"/>
          </a:xfrm>
        </p:spPr>
        <p:txBody>
          <a:bodyPr/>
          <a:lstStyle/>
          <a:p>
            <a:r>
              <a:rPr lang="ru-RU" b="1" i="1" dirty="0" smtClean="0"/>
              <a:t>Организация рабочего места.</a:t>
            </a:r>
          </a:p>
          <a:p>
            <a:pPr>
              <a:buNone/>
            </a:pPr>
            <a:r>
              <a:rPr lang="ru-RU" b="1" i="1" dirty="0" smtClean="0"/>
              <a:t> </a:t>
            </a:r>
            <a:r>
              <a:rPr lang="ru-RU" dirty="0" smtClean="0"/>
              <a:t>Прежде чем начать вышивать, мне нужно организовать своё рабочее место. Для начала я уберу все посторонние вещи в тумбочку, а затем приготовлю все нужные материалы, инструменты и приспособления, чтобы в ходе работы не отвлекаться.</a:t>
            </a:r>
          </a:p>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ru-RU" dirty="0" smtClean="0"/>
              <a:t>10. Техника безопасности и культура труда</a:t>
            </a:r>
            <a:br>
              <a:rPr lang="ru-RU" dirty="0" smtClean="0"/>
            </a:br>
            <a:endParaRPr lang="ru-RU" dirty="0"/>
          </a:p>
        </p:txBody>
      </p:sp>
      <p:sp>
        <p:nvSpPr>
          <p:cNvPr id="3" name="Содержимое 2"/>
          <p:cNvSpPr>
            <a:spLocks noGrp="1"/>
          </p:cNvSpPr>
          <p:nvPr>
            <p:ph idx="1"/>
          </p:nvPr>
        </p:nvSpPr>
        <p:spPr>
          <a:xfrm>
            <a:off x="971600" y="1447800"/>
            <a:ext cx="7962088" cy="5410200"/>
          </a:xfrm>
        </p:spPr>
        <p:txBody>
          <a:bodyPr>
            <a:normAutofit fontScale="85000" lnSpcReduction="20000"/>
          </a:bodyPr>
          <a:lstStyle/>
          <a:p>
            <a:pPr>
              <a:buNone/>
            </a:pPr>
            <a:r>
              <a:rPr lang="ru-RU" b="1" i="1" dirty="0" smtClean="0"/>
              <a:t>Правила обращения с иглой:</a:t>
            </a:r>
            <a:endParaRPr lang="ru-RU" b="1" dirty="0" smtClean="0"/>
          </a:p>
          <a:p>
            <a:pPr lvl="0"/>
            <a:r>
              <a:rPr lang="ru-RU" dirty="0" smtClean="0"/>
              <a:t>Не бросать иголки.</a:t>
            </a:r>
          </a:p>
          <a:p>
            <a:pPr lvl="0"/>
            <a:r>
              <a:rPr lang="ru-RU" dirty="0" smtClean="0"/>
              <a:t>Не втыкать их в одежду. Ни в коем случае не брать их в рот.</a:t>
            </a:r>
          </a:p>
          <a:p>
            <a:pPr lvl="0"/>
            <a:r>
              <a:rPr lang="ru-RU" dirty="0" smtClean="0"/>
              <a:t>Во время работы пользоваться игольницей.</a:t>
            </a:r>
          </a:p>
          <a:p>
            <a:pPr lvl="0"/>
            <a:r>
              <a:rPr lang="ru-RU" dirty="0" smtClean="0"/>
              <a:t>Во время работы иголки использовать только по назначению.</a:t>
            </a:r>
          </a:p>
          <a:p>
            <a:pPr>
              <a:buNone/>
            </a:pPr>
            <a:r>
              <a:rPr lang="ru-RU" b="1" i="1" dirty="0" smtClean="0"/>
              <a:t>Правила обращения с ножницами:</a:t>
            </a:r>
            <a:endParaRPr lang="ru-RU" b="1" dirty="0" smtClean="0"/>
          </a:p>
          <a:p>
            <a:pPr lvl="0"/>
            <a:r>
              <a:rPr lang="ru-RU" dirty="0" smtClean="0"/>
              <a:t>Не резать ножницами на ходу.</a:t>
            </a:r>
          </a:p>
          <a:p>
            <a:pPr lvl="0"/>
            <a:r>
              <a:rPr lang="ru-RU" dirty="0" smtClean="0"/>
              <a:t>Во время работы ножницы должны лежать справа на столе с сомкнутыми лезвиями.</a:t>
            </a:r>
          </a:p>
          <a:p>
            <a:r>
              <a:rPr lang="ru-RU" dirty="0" smtClean="0"/>
              <a:t>Передавать ножницы нужно сомкнутыми лезвиями к себе, кольцами вперёд.</a:t>
            </a:r>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48064" y="4653136"/>
            <a:ext cx="3672408" cy="1728192"/>
          </a:xfrm>
        </p:spPr>
        <p:txBody>
          <a:bodyPr>
            <a:normAutofit/>
          </a:bodyPr>
          <a:lstStyle/>
          <a:p>
            <a:r>
              <a:rPr lang="ru-RU" dirty="0" smtClean="0"/>
              <a:t>«Элегантная леди»</a:t>
            </a:r>
            <a:endParaRPr lang="ru-RU" dirty="0"/>
          </a:p>
        </p:txBody>
      </p:sp>
      <p:sp>
        <p:nvSpPr>
          <p:cNvPr id="3" name="Содержимое 2"/>
          <p:cNvSpPr>
            <a:spLocks noGrp="1"/>
          </p:cNvSpPr>
          <p:nvPr>
            <p:ph idx="1"/>
          </p:nvPr>
        </p:nvSpPr>
        <p:spPr/>
        <p:txBody>
          <a:bodyPr>
            <a:normAutofit/>
          </a:bodyPr>
          <a:lstStyle/>
          <a:p>
            <a:endParaRPr lang="ru-RU" dirty="0" smtClean="0"/>
          </a:p>
          <a:p>
            <a:endParaRPr lang="ru-RU" dirty="0" smtClean="0"/>
          </a:p>
          <a:p>
            <a:endParaRPr lang="ru-RU" dirty="0" smtClean="0"/>
          </a:p>
          <a:p>
            <a:pPr>
              <a:buNone/>
            </a:pPr>
            <a:endParaRPr lang="ru-RU" dirty="0" smtClean="0"/>
          </a:p>
          <a:p>
            <a:pPr algn="r">
              <a:buNone/>
            </a:pPr>
            <a:endParaRPr lang="ru-RU" sz="2400" b="1" dirty="0" smtClean="0"/>
          </a:p>
        </p:txBody>
      </p:sp>
      <p:pic>
        <p:nvPicPr>
          <p:cNvPr id="4" name="Рисунок 3" descr="C:\Users\pc\Desktop\ребёнок\1448632979188.jpg"/>
          <p:cNvPicPr/>
          <p:nvPr/>
        </p:nvPicPr>
        <p:blipFill>
          <a:blip r:embed="rId2" cstate="print"/>
          <a:srcRect/>
          <a:stretch>
            <a:fillRect/>
          </a:stretch>
        </p:blipFill>
        <p:spPr bwMode="auto">
          <a:xfrm rot="5400000">
            <a:off x="321060" y="794556"/>
            <a:ext cx="6525344" cy="4936232"/>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274638"/>
            <a:ext cx="7746064" cy="1354162"/>
          </a:xfrm>
        </p:spPr>
        <p:txBody>
          <a:bodyPr>
            <a:normAutofit fontScale="90000"/>
          </a:bodyPr>
          <a:lstStyle/>
          <a:p>
            <a:r>
              <a:rPr lang="ru-RU" i="1" dirty="0" smtClean="0"/>
              <a:t>Санитарно-гигиенические требования.</a:t>
            </a:r>
            <a:r>
              <a:rPr lang="ru-RU" dirty="0" smtClean="0"/>
              <a:t/>
            </a:r>
            <a:br>
              <a:rPr lang="ru-RU" dirty="0" smtClean="0"/>
            </a:br>
            <a:endParaRPr lang="ru-RU" dirty="0"/>
          </a:p>
        </p:txBody>
      </p:sp>
      <p:sp>
        <p:nvSpPr>
          <p:cNvPr id="3" name="Содержимое 2"/>
          <p:cNvSpPr>
            <a:spLocks noGrp="1"/>
          </p:cNvSpPr>
          <p:nvPr>
            <p:ph idx="1"/>
          </p:nvPr>
        </p:nvSpPr>
        <p:spPr>
          <a:xfrm>
            <a:off x="1043608" y="1447800"/>
            <a:ext cx="8100392" cy="5410200"/>
          </a:xfrm>
        </p:spPr>
        <p:txBody>
          <a:bodyPr>
            <a:normAutofit fontScale="92500" lnSpcReduction="10000"/>
          </a:bodyPr>
          <a:lstStyle/>
          <a:p>
            <a:pPr lvl="0"/>
            <a:r>
              <a:rPr lang="ru-RU" dirty="0" smtClean="0"/>
              <a:t>Нельзя перекусывать нитку зубами.</a:t>
            </a:r>
          </a:p>
          <a:p>
            <a:pPr lvl="0"/>
            <a:r>
              <a:rPr lang="ru-RU" dirty="0" smtClean="0"/>
              <a:t>Перед началом работы необходимо вымыть руки.</a:t>
            </a:r>
          </a:p>
          <a:p>
            <a:pPr lvl="0"/>
            <a:r>
              <a:rPr lang="ru-RU" dirty="0" smtClean="0"/>
              <a:t>Рекомендуется делать перерывы в работе не реже чем через 45 минут, так как при данном занятии утомляются глаза, устают пальцы.</a:t>
            </a:r>
          </a:p>
          <a:p>
            <a:pPr lvl="0"/>
            <a:r>
              <a:rPr lang="ru-RU" dirty="0" smtClean="0"/>
              <a:t>По окончанию работы посчитать количество иголок и булавок в игольнице. Их должно быть столько, сколько было в начале работы. Убрать рабочее место.</a:t>
            </a:r>
          </a:p>
          <a:p>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674056" cy="1143000"/>
          </a:xfrm>
        </p:spPr>
        <p:txBody>
          <a:bodyPr>
            <a:normAutofit fontScale="90000"/>
          </a:bodyPr>
          <a:lstStyle/>
          <a:p>
            <a:pPr lvl="0"/>
            <a:r>
              <a:rPr lang="ru-RU" dirty="0" smtClean="0"/>
              <a:t> 11. Технология выполнения вышивки</a:t>
            </a:r>
            <a:br>
              <a:rPr lang="ru-RU" dirty="0" smtClean="0"/>
            </a:br>
            <a:endParaRPr lang="ru-RU" dirty="0"/>
          </a:p>
        </p:txBody>
      </p:sp>
      <p:sp>
        <p:nvSpPr>
          <p:cNvPr id="3" name="Содержимое 2"/>
          <p:cNvSpPr>
            <a:spLocks noGrp="1"/>
          </p:cNvSpPr>
          <p:nvPr>
            <p:ph idx="1"/>
          </p:nvPr>
        </p:nvSpPr>
        <p:spPr>
          <a:xfrm>
            <a:off x="1043608" y="1447800"/>
            <a:ext cx="7890080" cy="5410200"/>
          </a:xfrm>
        </p:spPr>
        <p:txBody>
          <a:bodyPr>
            <a:normAutofit fontScale="92500" lnSpcReduction="20000"/>
          </a:bodyPr>
          <a:lstStyle/>
          <a:p>
            <a:r>
              <a:rPr lang="ru-RU" dirty="0" smtClean="0"/>
              <a:t>Монохромная вышивка называется так, потому что рисунок выполняется только одним базовым цветом. Отсюда еще одно ее название - одноцветная вышивка. </a:t>
            </a:r>
          </a:p>
          <a:p>
            <a:r>
              <a:rPr lang="ru-RU" dirty="0" smtClean="0"/>
              <a:t>Для создания монохромной палитры вам нужно выбрать базовый цвет, а к нему в различных пропорциях добавить белый или черный. Поскольку белый и черный цвета сочетаются со всеми остальными цветами, монохромная вышивка отличается гармоничной оттеночной гаммой.</a:t>
            </a:r>
          </a:p>
          <a:p>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Контурная вышивка </a:t>
            </a:r>
            <a:endParaRPr lang="ru-RU" dirty="0"/>
          </a:p>
        </p:txBody>
      </p:sp>
      <p:sp>
        <p:nvSpPr>
          <p:cNvPr id="3" name="Содержимое 2"/>
          <p:cNvSpPr>
            <a:spLocks noGrp="1"/>
          </p:cNvSpPr>
          <p:nvPr>
            <p:ph idx="1"/>
          </p:nvPr>
        </p:nvSpPr>
        <p:spPr>
          <a:xfrm>
            <a:off x="1435608" y="1447800"/>
            <a:ext cx="7498080" cy="5077544"/>
          </a:xfrm>
        </p:spPr>
        <p:txBody>
          <a:bodyPr>
            <a:normAutofit fontScale="92500" lnSpcReduction="10000"/>
          </a:bodyPr>
          <a:lstStyle/>
          <a:p>
            <a:r>
              <a:rPr lang="ru-RU" dirty="0" smtClean="0"/>
              <a:t>Это монохромная вышивка, основанная исключительно на сочетании черного и белого цветов. Чаще всего она производится черными нитками по белой ткани. Контурная вышивка поста, но выразительна. Черно-белая монохромная вышивка бывает двух стилей: собственно контурная вышивка и контурная вышивка </a:t>
            </a:r>
            <a:r>
              <a:rPr lang="ru-RU" dirty="0" err="1" smtClean="0"/>
              <a:t>блэкворк</a:t>
            </a:r>
            <a:r>
              <a:rPr lang="ru-RU" dirty="0" smtClean="0"/>
              <a:t> (</a:t>
            </a:r>
            <a:r>
              <a:rPr lang="ru-RU" dirty="0" err="1" smtClean="0"/>
              <a:t>blackwork</a:t>
            </a:r>
            <a:r>
              <a:rPr lang="ru-RU" dirty="0" smtClean="0"/>
              <a:t>).</a:t>
            </a:r>
          </a:p>
          <a:p>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634082"/>
          </a:xfrm>
        </p:spPr>
        <p:txBody>
          <a:bodyPr>
            <a:normAutofit fontScale="90000"/>
          </a:bodyPr>
          <a:lstStyle/>
          <a:p>
            <a:r>
              <a:rPr lang="ru-RU" dirty="0" smtClean="0"/>
              <a:t>Правила: </a:t>
            </a:r>
            <a:endParaRPr lang="ru-RU" dirty="0"/>
          </a:p>
        </p:txBody>
      </p:sp>
      <p:sp>
        <p:nvSpPr>
          <p:cNvPr id="3" name="Содержимое 2"/>
          <p:cNvSpPr>
            <a:spLocks noGrp="1"/>
          </p:cNvSpPr>
          <p:nvPr>
            <p:ph idx="1"/>
          </p:nvPr>
        </p:nvSpPr>
        <p:spPr>
          <a:xfrm>
            <a:off x="683568" y="980728"/>
            <a:ext cx="8460432" cy="5877272"/>
          </a:xfrm>
        </p:spPr>
        <p:txBody>
          <a:bodyPr>
            <a:normAutofit fontScale="77500" lnSpcReduction="20000"/>
          </a:bodyPr>
          <a:lstStyle/>
          <a:p>
            <a:r>
              <a:rPr lang="ru-RU" dirty="0" smtClean="0"/>
              <a:t>1.   В начале работы необходимо определить центр полотна. Совместить его с центром вышивки, указанным на схеме стрелками.</a:t>
            </a:r>
          </a:p>
          <a:p>
            <a:r>
              <a:rPr lang="ru-RU" dirty="0" smtClean="0"/>
              <a:t>2.  В начале работы необходимо закрепить с помощью нескольких стежков, которые впоследствии будут закрыты вышивкой. В дальнейшем для закрепления необходимо прятать концы ниток под стежками изнанки.</a:t>
            </a:r>
          </a:p>
          <a:p>
            <a:r>
              <a:rPr lang="ru-RU" dirty="0" smtClean="0"/>
              <a:t>3.  Шов выполняют слева направо. Нитку закрепляют в нижнем углу клеточки и ведут ее по диагонали в противоположный угол. Прокалывают ткань иглой сверху вниз и протаскивают нитку. Получается половина крестика. Иглу вводят в противоположный угол клеточки, и крестик готов.  Если вышивают ряд крестиков, то сначала делают ряд косых стежков с наклоном в правую сторону, а на обратном ходе — ряд стежков, перекрывающих первые с наклоном в левую сторону.</a:t>
            </a:r>
          </a:p>
          <a:p>
            <a:endParaRPr lang="ru-R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274638"/>
            <a:ext cx="5112568" cy="922114"/>
          </a:xfrm>
        </p:spPr>
        <p:txBody>
          <a:bodyPr>
            <a:normAutofit fontScale="90000"/>
          </a:bodyPr>
          <a:lstStyle/>
          <a:p>
            <a:r>
              <a:rPr lang="ru-RU" dirty="0" smtClean="0"/>
              <a:t>Схема выполнения.</a:t>
            </a:r>
            <a:br>
              <a:rPr lang="ru-RU" dirty="0" smtClean="0"/>
            </a:br>
            <a:endParaRPr lang="ru-RU" dirty="0"/>
          </a:p>
        </p:txBody>
      </p:sp>
      <p:pic>
        <p:nvPicPr>
          <p:cNvPr id="4" name="Содержимое 3"/>
          <p:cNvPicPr>
            <a:picLocks noGrp="1"/>
          </p:cNvPicPr>
          <p:nvPr>
            <p:ph idx="1"/>
          </p:nvPr>
        </p:nvPicPr>
        <p:blipFill>
          <a:blip r:embed="rId2" cstate="print"/>
          <a:srcRect l="4546" r="9091" b="5658"/>
          <a:stretch>
            <a:fillRect/>
          </a:stretch>
        </p:blipFill>
        <p:spPr bwMode="auto">
          <a:xfrm>
            <a:off x="2843808" y="836712"/>
            <a:ext cx="5400600" cy="6021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ru-RU" dirty="0" smtClean="0"/>
              <a:t>12.  Заключение </a:t>
            </a:r>
            <a:br>
              <a:rPr lang="ru-RU" dirty="0" smtClean="0"/>
            </a:br>
            <a:endParaRPr lang="ru-RU" dirty="0"/>
          </a:p>
        </p:txBody>
      </p:sp>
      <p:sp>
        <p:nvSpPr>
          <p:cNvPr id="3" name="Содержимое 2"/>
          <p:cNvSpPr>
            <a:spLocks noGrp="1"/>
          </p:cNvSpPr>
          <p:nvPr>
            <p:ph idx="1"/>
          </p:nvPr>
        </p:nvSpPr>
        <p:spPr>
          <a:xfrm>
            <a:off x="1115616" y="980728"/>
            <a:ext cx="7818072" cy="5544616"/>
          </a:xfrm>
        </p:spPr>
        <p:txBody>
          <a:bodyPr>
            <a:normAutofit fontScale="92500" lnSpcReduction="10000"/>
          </a:bodyPr>
          <a:lstStyle/>
          <a:p>
            <a:r>
              <a:rPr lang="ru-RU" dirty="0" smtClean="0"/>
              <a:t>За время своей работы я значительно углубила знания в истории вышивки. Узнала много нового и интересного о рукодельницах и рукоделии.  Доказала, что изготовленное мной  изделие,  не принесёт никакого вреда окружающей среде, так как изготовлено из экологически-чистых материалов.</a:t>
            </a:r>
          </a:p>
          <a:p>
            <a:r>
              <a:rPr lang="ru-RU" dirty="0" smtClean="0"/>
              <a:t>Но чтобы удовлетворить свои желания и задумки потребовались выдержка, терпение, ну и конечно материальные средства, без которых в наше время никуда. </a:t>
            </a:r>
            <a:endParaRPr lang="ru-R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36096" y="0"/>
            <a:ext cx="3384376" cy="6858000"/>
          </a:xfrm>
        </p:spPr>
        <p:txBody>
          <a:bodyPr/>
          <a:lstStyle/>
          <a:p>
            <a:r>
              <a:rPr lang="ru-RU" sz="2400" dirty="0" smtClean="0"/>
              <a:t>Я  выполнила рамку для вышивки  из обоев, которые остались от ремонта, что дало большую экономию средств. Конечно, рамка из магазина смотрелась бы намного красивее, но выполненная своими руками она не умаляет значимости моего труда. </a:t>
            </a:r>
            <a:r>
              <a:rPr lang="ru-RU" dirty="0" smtClean="0"/>
              <a:t/>
            </a:r>
            <a:br>
              <a:rPr lang="ru-RU" dirty="0" smtClean="0"/>
            </a:br>
            <a:endParaRPr lang="ru-RU" dirty="0"/>
          </a:p>
        </p:txBody>
      </p:sp>
      <p:sp>
        <p:nvSpPr>
          <p:cNvPr id="7" name="Рисунок 6"/>
          <p:cNvSpPr>
            <a:spLocks noGrp="1"/>
          </p:cNvSpPr>
          <p:nvPr>
            <p:ph type="pic" idx="1"/>
          </p:nvPr>
        </p:nvSpPr>
        <p:spPr/>
      </p:sp>
      <p:sp>
        <p:nvSpPr>
          <p:cNvPr id="3" name="Содержимое 2"/>
          <p:cNvSpPr>
            <a:spLocks noGrp="1"/>
          </p:cNvSpPr>
          <p:nvPr>
            <p:ph type="body" sz="half" idx="2"/>
          </p:nvPr>
        </p:nvSpPr>
        <p:spPr/>
        <p:txBody>
          <a:bodyPr/>
          <a:lstStyle/>
          <a:p>
            <a:endParaRPr lang="ru-RU" smtClean="0"/>
          </a:p>
          <a:p>
            <a:endParaRPr lang="ru-RU" smtClean="0"/>
          </a:p>
          <a:p>
            <a:endParaRPr lang="ru-RU" smtClean="0"/>
          </a:p>
          <a:p>
            <a:endParaRPr lang="ru-RU" smtClean="0"/>
          </a:p>
          <a:p>
            <a:endParaRPr lang="ru-RU" dirty="0" smtClean="0"/>
          </a:p>
        </p:txBody>
      </p:sp>
      <p:pic>
        <p:nvPicPr>
          <p:cNvPr id="4" name="Рисунок 3" descr="C:\Users\pc\Desktop\ребёнок\1448632979188.jpg"/>
          <p:cNvPicPr/>
          <p:nvPr/>
        </p:nvPicPr>
        <p:blipFill>
          <a:blip r:embed="rId2" cstate="print"/>
          <a:srcRect/>
          <a:stretch>
            <a:fillRect/>
          </a:stretch>
        </p:blipFill>
        <p:spPr bwMode="auto">
          <a:xfrm rot="5400000">
            <a:off x="-727112" y="727112"/>
            <a:ext cx="6858000" cy="540377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idx="1"/>
          </p:nvPr>
        </p:nvSpPr>
        <p:spPr>
          <a:xfrm>
            <a:off x="1043608" y="332656"/>
            <a:ext cx="7890080" cy="6525344"/>
          </a:xfrm>
        </p:spPr>
        <p:txBody>
          <a:bodyPr>
            <a:normAutofit fontScale="85000" lnSpcReduction="20000"/>
          </a:bodyPr>
          <a:lstStyle/>
          <a:p>
            <a:r>
              <a:rPr lang="ru-RU" dirty="0" smtClean="0"/>
              <a:t>По моему мнению, проделанная исследовательская работа оказалась очень интересной и познавательной. Я узнала, сколько учащихся в нашей школе № 6 увлекается вышивкой крестом, таких оказалось очень много.</a:t>
            </a:r>
          </a:p>
          <a:p>
            <a:r>
              <a:rPr lang="ru-RU" dirty="0" smtClean="0"/>
              <a:t>Я пришла к выводу, что монохромная вышивка — это идеальный вариант на случай, если вам срочно нужно сделать небольшой подарок своими руками, а времени на подготовку мало. За один вечер можно вышить небольшой монохромный сюжет, оформить его в рамку, и подарок готов!  Именно в монохроме таится некая волшебная притягательность, элегантность. Именно про этот вид вышитых картин можно смело сказать: «Просто, но со вкусом!».</a:t>
            </a:r>
          </a:p>
          <a:p>
            <a:endParaRPr lang="ru-R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15616" y="620688"/>
            <a:ext cx="7818072" cy="5627712"/>
          </a:xfrm>
        </p:spPr>
        <p:txBody>
          <a:bodyPr>
            <a:normAutofit lnSpcReduction="10000"/>
          </a:bodyPr>
          <a:lstStyle/>
          <a:p>
            <a:r>
              <a:rPr lang="ru-RU" dirty="0" smtClean="0"/>
              <a:t>Таким образом, я выполнила все поставленные перед собой задачи и полностью удовлетворена проделанной работой. На мой взгляд, изделие у меня получилось красивым, интересным, оригинальным, и я считаю, что выполненная мною вышивка «Элегантная леди», очень понравиться всем, так как, выполняя её,  я соблюдала все рекомендации, работала аккуратно.</a:t>
            </a:r>
          </a:p>
          <a:p>
            <a:endParaRPr lang="ru-R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548680"/>
            <a:ext cx="7498080" cy="1440160"/>
          </a:xfrm>
        </p:spPr>
        <p:txBody>
          <a:bodyPr>
            <a:normAutofit fontScale="90000"/>
          </a:bodyPr>
          <a:lstStyle/>
          <a:p>
            <a:pPr lvl="0"/>
            <a:r>
              <a:rPr lang="ru-RU" dirty="0" smtClean="0"/>
              <a:t>Список использованной литературы.</a:t>
            </a:r>
            <a:br>
              <a:rPr lang="ru-RU" dirty="0" smtClean="0"/>
            </a:br>
            <a:endParaRPr lang="ru-RU" dirty="0"/>
          </a:p>
        </p:txBody>
      </p:sp>
      <p:sp>
        <p:nvSpPr>
          <p:cNvPr id="3" name="Содержимое 2"/>
          <p:cNvSpPr>
            <a:spLocks noGrp="1"/>
          </p:cNvSpPr>
          <p:nvPr>
            <p:ph idx="1"/>
          </p:nvPr>
        </p:nvSpPr>
        <p:spPr>
          <a:xfrm>
            <a:off x="1043608" y="2060848"/>
            <a:ext cx="7890080" cy="4797152"/>
          </a:xfrm>
        </p:spPr>
        <p:txBody>
          <a:bodyPr>
            <a:normAutofit/>
          </a:bodyPr>
          <a:lstStyle/>
          <a:p>
            <a:pPr lvl="0"/>
            <a:r>
              <a:rPr lang="ru-RU" dirty="0" smtClean="0"/>
              <a:t>Симоненко В.Д.Технология. Учебник для учащихся 6 </a:t>
            </a:r>
            <a:r>
              <a:rPr lang="ru-RU" dirty="0" err="1" smtClean="0"/>
              <a:t>кл</a:t>
            </a:r>
            <a:r>
              <a:rPr lang="ru-RU" dirty="0" smtClean="0"/>
              <a:t>.- М. «</a:t>
            </a:r>
            <a:r>
              <a:rPr lang="ru-RU" dirty="0" err="1" smtClean="0"/>
              <a:t>Вентана-Граф</a:t>
            </a:r>
            <a:r>
              <a:rPr lang="ru-RU" dirty="0" smtClean="0"/>
              <a:t>», 2000.-240 с.</a:t>
            </a:r>
          </a:p>
          <a:p>
            <a:pPr lvl="0">
              <a:buNone/>
            </a:pPr>
            <a:endParaRPr lang="ru-RU" dirty="0" smtClean="0"/>
          </a:p>
          <a:p>
            <a:pPr lvl="0"/>
            <a:r>
              <a:rPr lang="ru-RU" dirty="0" smtClean="0"/>
              <a:t>Журнал «Делаем сами». Белгород: «Толока», №1, 2011. –  24 с.</a:t>
            </a:r>
          </a:p>
          <a:p>
            <a:pPr lvl="0">
              <a:buNone/>
            </a:pPr>
            <a:endParaRPr lang="ru-RU" dirty="0" smtClean="0"/>
          </a:p>
          <a:p>
            <a:pPr lvl="0"/>
            <a:r>
              <a:rPr lang="ru-RU" dirty="0" smtClean="0"/>
              <a:t> </a:t>
            </a:r>
            <a:r>
              <a:rPr lang="en-US" dirty="0" smtClean="0"/>
              <a:t>Internet. . http://vushivki.ru</a:t>
            </a:r>
            <a:endParaRPr lang="ru-RU" dirty="0" smtClean="0"/>
          </a:p>
          <a:p>
            <a:pPr>
              <a:buNone/>
            </a:pPr>
            <a:endParaRPr lang="ru-RU" dirty="0" smtClean="0"/>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1570186"/>
          </a:xfrm>
        </p:spPr>
        <p:txBody>
          <a:bodyPr>
            <a:noAutofit/>
          </a:bodyPr>
          <a:lstStyle/>
          <a:p>
            <a:pPr lvl="1" algn="l" rtl="0">
              <a:spcBef>
                <a:spcPct val="0"/>
              </a:spcBef>
            </a:pPr>
            <a:r>
              <a:rPr lang="ru-RU" sz="4000" dirty="0" smtClean="0">
                <a:latin typeface="+mn-lt"/>
              </a:rPr>
              <a:t>1. Обоснование </a:t>
            </a:r>
            <a:r>
              <a:rPr lang="ru-RU" sz="4000" dirty="0">
                <a:latin typeface="+mn-lt"/>
              </a:rPr>
              <a:t>актуальности выбранной темы</a:t>
            </a:r>
            <a:br>
              <a:rPr lang="ru-RU" sz="4000" dirty="0">
                <a:latin typeface="+mn-lt"/>
              </a:rPr>
            </a:br>
            <a:endParaRPr lang="ru-RU" sz="4000" dirty="0">
              <a:latin typeface="+mn-lt"/>
            </a:endParaRPr>
          </a:p>
        </p:txBody>
      </p:sp>
      <p:sp>
        <p:nvSpPr>
          <p:cNvPr id="3" name="Содержимое 2"/>
          <p:cNvSpPr>
            <a:spLocks noGrp="1"/>
          </p:cNvSpPr>
          <p:nvPr>
            <p:ph idx="1"/>
          </p:nvPr>
        </p:nvSpPr>
        <p:spPr>
          <a:xfrm>
            <a:off x="1043608" y="1447800"/>
            <a:ext cx="8100392" cy="5410200"/>
          </a:xfrm>
        </p:spPr>
        <p:txBody>
          <a:bodyPr>
            <a:normAutofit fontScale="77500" lnSpcReduction="20000"/>
          </a:bodyPr>
          <a:lstStyle/>
          <a:p>
            <a:pPr>
              <a:lnSpc>
                <a:spcPct val="120000"/>
              </a:lnSpc>
            </a:pPr>
            <a:r>
              <a:rPr lang="ru-RU" dirty="0" smtClean="0"/>
              <a:t>На уроках технологии в 6 классе мы изучали вышивку крестом. Мне очень понравилось заниматься этим на досуге. И я захотела углубить знания в этом вопросе. В интернете я нашла различные сайты, которые посвящены этому виду рукоделия. Меня заинтересовала монохромная вышивка.  Изучая материал о ней из книг, журналов,  интернета, я  много узнала.  Для меня эти знания будут полезны, нужны мне. Оказалось, что монохромная вышивка, идеальный вариант для начинающих. Она проста в исполнении, экономична, не требует больших затрат времени, а результат получается просто потрясающий!   </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332656"/>
            <a:ext cx="7498080" cy="1224136"/>
          </a:xfrm>
        </p:spPr>
        <p:txBody>
          <a:bodyPr>
            <a:noAutofit/>
          </a:bodyPr>
          <a:lstStyle/>
          <a:p>
            <a:r>
              <a:rPr lang="ru-RU" sz="4800" b="1" dirty="0" smtClean="0"/>
              <a:t>Цели проекта:</a:t>
            </a:r>
            <a:r>
              <a:rPr lang="ru-RU" sz="4800" dirty="0" smtClean="0"/>
              <a:t/>
            </a:r>
            <a:br>
              <a:rPr lang="ru-RU" sz="4800" dirty="0" smtClean="0"/>
            </a:br>
            <a:endParaRPr lang="ru-RU" sz="4800" dirty="0"/>
          </a:p>
        </p:txBody>
      </p:sp>
      <p:sp>
        <p:nvSpPr>
          <p:cNvPr id="3" name="Содержимое 2"/>
          <p:cNvSpPr>
            <a:spLocks noGrp="1"/>
          </p:cNvSpPr>
          <p:nvPr>
            <p:ph idx="1"/>
          </p:nvPr>
        </p:nvSpPr>
        <p:spPr>
          <a:xfrm>
            <a:off x="1435608" y="1340768"/>
            <a:ext cx="7498080" cy="4907632"/>
          </a:xfrm>
        </p:spPr>
        <p:txBody>
          <a:bodyPr/>
          <a:lstStyle/>
          <a:p>
            <a:pPr lvl="0"/>
            <a:r>
              <a:rPr lang="ru-RU" sz="4000" dirty="0" smtClean="0"/>
              <a:t>Как можно больше узнать о монохромной вышивке;</a:t>
            </a:r>
          </a:p>
          <a:p>
            <a:pPr lvl="0"/>
            <a:r>
              <a:rPr lang="ru-RU" sz="4000" dirty="0" smtClean="0"/>
              <a:t>развить мой творческий потенциал;</a:t>
            </a:r>
          </a:p>
          <a:p>
            <a:pPr lvl="0"/>
            <a:r>
              <a:rPr lang="ru-RU" sz="4000" dirty="0" smtClean="0"/>
              <a:t>выполнить монохромную вышивку.</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900" b="1" dirty="0" smtClean="0"/>
              <a:t>Задачи проекта:</a:t>
            </a:r>
            <a:r>
              <a:rPr lang="ru-RU" dirty="0" smtClean="0"/>
              <a:t/>
            </a:r>
            <a:br>
              <a:rPr lang="ru-RU" dirty="0" smtClean="0"/>
            </a:br>
            <a:endParaRPr lang="ru-RU" dirty="0"/>
          </a:p>
        </p:txBody>
      </p:sp>
      <p:sp>
        <p:nvSpPr>
          <p:cNvPr id="3" name="Содержимое 2"/>
          <p:cNvSpPr>
            <a:spLocks noGrp="1"/>
          </p:cNvSpPr>
          <p:nvPr>
            <p:ph idx="1"/>
          </p:nvPr>
        </p:nvSpPr>
        <p:spPr>
          <a:xfrm>
            <a:off x="1115616" y="1196752"/>
            <a:ext cx="7818072" cy="5661248"/>
          </a:xfrm>
        </p:spPr>
        <p:txBody>
          <a:bodyPr/>
          <a:lstStyle/>
          <a:p>
            <a:pPr lvl="0"/>
            <a:r>
              <a:rPr lang="ru-RU" sz="3600" dirty="0" smtClean="0"/>
              <a:t>изучить историю появления монохромной вышивки;</a:t>
            </a:r>
          </a:p>
          <a:p>
            <a:pPr lvl="0"/>
            <a:r>
              <a:rPr lang="ru-RU" sz="3600" dirty="0" smtClean="0"/>
              <a:t>научиться планировать деятельность - время, ресурсы;</a:t>
            </a:r>
          </a:p>
          <a:p>
            <a:pPr lvl="0"/>
            <a:r>
              <a:rPr lang="ru-RU" sz="3600" dirty="0" smtClean="0"/>
              <a:t>уметь выбирать лучшее решение;</a:t>
            </a:r>
          </a:p>
          <a:p>
            <a:pPr lvl="0"/>
            <a:r>
              <a:rPr lang="ru-RU" sz="3600" dirty="0" smtClean="0"/>
              <a:t>оценить результат своей деятельности;</a:t>
            </a:r>
          </a:p>
          <a:p>
            <a:pPr lvl="0"/>
            <a:r>
              <a:rPr lang="ru-RU" sz="3600" dirty="0" smtClean="0"/>
              <a:t>сделать выводы, подвести итоги исследования.</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332656"/>
            <a:ext cx="7498080" cy="1143000"/>
          </a:xfrm>
        </p:spPr>
        <p:txBody>
          <a:bodyPr>
            <a:noAutofit/>
          </a:bodyPr>
          <a:lstStyle/>
          <a:p>
            <a:pPr lvl="1" algn="l" rtl="0">
              <a:spcBef>
                <a:spcPct val="0"/>
              </a:spcBef>
            </a:pPr>
            <a:r>
              <a:rPr lang="ru-RU" sz="4000" dirty="0" smtClean="0">
                <a:latin typeface="+mn-lt"/>
              </a:rPr>
              <a:t>2.  Назначение </a:t>
            </a:r>
            <a:r>
              <a:rPr lang="ru-RU" sz="4000" dirty="0">
                <a:latin typeface="+mn-lt"/>
              </a:rPr>
              <a:t>и область применения.</a:t>
            </a:r>
            <a:br>
              <a:rPr lang="ru-RU" sz="4000" dirty="0">
                <a:latin typeface="+mn-lt"/>
              </a:rPr>
            </a:br>
            <a:endParaRPr lang="ru-RU" sz="4000" dirty="0">
              <a:latin typeface="+mn-lt"/>
            </a:endParaRPr>
          </a:p>
        </p:txBody>
      </p:sp>
      <p:sp>
        <p:nvSpPr>
          <p:cNvPr id="3" name="Содержимое 2"/>
          <p:cNvSpPr>
            <a:spLocks noGrp="1"/>
          </p:cNvSpPr>
          <p:nvPr>
            <p:ph idx="1"/>
          </p:nvPr>
        </p:nvSpPr>
        <p:spPr>
          <a:xfrm>
            <a:off x="1435608" y="1772816"/>
            <a:ext cx="7498080" cy="4475584"/>
          </a:xfrm>
        </p:spPr>
        <p:txBody>
          <a:bodyPr/>
          <a:lstStyle/>
          <a:p>
            <a:r>
              <a:rPr lang="ru-RU" dirty="0" smtClean="0"/>
              <a:t>Работа может запросто стать подарком по любому случаю. Тем более тем монохромной вышивки большое множество. Монохромная вышивка крестом — это просто, красиво, оригинально.</a:t>
            </a: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2771801" y="260350"/>
            <a:ext cx="5761012" cy="720725"/>
          </a:xfrm>
        </p:spPr>
        <p:txBody>
          <a:bodyPr>
            <a:normAutofit fontScale="90000"/>
          </a:bodyPr>
          <a:lstStyle/>
          <a:p>
            <a:pPr algn="ctr"/>
            <a:r>
              <a:rPr lang="ru-RU" sz="4000" dirty="0" smtClean="0"/>
              <a:t>3.  История вышивания.</a:t>
            </a:r>
            <a:br>
              <a:rPr lang="ru-RU" sz="4000" dirty="0" smtClean="0"/>
            </a:br>
            <a:endParaRPr lang="ru-RU" b="1" i="1" dirty="0">
              <a:solidFill>
                <a:srgbClr val="9900CC"/>
              </a:solidFill>
              <a:latin typeface="Blackadder ITC" pitchFamily="82" charset="0"/>
            </a:endParaRPr>
          </a:p>
        </p:txBody>
      </p:sp>
      <p:sp>
        <p:nvSpPr>
          <p:cNvPr id="81923" name="Rectangle 3"/>
          <p:cNvSpPr>
            <a:spLocks noGrp="1" noChangeArrowheads="1"/>
          </p:cNvSpPr>
          <p:nvPr>
            <p:ph type="body" idx="1"/>
          </p:nvPr>
        </p:nvSpPr>
        <p:spPr>
          <a:xfrm>
            <a:off x="3707904" y="980728"/>
            <a:ext cx="5040809" cy="2664172"/>
          </a:xfrm>
        </p:spPr>
        <p:txBody>
          <a:bodyPr>
            <a:normAutofit/>
          </a:bodyPr>
          <a:lstStyle/>
          <a:p>
            <a:pPr>
              <a:buFont typeface="Wingdings" pitchFamily="2" charset="2"/>
              <a:buChar char="ü"/>
            </a:pPr>
            <a:r>
              <a:rPr lang="ru-RU" sz="2000" dirty="0"/>
              <a:t>вышивка насчитывает многовековую историю;</a:t>
            </a:r>
          </a:p>
          <a:p>
            <a:pPr>
              <a:buFont typeface="Wingdings" pitchFamily="2" charset="2"/>
              <a:buChar char="ü"/>
            </a:pPr>
            <a:r>
              <a:rPr lang="ru-RU" sz="2000" dirty="0"/>
              <a:t>это декоративно-прикладное искусство;</a:t>
            </a:r>
          </a:p>
          <a:p>
            <a:pPr>
              <a:buFont typeface="Wingdings" pitchFamily="2" charset="2"/>
              <a:buChar char="ü"/>
            </a:pPr>
            <a:r>
              <a:rPr lang="ru-RU" sz="2000" dirty="0"/>
              <a:t>пришло к нам из глубокой древности с Востока;</a:t>
            </a:r>
          </a:p>
        </p:txBody>
      </p:sp>
      <p:pic>
        <p:nvPicPr>
          <p:cNvPr id="81924" name="Picture 4"/>
          <p:cNvPicPr>
            <a:picLocks noChangeAspect="1" noChangeArrowheads="1"/>
          </p:cNvPicPr>
          <p:nvPr/>
        </p:nvPicPr>
        <p:blipFill>
          <a:blip r:embed="rId2" cstate="print"/>
          <a:srcRect/>
          <a:stretch>
            <a:fillRect/>
          </a:stretch>
        </p:blipFill>
        <p:spPr bwMode="auto">
          <a:xfrm>
            <a:off x="1115616" y="764704"/>
            <a:ext cx="2201863" cy="2952750"/>
          </a:xfrm>
          <a:prstGeom prst="rect">
            <a:avLst/>
          </a:prstGeom>
          <a:noFill/>
          <a:ln w="9525">
            <a:noFill/>
            <a:miter lim="800000"/>
            <a:headEnd/>
            <a:tailEnd/>
          </a:ln>
        </p:spPr>
      </p:pic>
      <p:pic>
        <p:nvPicPr>
          <p:cNvPr id="81925" name="Picture 5" descr="Cost_102"/>
          <p:cNvPicPr>
            <a:picLocks noChangeAspect="1" noChangeArrowheads="1"/>
          </p:cNvPicPr>
          <p:nvPr/>
        </p:nvPicPr>
        <p:blipFill>
          <a:blip r:embed="rId3" cstate="print"/>
          <a:srcRect/>
          <a:stretch>
            <a:fillRect/>
          </a:stretch>
        </p:blipFill>
        <p:spPr bwMode="auto">
          <a:xfrm>
            <a:off x="6372200" y="3212976"/>
            <a:ext cx="2384425" cy="3024188"/>
          </a:xfrm>
          <a:prstGeom prst="rect">
            <a:avLst/>
          </a:prstGeom>
          <a:noFill/>
          <a:ln w="9525">
            <a:noFill/>
            <a:miter lim="800000"/>
            <a:headEnd/>
            <a:tailEnd/>
          </a:ln>
        </p:spPr>
      </p:pic>
      <p:sp>
        <p:nvSpPr>
          <p:cNvPr id="81926" name="Rectangle 6"/>
          <p:cNvSpPr>
            <a:spLocks noChangeArrowheads="1"/>
          </p:cNvSpPr>
          <p:nvPr/>
        </p:nvSpPr>
        <p:spPr bwMode="auto">
          <a:xfrm>
            <a:off x="1259632" y="4365104"/>
            <a:ext cx="4968131" cy="1754326"/>
          </a:xfrm>
          <a:prstGeom prst="rect">
            <a:avLst/>
          </a:prstGeom>
          <a:noFill/>
          <a:ln w="9525">
            <a:noFill/>
            <a:miter lim="800000"/>
            <a:headEnd/>
            <a:tailEnd/>
          </a:ln>
          <a:effectLst/>
        </p:spPr>
        <p:txBody>
          <a:bodyPr wrap="square">
            <a:spAutoFit/>
          </a:bodyPr>
          <a:lstStyle/>
          <a:p>
            <a:pPr>
              <a:spcBef>
                <a:spcPct val="20000"/>
              </a:spcBef>
              <a:buClr>
                <a:schemeClr val="tx1"/>
              </a:buClr>
              <a:buFont typeface="Wingdings" pitchFamily="2" charset="2"/>
              <a:buChar char="ü"/>
            </a:pPr>
            <a:r>
              <a:rPr lang="ru-RU" dirty="0"/>
              <a:t>  в России этим ремеслом занимались даже царицы и царевны, боярыни и боярышни, выполняли самые причудливые и богатые вышивки, дополняя их бисером, жемчугом; особенно старались украсить кокошники и </a:t>
            </a:r>
            <a:r>
              <a:rPr lang="ru-RU" dirty="0" smtClean="0"/>
              <a:t>сарафаны.</a:t>
            </a:r>
            <a:endParaRPr lang="ru-RU"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9" name="Rectangle 5"/>
          <p:cNvSpPr>
            <a:spLocks noChangeArrowheads="1"/>
          </p:cNvSpPr>
          <p:nvPr/>
        </p:nvSpPr>
        <p:spPr bwMode="auto">
          <a:xfrm>
            <a:off x="1403648" y="0"/>
            <a:ext cx="7740352" cy="2277547"/>
          </a:xfrm>
          <a:prstGeom prst="rect">
            <a:avLst/>
          </a:prstGeom>
          <a:noFill/>
          <a:ln w="9525">
            <a:noFill/>
            <a:miter lim="800000"/>
            <a:headEnd/>
            <a:tailEnd/>
          </a:ln>
          <a:effectLst/>
        </p:spPr>
        <p:txBody>
          <a:bodyPr wrap="square">
            <a:spAutoFit/>
          </a:bodyPr>
          <a:lstStyle/>
          <a:p>
            <a:endParaRPr lang="ru-RU" sz="3000" dirty="0"/>
          </a:p>
          <a:p>
            <a:pPr>
              <a:buFont typeface="Wingdings" pitchFamily="2" charset="2"/>
              <a:buChar char="ü"/>
            </a:pPr>
            <a:r>
              <a:rPr lang="ru-RU" sz="2800" dirty="0"/>
              <a:t>самый старинный шов в русских вышивках «крест»; этот шов используют для украшения салфеток, подушек, скатертей, блузок, картин, </a:t>
            </a:r>
            <a:r>
              <a:rPr lang="ru-RU" sz="2800" dirty="0" err="1"/>
              <a:t>подзорников</a:t>
            </a:r>
            <a:r>
              <a:rPr lang="ru-RU" sz="2800" dirty="0"/>
              <a:t>;</a:t>
            </a:r>
          </a:p>
        </p:txBody>
      </p:sp>
      <p:pic>
        <p:nvPicPr>
          <p:cNvPr id="93191" name="Picture 7" descr="Cross_stitch_embroidery"/>
          <p:cNvPicPr>
            <a:picLocks noChangeAspect="1" noChangeArrowheads="1"/>
          </p:cNvPicPr>
          <p:nvPr/>
        </p:nvPicPr>
        <p:blipFill>
          <a:blip r:embed="rId2" cstate="print"/>
          <a:srcRect/>
          <a:stretch>
            <a:fillRect/>
          </a:stretch>
        </p:blipFill>
        <p:spPr bwMode="auto">
          <a:xfrm>
            <a:off x="2195736" y="2473792"/>
            <a:ext cx="5400452" cy="4050834"/>
          </a:xfrm>
          <a:prstGeom prst="rect">
            <a:avLst/>
          </a:prstGeom>
          <a:noFill/>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899592" y="332656"/>
            <a:ext cx="8034096" cy="6525344"/>
          </a:xfrm>
        </p:spPr>
        <p:txBody>
          <a:bodyPr>
            <a:normAutofit fontScale="92500" lnSpcReduction="20000"/>
          </a:bodyPr>
          <a:lstStyle/>
          <a:p>
            <a:r>
              <a:rPr lang="ru-RU" dirty="0" smtClean="0"/>
              <a:t>Монохромная вышивка (черная вышивка) - редкий и незаслуженно забытый вид рукоделия.  </a:t>
            </a:r>
          </a:p>
          <a:p>
            <a:r>
              <a:rPr lang="ru-RU" dirty="0" smtClean="0"/>
              <a:t>Монохромная вышивка имеет многолетнюю историю - археологи утверждают, что она существовала уже в Древнем Египте. В 13 веке черная вышивка выполнялась на льне двойной строчкой. Историки говорят, что в Англию монохромную вышивку завезла из Испании жена Генриха VIII Тюдора Екатерина Арагонская, любившая этот вид рукоделия. Черная вышивка приглянулась дочери Генриха, Елизавете I, и распространилась по всей Англии и даже Европе.</a:t>
            </a:r>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131</TotalTime>
  <Words>1328</Words>
  <Application>Microsoft Office PowerPoint</Application>
  <PresentationFormat>Экран (4:3)</PresentationFormat>
  <Paragraphs>146</Paragraphs>
  <Slides>29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Солнцестояние</vt:lpstr>
      <vt:lpstr>МОНОХРОМНАЯ ВЫШИВКА</vt:lpstr>
      <vt:lpstr>«Элегантная леди»</vt:lpstr>
      <vt:lpstr>1. Обоснование актуальности выбранной темы </vt:lpstr>
      <vt:lpstr>Цели проекта: </vt:lpstr>
      <vt:lpstr>Задачи проекта: </vt:lpstr>
      <vt:lpstr>2.  Назначение и область применения. </vt:lpstr>
      <vt:lpstr>3.  История вышивания. </vt:lpstr>
      <vt:lpstr>Слайд 8</vt:lpstr>
      <vt:lpstr>Слайд 9</vt:lpstr>
      <vt:lpstr>Слайд 10</vt:lpstr>
      <vt:lpstr>Слайд 11</vt:lpstr>
      <vt:lpstr> 4. Исследование.</vt:lpstr>
      <vt:lpstr>5. Мой выбор  - модель  № 3</vt:lpstr>
      <vt:lpstr> 6. Экономическое обоснование. Расчет себестоимости. Так как инструменты я не приобретала, а только использовала, то их не учитываем. Поэтому общая стоимость изделия составляет 295 рублей. </vt:lpstr>
      <vt:lpstr>7. Экологическая оценка проекта. </vt:lpstr>
      <vt:lpstr>8. Требования к изделию. </vt:lpstr>
      <vt:lpstr>9. Материалы, инструменты и оборудование. </vt:lpstr>
      <vt:lpstr>10. Техника безопасности и культура труда </vt:lpstr>
      <vt:lpstr>10. Техника безопасности и культура труда </vt:lpstr>
      <vt:lpstr>Санитарно-гигиенические требования. </vt:lpstr>
      <vt:lpstr> 11. Технология выполнения вышивки </vt:lpstr>
      <vt:lpstr>Контурная вышивка </vt:lpstr>
      <vt:lpstr>Правила: </vt:lpstr>
      <vt:lpstr>Схема выполнения. </vt:lpstr>
      <vt:lpstr>12.  Заключение  </vt:lpstr>
      <vt:lpstr>Я  выполнила рамку для вышивки  из обоев, которые остались от ремонта, что дало большую экономию средств. Конечно, рамка из магазина смотрелась бы намного красивее, но выполненная своими руками она не умаляет значимости моего труда.  </vt:lpstr>
      <vt:lpstr>Слайд 27</vt:lpstr>
      <vt:lpstr>Слайд 28</vt:lpstr>
      <vt:lpstr>Список использованной литературы.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МОНОХРОМНАЯ ВЫШИВКА</dc:title>
  <dc:creator>pc</dc:creator>
  <cp:lastModifiedBy>Master</cp:lastModifiedBy>
  <cp:revision>14</cp:revision>
  <dcterms:created xsi:type="dcterms:W3CDTF">2015-11-30T14:26:33Z</dcterms:created>
  <dcterms:modified xsi:type="dcterms:W3CDTF">2017-02-17T16:29:05Z</dcterms:modified>
</cp:coreProperties>
</file>