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5" r:id="rId6"/>
    <p:sldId id="263" r:id="rId7"/>
    <p:sldId id="264" r:id="rId8"/>
    <p:sldId id="261" r:id="rId9"/>
    <p:sldId id="266" r:id="rId10"/>
    <p:sldId id="267" r:id="rId11"/>
    <p:sldId id="273" r:id="rId12"/>
    <p:sldId id="268" r:id="rId13"/>
    <p:sldId id="269" r:id="rId14"/>
    <p:sldId id="270" r:id="rId15"/>
    <p:sldId id="272" r:id="rId16"/>
    <p:sldId id="274" r:id="rId17"/>
    <p:sldId id="271" r:id="rId18"/>
    <p:sldId id="276" r:id="rId19"/>
    <p:sldId id="277" r:id="rId20"/>
    <p:sldId id="278" r:id="rId21"/>
    <p:sldId id="279" r:id="rId22"/>
    <p:sldId id="294" r:id="rId23"/>
    <p:sldId id="280" r:id="rId24"/>
    <p:sldId id="282" r:id="rId25"/>
    <p:sldId id="295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E0F60A"/>
    <a:srgbClr val="3A0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333B3-90B0-4321-8D41-77E7A4247BB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0B97D-46CB-4831-B986-6AB721B01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4.xml"/><Relationship Id="rId21" Type="http://schemas.openxmlformats.org/officeDocument/2006/relationships/slide" Target="slide21.xml"/><Relationship Id="rId34" Type="http://schemas.openxmlformats.org/officeDocument/2006/relationships/slide" Target="slide34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6.xml"/><Relationship Id="rId25" Type="http://schemas.openxmlformats.org/officeDocument/2006/relationships/slide" Target="slide25.xml"/><Relationship Id="rId33" Type="http://schemas.openxmlformats.org/officeDocument/2006/relationships/slide" Target="slide33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0.xml"/><Relationship Id="rId29" Type="http://schemas.openxmlformats.org/officeDocument/2006/relationships/slide" Target="slide2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32" Type="http://schemas.openxmlformats.org/officeDocument/2006/relationships/slide" Target="slide32.xml"/><Relationship Id="rId5" Type="http://schemas.openxmlformats.org/officeDocument/2006/relationships/slide" Target="slide2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31" Type="http://schemas.openxmlformats.org/officeDocument/2006/relationships/slide" Target="slide31.xml"/><Relationship Id="rId4" Type="http://schemas.openxmlformats.org/officeDocument/2006/relationships/slide" Target="slide5.xml"/><Relationship Id="rId9" Type="http://schemas.openxmlformats.org/officeDocument/2006/relationships/slide" Target="slide8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Relationship Id="rId30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                              </a:t>
            </a:r>
          </a:p>
        </p:txBody>
      </p:sp>
      <p:sp>
        <p:nvSpPr>
          <p:cNvPr id="3076" name="WordArt 7"/>
          <p:cNvSpPr>
            <a:spLocks noChangeArrowheads="1" noChangeShapeType="1" noTextEdit="1"/>
          </p:cNvSpPr>
          <p:nvPr/>
        </p:nvSpPr>
        <p:spPr bwMode="auto">
          <a:xfrm>
            <a:off x="684213" y="2349500"/>
            <a:ext cx="8135937" cy="25193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</a:rPr>
              <a:t>"ХОЧУ ВСЁ ЗНАТЬ"</a:t>
            </a:r>
          </a:p>
        </p:txBody>
      </p:sp>
      <p:sp>
        <p:nvSpPr>
          <p:cNvPr id="3077" name="WordArt 8"/>
          <p:cNvSpPr>
            <a:spLocks noChangeArrowheads="1" noChangeShapeType="1" noTextEdit="1"/>
          </p:cNvSpPr>
          <p:nvPr/>
        </p:nvSpPr>
        <p:spPr bwMode="auto">
          <a:xfrm>
            <a:off x="642910" y="500042"/>
            <a:ext cx="7572428" cy="2000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37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Своя </a:t>
            </a:r>
            <a:r>
              <a:rPr lang="ru-RU" sz="3600" b="1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игра-Весенние</a:t>
            </a:r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 интеллектуальные игры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CC"/>
                </a:solidFill>
              </a:rPr>
              <a:t>Какая </a:t>
            </a:r>
            <a:r>
              <a:rPr lang="ru-RU" dirty="0" err="1" smtClean="0">
                <a:solidFill>
                  <a:srgbClr val="0000CC"/>
                </a:solidFill>
              </a:rPr>
              <a:t>весеняя</a:t>
            </a:r>
            <a:r>
              <a:rPr lang="ru-RU" dirty="0" smtClean="0">
                <a:solidFill>
                  <a:srgbClr val="0000CC"/>
                </a:solidFill>
              </a:rPr>
              <a:t> птица прилетает в первых  числах апреля?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286388"/>
            <a:ext cx="2643187" cy="92867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5400" b="1" i="1" dirty="0" smtClean="0">
                <a:solidFill>
                  <a:srgbClr val="0000CC"/>
                </a:solidFill>
                <a:latin typeface="Cambria" pitchFamily="18" charset="0"/>
              </a:rPr>
              <a:t>Зяблик</a:t>
            </a:r>
          </a:p>
        </p:txBody>
      </p:sp>
      <p:sp>
        <p:nvSpPr>
          <p:cNvPr id="1229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00938" y="6215063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C:\Users\Евгения\Desktop\Картники\ptisi_ves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357298"/>
            <a:ext cx="6572296" cy="4195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i="1" dirty="0" smtClean="0">
                <a:solidFill>
                  <a:schemeClr val="bg1"/>
                </a:solidFill>
              </a:rPr>
              <a:t/>
            </a:r>
            <a:br>
              <a:rPr lang="ru-RU" sz="4000" b="1" i="1" dirty="0" smtClean="0">
                <a:solidFill>
                  <a:schemeClr val="bg1"/>
                </a:solidFill>
              </a:rPr>
            </a:br>
            <a:r>
              <a:rPr lang="ru-RU" sz="4000" dirty="0"/>
              <a:t>Зазвенели ручьи, прилетели грачи.</a:t>
            </a:r>
            <a:br>
              <a:rPr lang="ru-RU" sz="4000" dirty="0"/>
            </a:br>
            <a:r>
              <a:rPr lang="ru-RU" sz="4000" dirty="0"/>
              <a:t>В улей пчела первый мед принесла.</a:t>
            </a:r>
            <a:br>
              <a:rPr lang="ru-RU" sz="4000" dirty="0"/>
            </a:br>
            <a:r>
              <a:rPr lang="ru-RU" sz="4000" dirty="0"/>
              <a:t>Кто скажет, кто знает, когда это бывает?</a:t>
            </a:r>
            <a:endParaRPr lang="ru-RU" sz="4000" i="1" dirty="0" smtClean="0">
              <a:solidFill>
                <a:schemeClr val="bg1"/>
              </a:solidFill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700338" y="1916113"/>
            <a:ext cx="511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285750" y="5214938"/>
            <a:ext cx="8072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dirty="0" smtClean="0">
                <a:solidFill>
                  <a:srgbClr val="CC0099"/>
                </a:solidFill>
              </a:rPr>
              <a:t>Весной</a:t>
            </a:r>
            <a:endParaRPr lang="ru-RU" sz="7200" dirty="0">
              <a:solidFill>
                <a:srgbClr val="CC0099"/>
              </a:solidFill>
            </a:endParaRPr>
          </a:p>
        </p:txBody>
      </p:sp>
      <p:sp>
        <p:nvSpPr>
          <p:cNvPr id="18438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C:\Users\Евгения\Desktop\Картники\Весна 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785794"/>
            <a:ext cx="6096000" cy="453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  <p:bldP spid="80899" grpId="1" build="p"/>
      <p:bldP spid="8090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голубенькой рубашке</a:t>
            </a:r>
            <a:br>
              <a:rPr lang="ru-RU" dirty="0" smtClean="0"/>
            </a:br>
            <a:r>
              <a:rPr lang="ru-RU" dirty="0" smtClean="0"/>
              <a:t>Бежит по дну овражка.</a:t>
            </a:r>
            <a:br>
              <a:rPr lang="ru-RU" dirty="0" smtClean="0"/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mbria" pitchFamily="18" charset="0"/>
              </a:rPr>
              <a:t/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mbria" pitchFamily="18" charset="0"/>
              </a:rPr>
            </a:br>
            <a:endParaRPr lang="ru-RU" dirty="0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4714884"/>
            <a:ext cx="6000792" cy="1071571"/>
          </a:xfrm>
        </p:spPr>
        <p:txBody>
          <a:bodyPr>
            <a:noAutofit/>
          </a:bodyPr>
          <a:lstStyle/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5400" dirty="0" smtClean="0"/>
              <a:t>Ручеёк</a:t>
            </a:r>
            <a:br>
              <a:rPr lang="ru-RU" sz="5400" dirty="0" smtClean="0"/>
            </a:br>
            <a:endParaRPr lang="ru-RU" sz="5400" dirty="0" smtClean="0">
              <a:solidFill>
                <a:schemeClr val="bg1">
                  <a:lumMod val="95000"/>
                  <a:lumOff val="5000"/>
                </a:schemeClr>
              </a:solidFill>
              <a:latin typeface="Cambria" pitchFamily="18" charset="0"/>
            </a:endParaRPr>
          </a:p>
        </p:txBody>
      </p:sp>
      <p:sp>
        <p:nvSpPr>
          <p:cNvPr id="13317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C:\Users\Евгения\Desktop\Картинки\Ручеё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071546"/>
            <a:ext cx="5076825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  <p:bldP spid="74754" grpId="1"/>
      <p:bldP spid="7475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i="1" dirty="0" smtClean="0">
                <a:solidFill>
                  <a:schemeClr val="bg1"/>
                </a:solidFill>
              </a:rPr>
              <a:t>.</a:t>
            </a:r>
            <a:r>
              <a:rPr lang="ru-RU" sz="4400" b="1" dirty="0" smtClean="0">
                <a:solidFill>
                  <a:schemeClr val="bg1"/>
                </a:solidFill>
              </a:rPr>
              <a:t/>
            </a:r>
            <a:br>
              <a:rPr lang="ru-RU" sz="4400" b="1" dirty="0" smtClean="0">
                <a:solidFill>
                  <a:schemeClr val="bg1"/>
                </a:solidFill>
              </a:rPr>
            </a:br>
            <a:r>
              <a:rPr lang="ru-RU" sz="4400" dirty="0" smtClean="0"/>
              <a:t>Здесь на ветке чей-то дом</a:t>
            </a:r>
            <a:br>
              <a:rPr lang="ru-RU" sz="4400" dirty="0" smtClean="0"/>
            </a:br>
            <a:r>
              <a:rPr lang="ru-RU" sz="4400" dirty="0" smtClean="0"/>
              <a:t>Ни дверей в нем, ни окон,</a:t>
            </a:r>
            <a:br>
              <a:rPr lang="ru-RU" sz="4400" dirty="0" smtClean="0"/>
            </a:br>
            <a:r>
              <a:rPr lang="ru-RU" sz="4400" dirty="0" smtClean="0"/>
              <a:t>Но птенцам там жить тепло.</a:t>
            </a:r>
            <a:br>
              <a:rPr lang="ru-RU" sz="4400" dirty="0" smtClean="0"/>
            </a:br>
            <a:r>
              <a:rPr lang="ru-RU" sz="4400" dirty="0" smtClean="0"/>
              <a:t>Дом такой зовут ...</a:t>
            </a:r>
            <a:br>
              <a:rPr lang="ru-RU" sz="4400" dirty="0" smtClean="0"/>
            </a:br>
            <a:endParaRPr lang="ru-RU" sz="4400" dirty="0" smtClean="0">
              <a:solidFill>
                <a:schemeClr val="bg1"/>
              </a:solidFill>
            </a:endParaRP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357188" y="5072063"/>
            <a:ext cx="7858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 dirty="0" smtClean="0">
                <a:solidFill>
                  <a:srgbClr val="0000CC"/>
                </a:solidFill>
              </a:rPr>
              <a:t>Гнездо</a:t>
            </a:r>
            <a:endParaRPr lang="ru-RU" sz="6000" b="1" dirty="0">
              <a:solidFill>
                <a:srgbClr val="0000CC"/>
              </a:solidFill>
            </a:endParaRPr>
          </a:p>
        </p:txBody>
      </p:sp>
      <p:sp>
        <p:nvSpPr>
          <p:cNvPr id="1434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2" name="Picture 4" descr="C:\Users\Евгения\Desktop\Картники\Гнезд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785794"/>
            <a:ext cx="557216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  <p:bldP spid="75779" grpId="1" build="p"/>
      <p:bldP spid="7578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Будит лес, поля и горы, </a:t>
            </a:r>
            <a:br>
              <a:rPr lang="ru-RU" sz="3600" dirty="0" smtClean="0"/>
            </a:br>
            <a:r>
              <a:rPr lang="ru-RU" sz="3600" dirty="0" smtClean="0"/>
              <a:t>все полянки и сады. </a:t>
            </a:r>
            <a:br>
              <a:rPr lang="ru-RU" sz="3600" dirty="0" smtClean="0"/>
            </a:br>
            <a:r>
              <a:rPr lang="ru-RU" sz="3600" dirty="0" smtClean="0"/>
              <a:t>Он во все стучится норы, </a:t>
            </a:r>
            <a:br>
              <a:rPr lang="ru-RU" sz="3600" dirty="0" smtClean="0"/>
            </a:br>
            <a:r>
              <a:rPr lang="ru-RU" sz="3600" dirty="0" smtClean="0"/>
              <a:t>напевает у воды. </a:t>
            </a:r>
            <a:br>
              <a:rPr lang="ru-RU" sz="3600" dirty="0" smtClean="0"/>
            </a:br>
            <a:r>
              <a:rPr lang="ru-RU" sz="3600" dirty="0" smtClean="0"/>
              <a:t>«</a:t>
            </a:r>
            <a:r>
              <a:rPr lang="ru-RU" sz="3600" dirty="0" err="1" smtClean="0"/>
              <a:t>Просыпайтесь!Просыпайтесь</a:t>
            </a:r>
            <a:r>
              <a:rPr lang="ru-RU" sz="3600" dirty="0" smtClean="0"/>
              <a:t>! </a:t>
            </a:r>
            <a:br>
              <a:rPr lang="ru-RU" sz="3600" dirty="0" smtClean="0"/>
            </a:br>
            <a:r>
              <a:rPr lang="ru-RU" sz="3600" dirty="0" smtClean="0"/>
              <a:t>Пойте, смейтесь, улыбайтесь!» </a:t>
            </a:r>
            <a:br>
              <a:rPr lang="ru-RU" sz="3600" dirty="0" smtClean="0"/>
            </a:br>
            <a:r>
              <a:rPr lang="ru-RU" sz="3600" dirty="0" smtClean="0"/>
              <a:t>Далеко слышна свирель. </a:t>
            </a:r>
            <a:br>
              <a:rPr lang="ru-RU" sz="3600" dirty="0" smtClean="0"/>
            </a:br>
            <a:r>
              <a:rPr lang="ru-RU" sz="3600" dirty="0" smtClean="0"/>
              <a:t>Это будит всех....... 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600" dirty="0" smtClean="0"/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428625" y="5572125"/>
            <a:ext cx="59753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solidFill>
                  <a:srgbClr val="0000CC"/>
                </a:solidFill>
              </a:rPr>
              <a:t>Апрель</a:t>
            </a:r>
            <a:endParaRPr lang="ru-RU" sz="4800" b="1" dirty="0">
              <a:solidFill>
                <a:srgbClr val="0000CC"/>
              </a:solidFill>
            </a:endParaRPr>
          </a:p>
        </p:txBody>
      </p:sp>
      <p:sp>
        <p:nvSpPr>
          <p:cNvPr id="15365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  <p:bldP spid="76803" grpId="1" build="p"/>
      <p:bldP spid="7680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Евгения\Desktop\Картники\Весна 1.jpg"/>
          <p:cNvPicPr>
            <a:picLocks noChangeAspect="1" noChangeArrowheads="1"/>
          </p:cNvPicPr>
          <p:nvPr/>
        </p:nvPicPr>
        <p:blipFill>
          <a:blip r:embed="rId2">
            <a:lum bright="39000"/>
          </a:blip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 теплых солнечных сапожках,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с огонечком на застежках, 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по снегам бежит мальчишка – 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снег пугает, шалунишка: 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только ступит - стаял снег,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раскололся лед у рек. 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Охватил его азарт: 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а мальчишка этот - ...... 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4000" dirty="0" smtClean="0">
              <a:solidFill>
                <a:srgbClr val="0000CC"/>
              </a:solidFill>
              <a:latin typeface="Cambria" pitchFamily="18" charset="0"/>
            </a:endParaRP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285750" y="4714875"/>
            <a:ext cx="8280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i="1" dirty="0" smtClean="0">
                <a:solidFill>
                  <a:srgbClr val="0000CC"/>
                </a:solidFill>
              </a:rPr>
              <a:t>Март</a:t>
            </a:r>
            <a:endParaRPr lang="ru-RU" sz="8000" i="1" dirty="0">
              <a:solidFill>
                <a:srgbClr val="0000CC"/>
              </a:solidFill>
            </a:endParaRPr>
          </a:p>
        </p:txBody>
      </p:sp>
      <p:sp>
        <p:nvSpPr>
          <p:cNvPr id="17413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Евгения\Desktop\Картники\Весна 8.jpg"/>
          <p:cNvPicPr>
            <a:picLocks noChangeAspect="1" noChangeArrowheads="1"/>
          </p:cNvPicPr>
          <p:nvPr/>
        </p:nvPicPr>
        <p:blipFill>
          <a:blip r:embed="rId2">
            <a:lum bright="28000" contrast="33000"/>
          </a:blip>
          <a:srcRect/>
          <a:stretch>
            <a:fillRect/>
          </a:stretch>
        </p:blipFill>
        <p:spPr bwMode="auto">
          <a:xfrm>
            <a:off x="357158" y="357166"/>
            <a:ext cx="8358245" cy="6143668"/>
          </a:xfrm>
          <a:prstGeom prst="rect">
            <a:avLst/>
          </a:prstGeom>
          <a:noFill/>
        </p:spPr>
      </p:pic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В лапотках бежит малыш,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ты шаги его услышь.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Он бежит, и все цветет,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он смеется – все поет.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Спрятал счастье в лепестках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у сирени на кустах..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«Ландыш мой, благоухай!» -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повелел веселый ........ </a:t>
            </a:r>
          </a:p>
          <a:p>
            <a:pPr>
              <a:buNone/>
            </a:pPr>
            <a:endParaRPr lang="ru-RU" sz="4000" b="1" i="1" dirty="0" smtClean="0">
              <a:solidFill>
                <a:srgbClr val="FFFF00"/>
              </a:solidFill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700338" y="1916113"/>
            <a:ext cx="511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285750" y="5214938"/>
            <a:ext cx="8072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dirty="0" smtClean="0">
                <a:solidFill>
                  <a:srgbClr val="FF0066"/>
                </a:solidFill>
              </a:rPr>
              <a:t>Май</a:t>
            </a:r>
            <a:endParaRPr lang="ru-RU" sz="7200" dirty="0">
              <a:solidFill>
                <a:srgbClr val="FF0066"/>
              </a:solidFill>
            </a:endParaRPr>
          </a:p>
        </p:txBody>
      </p:sp>
      <p:sp>
        <p:nvSpPr>
          <p:cNvPr id="18438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  <p:bldP spid="80899" grpId="1" build="p"/>
      <p:bldP spid="8090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вгения\Desktop\Картинки\Масленница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09638"/>
            <a:ext cx="6786610" cy="5038725"/>
          </a:xfrm>
          <a:prstGeom prst="rect">
            <a:avLst/>
          </a:prstGeom>
          <a:noFill/>
        </p:spPr>
      </p:pic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dirty="0" smtClean="0"/>
              <a:t>Не все коту масленица; придет и </a:t>
            </a:r>
            <a:endParaRPr lang="ru-RU" sz="4800" i="1" dirty="0" smtClean="0">
              <a:solidFill>
                <a:srgbClr val="0000CC"/>
              </a:solidFill>
              <a:latin typeface="Cambria" pitchFamily="18" charset="0"/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428625" y="4929198"/>
            <a:ext cx="604996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4000" dirty="0" smtClean="0"/>
          </a:p>
          <a:p>
            <a:pPr algn="ctr">
              <a:spcBef>
                <a:spcPct val="50000"/>
              </a:spcBef>
            </a:pPr>
            <a:r>
              <a:rPr lang="ru-RU" sz="4000" dirty="0" smtClean="0"/>
              <a:t>Великий пост</a:t>
            </a:r>
            <a:r>
              <a:rPr lang="ru-RU" sz="4000" b="1" dirty="0" smtClean="0">
                <a:solidFill>
                  <a:srgbClr val="0000CC"/>
                </a:solidFill>
              </a:rPr>
              <a:t> </a:t>
            </a:r>
            <a:endParaRPr lang="ru-RU" sz="4000" b="1" dirty="0">
              <a:solidFill>
                <a:srgbClr val="0000CC"/>
              </a:solidFill>
            </a:endParaRPr>
          </a:p>
        </p:txBody>
      </p:sp>
      <p:sp>
        <p:nvSpPr>
          <p:cNvPr id="1638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/>
      <p:bldP spid="77827" grpId="1" build="p"/>
      <p:bldP spid="778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Как в мае дождь, так и будет</a:t>
            </a:r>
            <a:endParaRPr lang="ru-RU" sz="4800" b="1" i="1" dirty="0" smtClean="0">
              <a:solidFill>
                <a:srgbClr val="CC0000"/>
              </a:solidFill>
              <a:latin typeface="Arial Black" pitchFamily="34" charset="0"/>
            </a:endParaRP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2214545" y="5357813"/>
            <a:ext cx="278608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</a:rPr>
              <a:t>РОЖЬ</a:t>
            </a:r>
            <a:endParaRPr lang="ru-RU" sz="4000" b="1" dirty="0">
              <a:solidFill>
                <a:srgbClr val="CC0099"/>
              </a:solidFill>
            </a:endParaRPr>
          </a:p>
        </p:txBody>
      </p:sp>
      <p:sp>
        <p:nvSpPr>
          <p:cNvPr id="20485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0" name="Picture 2" descr="C:\Users\Евгения\Desktop\Картинки\Рож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571500"/>
            <a:ext cx="7620000" cy="464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  <p:bldP spid="83971" grpId="1" build="p"/>
      <p:bldP spid="8397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лесной проталинке </a:t>
            </a:r>
          </a:p>
          <a:p>
            <a:pPr>
              <a:buNone/>
            </a:pPr>
            <a:r>
              <a:rPr lang="ru-RU" dirty="0" smtClean="0"/>
              <a:t>Вырос цветик маленький. </a:t>
            </a:r>
          </a:p>
          <a:p>
            <a:pPr>
              <a:buNone/>
            </a:pPr>
            <a:r>
              <a:rPr lang="ru-RU" dirty="0" smtClean="0"/>
              <a:t>Прячется в валежник </a:t>
            </a:r>
          </a:p>
          <a:p>
            <a:pPr>
              <a:buNone/>
            </a:pPr>
            <a:r>
              <a:rPr lang="ru-RU" dirty="0" smtClean="0"/>
              <a:t>Беленький ...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357188" y="5072063"/>
            <a:ext cx="72151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dirty="0" smtClean="0"/>
              <a:t>подснежник</a:t>
            </a:r>
            <a:endParaRPr lang="ru-RU" sz="4400" dirty="0"/>
          </a:p>
        </p:txBody>
      </p:sp>
      <p:sp>
        <p:nvSpPr>
          <p:cNvPr id="21509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C:\Users\Евгения\Desktop\Картники\telpics_ru_583366514_185x2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857232"/>
            <a:ext cx="442915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642910" y="1357298"/>
            <a:ext cx="8280400" cy="338554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2060"/>
                </a:solidFill>
              </a:rPr>
              <a:t>Весенний  </a:t>
            </a:r>
            <a:r>
              <a:rPr lang="ru-RU" b="1" dirty="0" smtClean="0">
                <a:solidFill>
                  <a:srgbClr val="002060"/>
                </a:solidFill>
              </a:rPr>
              <a:t>серпантин        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en-US" sz="2800" b="1" u="sng" dirty="0" smtClean="0">
                <a:solidFill>
                  <a:srgbClr val="002060"/>
                </a:solidFill>
                <a:hlinkClick r:id="rId2" action="ppaction://hlinksldjump"/>
              </a:rPr>
              <a:t>1</a:t>
            </a:r>
            <a:r>
              <a:rPr lang="ru-RU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dirty="0">
                <a:solidFill>
                  <a:srgbClr val="002060"/>
                </a:solidFill>
                <a:hlinkClick r:id="rId3" action="ppaction://hlinksldjump"/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   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  <a:hlinkClick r:id="rId4" action="ppaction://hlinksldjump"/>
              </a:rPr>
              <a:t>3 </a:t>
            </a:r>
            <a:r>
              <a:rPr lang="ru-RU" sz="2800" b="1" dirty="0">
                <a:solidFill>
                  <a:srgbClr val="002060"/>
                </a:solidFill>
              </a:rPr>
              <a:t>  </a:t>
            </a:r>
            <a:r>
              <a:rPr lang="ru-RU" sz="2800" b="1" dirty="0">
                <a:solidFill>
                  <a:srgbClr val="002060"/>
                </a:solidFill>
                <a:hlinkClick r:id="rId5" action="ppaction://hlinksldjump"/>
              </a:rPr>
              <a:t> </a:t>
            </a:r>
            <a:r>
              <a:rPr lang="ru-RU" sz="2800" b="1" dirty="0">
                <a:solidFill>
                  <a:srgbClr val="002060"/>
                </a:solidFill>
                <a:hlinkClick r:id="rId6" action="ppaction://hlinksldjump"/>
              </a:rPr>
              <a:t>4</a:t>
            </a:r>
            <a:r>
              <a:rPr lang="ru-RU" sz="2800" b="1" dirty="0">
                <a:solidFill>
                  <a:srgbClr val="002060"/>
                </a:solidFill>
                <a:hlinkClick r:id="rId5" action="ppaction://hlinksldjump"/>
              </a:rPr>
              <a:t>  </a:t>
            </a:r>
            <a:r>
              <a:rPr lang="ru-RU" sz="2800" b="1" dirty="0">
                <a:solidFill>
                  <a:srgbClr val="002060"/>
                </a:solidFill>
              </a:rPr>
              <a:t>  </a:t>
            </a:r>
            <a:r>
              <a:rPr lang="ru-RU" sz="2800" b="1" dirty="0">
                <a:solidFill>
                  <a:srgbClr val="002060"/>
                </a:solidFill>
                <a:hlinkClick r:id="rId7" action="ppaction://hlinksldjump"/>
              </a:rPr>
              <a:t>5</a:t>
            </a:r>
            <a:r>
              <a:rPr lang="ru-RU" sz="2800" b="1" dirty="0">
                <a:solidFill>
                  <a:srgbClr val="002060"/>
                </a:solidFill>
                <a:hlinkClick r:id="rId8" action="ppaction://hlinksldjump"/>
              </a:rPr>
              <a:t>  </a:t>
            </a:r>
            <a:r>
              <a:rPr lang="ru-RU" sz="2800" b="1" dirty="0">
                <a:solidFill>
                  <a:srgbClr val="002060"/>
                </a:solidFill>
              </a:rPr>
              <a:t>  </a:t>
            </a:r>
            <a:r>
              <a:rPr lang="ru-RU" sz="2800" b="1" dirty="0">
                <a:solidFill>
                  <a:srgbClr val="002060"/>
                </a:solidFill>
                <a:hlinkClick r:id="rId9" action="ppaction://hlinksldjump"/>
              </a:rPr>
              <a:t>6</a:t>
            </a:r>
            <a:r>
              <a:rPr lang="ru-RU" sz="2800" b="1" dirty="0">
                <a:solidFill>
                  <a:srgbClr val="002060"/>
                </a:solidFill>
                <a:hlinkClick r:id="rId6" action="ppaction://hlinksldjump"/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hlinkClick r:id="rId8" action="ppaction://hlinksldjump"/>
              </a:rPr>
              <a:t>7</a:t>
            </a:r>
            <a:r>
              <a:rPr lang="ru-RU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hlinkClick r:id="rId10" action="ppaction://hlinksldjump"/>
              </a:rPr>
              <a:t>8</a:t>
            </a:r>
            <a:endParaRPr lang="ru-RU" sz="2800" b="1" dirty="0">
              <a:solidFill>
                <a:srgbClr val="00206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</a:rPr>
              <a:t>Загадки      </a:t>
            </a:r>
            <a:r>
              <a:rPr lang="en-US" sz="2800" b="1" dirty="0">
                <a:solidFill>
                  <a:srgbClr val="002060"/>
                </a:solidFill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  <a:r>
              <a:rPr lang="ru-RU" sz="2800" b="1" dirty="0">
                <a:solidFill>
                  <a:srgbClr val="002060"/>
                </a:solidFill>
                <a:hlinkClick r:id="rId11" action="ppaction://hlinksldjump"/>
              </a:rPr>
              <a:t>1</a:t>
            </a:r>
            <a:r>
              <a:rPr lang="ru-RU" sz="2800" b="1" dirty="0">
                <a:solidFill>
                  <a:srgbClr val="002060"/>
                </a:solidFill>
                <a:hlinkClick r:id="rId10" action="ppaction://hlinksldjump"/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  </a:t>
            </a:r>
            <a:r>
              <a:rPr lang="ru-RU" sz="2800" b="1" u="sng" dirty="0">
                <a:solidFill>
                  <a:srgbClr val="002060"/>
                </a:solidFill>
                <a:hlinkClick r:id="rId12" action="ppaction://hlinksldjump"/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hlinkClick r:id="rId13" action="ppaction://hlinksldjump"/>
              </a:rPr>
              <a:t> </a:t>
            </a:r>
            <a:r>
              <a:rPr lang="ru-RU" sz="2800" b="1" dirty="0">
                <a:solidFill>
                  <a:srgbClr val="002060"/>
                </a:solidFill>
                <a:hlinkClick r:id="rId13" action="ppaction://hlinksldjump"/>
              </a:rPr>
              <a:t>3 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hlinkClick r:id="rId14" action="ppaction://hlinksldjump"/>
              </a:rPr>
              <a:t> </a:t>
            </a:r>
            <a:r>
              <a:rPr lang="ru-RU" sz="2800" b="1" dirty="0">
                <a:solidFill>
                  <a:srgbClr val="002060"/>
                </a:solidFill>
                <a:hlinkClick r:id="rId14" action="ppaction://hlinksldjump"/>
              </a:rPr>
              <a:t>4 </a:t>
            </a:r>
            <a:r>
              <a:rPr lang="ru-RU" sz="2800" b="1" dirty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hlinkClick r:id="rId15" action="ppaction://hlinksldjump"/>
              </a:rPr>
              <a:t>5</a:t>
            </a:r>
            <a:r>
              <a:rPr lang="ru-RU" sz="2800" b="1" dirty="0" smtClean="0">
                <a:solidFill>
                  <a:srgbClr val="002060"/>
                </a:solidFill>
                <a:hlinkClick r:id="rId16" action="ppaction://hlinksldjump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sz="2800" b="1" dirty="0">
                <a:solidFill>
                  <a:srgbClr val="002060"/>
                </a:solidFill>
                <a:hlinkClick r:id="rId17" action="ppaction://hlinksldjump"/>
              </a:rPr>
              <a:t>6</a:t>
            </a:r>
            <a:r>
              <a:rPr lang="ru-RU" sz="2800" b="1" dirty="0">
                <a:solidFill>
                  <a:srgbClr val="002060"/>
                </a:solidFill>
                <a:hlinkClick r:id="rId15" action="ppaction://hlinksldjump"/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hlinkClick r:id="rId16" action="ppaction://hlinksldjump"/>
              </a:rPr>
              <a:t>7</a:t>
            </a:r>
            <a:r>
              <a:rPr lang="ru-RU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u="sng" dirty="0" smtClean="0">
                <a:solidFill>
                  <a:srgbClr val="002060"/>
                </a:solidFill>
                <a:hlinkClick r:id="rId18" action="ppaction://hlinksldjump"/>
              </a:rPr>
              <a:t>8</a:t>
            </a:r>
            <a:endParaRPr lang="ru-RU" sz="2800" b="1" u="sng" dirty="0">
              <a:solidFill>
                <a:srgbClr val="00206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002060"/>
                </a:solidFill>
              </a:rPr>
              <a:t>Первоцвет и месяцеслов     </a:t>
            </a:r>
            <a:r>
              <a:rPr lang="ru-RU" sz="2800" b="1" dirty="0" smtClean="0">
                <a:solidFill>
                  <a:srgbClr val="002060"/>
                </a:solidFill>
                <a:hlinkClick r:id="rId19" action="ppaction://hlinksldjump"/>
              </a:rPr>
              <a:t>1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hlinkClick r:id="rId20" action="ppaction://hlinksldjump"/>
              </a:rPr>
              <a:t>2</a:t>
            </a:r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hlinkClick r:id="rId21" action="ppaction://hlinksldjump"/>
              </a:rPr>
              <a:t>3</a:t>
            </a:r>
            <a:r>
              <a:rPr lang="ru-RU" sz="2800" b="1" dirty="0" smtClean="0">
                <a:solidFill>
                  <a:srgbClr val="002060"/>
                </a:solidFill>
                <a:hlinkClick r:id="" action="ppaction://noaction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hlinkClick r:id="rId22" action="ppaction://hlinksldjump"/>
              </a:rPr>
              <a:t>4</a:t>
            </a:r>
            <a:r>
              <a:rPr lang="ru-RU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hlinkClick r:id="rId23" action="ppaction://hlinksldjump"/>
              </a:rPr>
              <a:t>5</a:t>
            </a:r>
            <a:r>
              <a:rPr lang="ru-RU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hlinkClick r:id="rId24" action="ppaction://hlinksldjump"/>
              </a:rPr>
              <a:t>6 </a:t>
            </a: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hlinkClick r:id="rId25" action="ppaction://hlinksldjump"/>
              </a:rPr>
              <a:t>7</a:t>
            </a:r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sz="2800" b="1" u="sng" dirty="0" smtClean="0">
                <a:solidFill>
                  <a:srgbClr val="002060"/>
                </a:solidFill>
                <a:hlinkClick r:id="rId26" action="ppaction://hlinksldjump"/>
              </a:rPr>
              <a:t>8</a:t>
            </a:r>
            <a:endParaRPr lang="en-US" sz="2800" b="1" u="sng" dirty="0">
              <a:solidFill>
                <a:srgbClr val="00206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</a:rPr>
              <a:t>Правила </a:t>
            </a:r>
            <a:r>
              <a:rPr lang="ru-RU" sz="2800" b="1" dirty="0" smtClean="0">
                <a:solidFill>
                  <a:srgbClr val="002060"/>
                </a:solidFill>
              </a:rPr>
              <a:t>Весны   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  <a:hlinkClick r:id="rId27" action="ppaction://hlinksldjump"/>
              </a:rPr>
              <a:t>1 </a:t>
            </a: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hlinkClick r:id="rId28" action="ppaction://hlinksldjump"/>
              </a:rPr>
              <a:t>2</a:t>
            </a:r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hlinkClick r:id="rId29" action="ppaction://hlinksldjump"/>
              </a:rPr>
              <a:t>3</a:t>
            </a:r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hlinkClick r:id="" action="ppaction://noaction"/>
              </a:rPr>
              <a:t> </a:t>
            </a:r>
            <a:r>
              <a:rPr lang="ru-RU" sz="2800" b="1" dirty="0">
                <a:solidFill>
                  <a:srgbClr val="002060"/>
                </a:solidFill>
                <a:hlinkClick r:id="rId30" action="ppaction://hlinksldjump"/>
              </a:rPr>
              <a:t>4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hlinkClick r:id="rId31" action="ppaction://hlinksldjump"/>
              </a:rPr>
              <a:t>5</a:t>
            </a:r>
            <a:r>
              <a:rPr lang="ru-RU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hlinkClick r:id="rId32" action="ppaction://hlinksldjump"/>
              </a:rPr>
              <a:t>6</a:t>
            </a:r>
            <a:r>
              <a:rPr lang="ru-RU" sz="2800" b="1" dirty="0" smtClean="0">
                <a:solidFill>
                  <a:srgbClr val="002060"/>
                </a:solidFill>
                <a:hlinkClick r:id="" action="ppaction://noaction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    </a:t>
            </a:r>
            <a:r>
              <a:rPr lang="ru-RU" sz="2800" b="1" dirty="0" smtClean="0">
                <a:solidFill>
                  <a:srgbClr val="002060"/>
                </a:solidFill>
                <a:hlinkClick r:id="rId33" action="ppaction://hlinksldjump"/>
              </a:rPr>
              <a:t>7</a:t>
            </a:r>
            <a:r>
              <a:rPr lang="ru-RU" sz="2800" b="1" dirty="0" smtClean="0">
                <a:solidFill>
                  <a:srgbClr val="002060"/>
                </a:solidFill>
              </a:rPr>
              <a:t>      </a:t>
            </a:r>
            <a:r>
              <a:rPr lang="ru-RU" sz="2800" b="1" dirty="0">
                <a:solidFill>
                  <a:srgbClr val="002060"/>
                </a:solidFill>
                <a:hlinkClick r:id="rId34" action="ppaction://hlinksldjump"/>
              </a:rPr>
              <a:t>8</a:t>
            </a:r>
            <a:endParaRPr lang="en-US" sz="2800" b="1" dirty="0">
              <a:solidFill>
                <a:srgbClr val="002060"/>
              </a:solidFill>
            </a:endParaRPr>
          </a:p>
          <a:p>
            <a:pPr>
              <a:spcBef>
                <a:spcPct val="50000"/>
              </a:spcBef>
            </a:pPr>
            <a:endParaRPr lang="ru-RU" sz="2000" dirty="0">
              <a:hlinkClick r:id="" action="ppaction://noaction"/>
            </a:endParaRPr>
          </a:p>
          <a:p>
            <a:pPr>
              <a:spcBef>
                <a:spcPct val="50000"/>
              </a:spcBef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Длинный тонкий стебелек, </a:t>
            </a:r>
          </a:p>
          <a:p>
            <a:pPr>
              <a:buNone/>
            </a:pPr>
            <a:r>
              <a:rPr lang="ru-RU" sz="4000" dirty="0" smtClean="0"/>
              <a:t>Сверху - алый огонек. </a:t>
            </a:r>
          </a:p>
          <a:p>
            <a:pPr>
              <a:buNone/>
            </a:pPr>
            <a:r>
              <a:rPr lang="ru-RU" sz="4000" dirty="0" smtClean="0"/>
              <a:t>Не растенье, а маяк - </a:t>
            </a:r>
          </a:p>
          <a:p>
            <a:pPr>
              <a:buNone/>
            </a:pPr>
            <a:r>
              <a:rPr lang="ru-RU" sz="4000" dirty="0" smtClean="0"/>
              <a:t>Это ярко-красный ...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857250" y="4714875"/>
            <a:ext cx="50720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 dirty="0" smtClean="0">
                <a:solidFill>
                  <a:srgbClr val="FF0000"/>
                </a:solidFill>
                <a:cs typeface="Aharoni" pitchFamily="2" charset="-79"/>
              </a:rPr>
              <a:t>Мак</a:t>
            </a:r>
            <a:endParaRPr lang="ru-RU" sz="60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2253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2" name="Picture 4" descr="C:\Users\Евгения\Desktop\Картники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14290"/>
            <a:ext cx="464347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5357813"/>
            <a:ext cx="7900987" cy="773112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Нарцисс</a:t>
            </a:r>
          </a:p>
        </p:txBody>
      </p:sp>
      <p:sp>
        <p:nvSpPr>
          <p:cNvPr id="23556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 rot="10800000" flipV="1">
            <a:off x="857221" y="1446860"/>
            <a:ext cx="707236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Он – цветочный принц-поэт,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 шляпу желтую одет.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 весну сонет на бис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Прочитает нам ...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Евгения\Desktop\Картники\telpics_ru_598724989_185x2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071546"/>
            <a:ext cx="4595839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Их в Голландии найдете, </a:t>
            </a:r>
            <a:br>
              <a:rPr lang="ru-RU" dirty="0" smtClean="0"/>
            </a:br>
            <a:r>
              <a:rPr lang="ru-RU" dirty="0" smtClean="0"/>
              <a:t>Там везде они в почете. </a:t>
            </a:r>
            <a:br>
              <a:rPr lang="ru-RU" dirty="0" smtClean="0"/>
            </a:br>
            <a:r>
              <a:rPr lang="ru-RU" dirty="0" smtClean="0"/>
              <a:t>Словно яркие стаканы, </a:t>
            </a:r>
            <a:br>
              <a:rPr lang="ru-RU" dirty="0" smtClean="0"/>
            </a:br>
            <a:r>
              <a:rPr lang="ru-RU" dirty="0" smtClean="0"/>
              <a:t>В скверах там цветут ...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Евгения\Desktop\Картники\s3img_6061667_35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785794"/>
            <a:ext cx="4714908" cy="4738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572140"/>
            <a:ext cx="2857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3A0CE2"/>
                </a:solidFill>
              </a:rPr>
              <a:t>Тюльпан</a:t>
            </a:r>
          </a:p>
        </p:txBody>
      </p:sp>
      <p:sp>
        <p:nvSpPr>
          <p:cNvPr id="6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00108"/>
            <a:ext cx="8229600" cy="200026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Какое славяно-русское название на Руси было у месяца  Март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4572009"/>
            <a:ext cx="8229600" cy="1428742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6600" dirty="0" err="1" smtClean="0">
                <a:solidFill>
                  <a:srgbClr val="3A0CE2"/>
                </a:solidFill>
              </a:rPr>
              <a:t>Березозол</a:t>
            </a:r>
            <a:endParaRPr lang="ru-RU" sz="6600" dirty="0" smtClean="0">
              <a:solidFill>
                <a:srgbClr val="3A0CE2"/>
              </a:solidFill>
            </a:endParaRPr>
          </a:p>
        </p:txBody>
      </p:sp>
      <p:sp>
        <p:nvSpPr>
          <p:cNvPr id="24580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C:\Users\Евгения\Desktop\Картинки\Березовый с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785794"/>
            <a:ext cx="4429156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66" grpId="1"/>
      <p:bldP spid="8806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Евгения\Desktop\Картники\Весна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7786742" cy="4171950"/>
          </a:xfrm>
          <a:prstGeom prst="rect">
            <a:avLst/>
          </a:prstGeom>
          <a:noFill/>
        </p:spPr>
      </p:pic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00108"/>
            <a:ext cx="8229600" cy="335758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Какие древнерусские имена были у месяца Апреля?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357813"/>
            <a:ext cx="8229600" cy="773112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"</a:t>
            </a:r>
            <a:r>
              <a:rPr lang="ru-RU" sz="3600" dirty="0" err="1" smtClean="0"/>
              <a:t>Снегогон</a:t>
            </a:r>
            <a:r>
              <a:rPr lang="ru-RU" sz="3600" dirty="0" smtClean="0"/>
              <a:t>", "Цветень" </a:t>
            </a:r>
          </a:p>
        </p:txBody>
      </p:sp>
      <p:sp>
        <p:nvSpPr>
          <p:cNvPr id="26628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4" grpId="1"/>
      <p:bldP spid="9011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Желтые, пушистые </a:t>
            </a:r>
            <a:br>
              <a:rPr lang="ru-RU" dirty="0" smtClean="0"/>
            </a:br>
            <a:r>
              <a:rPr lang="ru-RU" dirty="0" smtClean="0"/>
              <a:t>Шарики душистые. </a:t>
            </a:r>
            <a:br>
              <a:rPr lang="ru-RU" dirty="0" smtClean="0"/>
            </a:br>
            <a:r>
              <a:rPr lang="ru-RU" dirty="0" smtClean="0"/>
              <a:t>Их укроет от мороза </a:t>
            </a:r>
            <a:br>
              <a:rPr lang="ru-RU" dirty="0" smtClean="0"/>
            </a:br>
            <a:r>
              <a:rPr lang="ru-RU" dirty="0" smtClean="0"/>
              <a:t>В своих веточках</a:t>
            </a:r>
            <a:endParaRPr lang="ru-RU" dirty="0"/>
          </a:p>
        </p:txBody>
      </p:sp>
      <p:pic>
        <p:nvPicPr>
          <p:cNvPr id="4" name="Picture 2" descr="C:\Users\Евгения\Desktop\Картники\s3img_6061667_351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85728"/>
            <a:ext cx="4714908" cy="49530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5286388"/>
            <a:ext cx="2000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3A0CE2"/>
                </a:solidFill>
              </a:rPr>
              <a:t>Мимоза</a:t>
            </a:r>
          </a:p>
        </p:txBody>
      </p:sp>
      <p:sp>
        <p:nvSpPr>
          <p:cNvPr id="6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43702" y="5857892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786322"/>
            <a:ext cx="5143509" cy="128588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Травень</a:t>
            </a:r>
            <a:endParaRPr lang="ru-RU" dirty="0" smtClean="0"/>
          </a:p>
        </p:txBody>
      </p:sp>
      <p:sp>
        <p:nvSpPr>
          <p:cNvPr id="28676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00938" y="635793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714357"/>
            <a:ext cx="8229600" cy="2428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Какое славянское название было у месяца Май?</a:t>
            </a:r>
            <a:endParaRPr lang="ru-RU" sz="4400" dirty="0"/>
          </a:p>
        </p:txBody>
      </p:sp>
      <p:pic>
        <p:nvPicPr>
          <p:cNvPr id="2050" name="Picture 2" descr="C:\Users\Евгения\Desktop\Картинки\Тра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0" y="762000"/>
            <a:ext cx="7112000" cy="4381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«Велосипедная дорожка»</a:t>
            </a:r>
            <a:endParaRPr lang="ru-RU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/>
              <a:t>«Шли из школы мы домой,</a:t>
            </a:r>
            <a:br>
              <a:rPr lang="ru-RU" smtClean="0"/>
            </a:br>
            <a:r>
              <a:rPr lang="ru-RU" smtClean="0"/>
              <a:t>Видим – знак над мостовой.</a:t>
            </a:r>
            <a:br>
              <a:rPr lang="ru-RU" smtClean="0"/>
            </a:br>
            <a:r>
              <a:rPr lang="ru-RU" smtClean="0"/>
              <a:t>Круг, внутри – велосипед,</a:t>
            </a:r>
            <a:br>
              <a:rPr lang="ru-RU" smtClean="0"/>
            </a:br>
            <a:r>
              <a:rPr lang="ru-RU" smtClean="0"/>
              <a:t>Ничего другого нет.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2970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0076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велосп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929063"/>
            <a:ext cx="3108325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«Скользкая дорога»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Говорит знак этот строго:</a:t>
            </a:r>
            <a:br>
              <a:rPr lang="ru-RU" sz="3600" dirty="0" smtClean="0"/>
            </a:br>
            <a:r>
              <a:rPr lang="ru-RU" sz="3600" dirty="0" smtClean="0"/>
              <a:t>«Ты с дорогой не шути,</a:t>
            </a:r>
            <a:br>
              <a:rPr lang="ru-RU" sz="3600" dirty="0" smtClean="0"/>
            </a:br>
            <a:r>
              <a:rPr lang="ru-RU" sz="3600" dirty="0" smtClean="0"/>
              <a:t>Руль напрасно не крути!"</a:t>
            </a:r>
          </a:p>
          <a:p>
            <a:pPr eaLnBrk="1" hangingPunct="1">
              <a:buFont typeface="Wingdings 2" pitchFamily="18" charset="2"/>
              <a:buNone/>
            </a:pPr>
            <a:endParaRPr lang="ru-RU" sz="3600" dirty="0" smtClean="0"/>
          </a:p>
          <a:p>
            <a:pPr algn="ctr" eaLnBrk="1" hangingPunct="1">
              <a:buFont typeface="Wingdings" pitchFamily="2" charset="2"/>
              <a:buNone/>
            </a:pPr>
            <a:endParaRPr lang="ru-RU" sz="3600" dirty="0" smtClean="0"/>
          </a:p>
        </p:txBody>
      </p:sp>
      <p:sp>
        <p:nvSpPr>
          <p:cNvPr id="34820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Рисунок 17" descr="Стихи о дорожных знаках. Дорожный знак. Скользкая дорога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071810"/>
            <a:ext cx="278608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C0099"/>
                </a:solidFill>
              </a:rPr>
              <a:t>«Пешеходный переход»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3000375"/>
            <a:ext cx="5715000" cy="33575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dirty="0" smtClean="0"/>
              <a:t> </a:t>
            </a:r>
            <a:r>
              <a:rPr lang="ru-RU" dirty="0" smtClean="0"/>
              <a:t>Этот знак такого рода: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Он на страже пешехода.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Переходим с другом вместе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Мы дорогу в этом месте.</a:t>
            </a:r>
            <a:endParaRPr lang="ru-RU" b="1" dirty="0" smtClean="0"/>
          </a:p>
          <a:p>
            <a:pPr eaLnBrk="1" hangingPunct="1">
              <a:buFont typeface="Wingdings" pitchFamily="2" charset="2"/>
              <a:buNone/>
            </a:pPr>
            <a:endParaRPr lang="ru-RU" sz="3600" dirty="0" smtClean="0"/>
          </a:p>
        </p:txBody>
      </p:sp>
      <p:sp>
        <p:nvSpPr>
          <p:cNvPr id="30724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пешеход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1428750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1143000" y="928688"/>
            <a:ext cx="7343775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dirty="0" smtClean="0"/>
              <a:t>Новоселье у скворца</a:t>
            </a:r>
            <a:br>
              <a:rPr lang="ru-RU" sz="4400" dirty="0" smtClean="0"/>
            </a:br>
            <a:r>
              <a:rPr lang="ru-RU" sz="4400" dirty="0" smtClean="0"/>
              <a:t>Он ликует без конца.</a:t>
            </a:r>
            <a:br>
              <a:rPr lang="ru-RU" sz="4400" dirty="0" smtClean="0"/>
            </a:br>
            <a:r>
              <a:rPr lang="ru-RU" sz="4400" dirty="0" smtClean="0"/>
              <a:t>Чтоб у нас жил пересмешник,</a:t>
            </a:r>
            <a:br>
              <a:rPr lang="ru-RU" sz="4400" dirty="0" smtClean="0"/>
            </a:br>
            <a:r>
              <a:rPr lang="ru-RU" sz="4400" dirty="0" smtClean="0"/>
              <a:t>Смастерили мы ...</a:t>
            </a:r>
            <a:br>
              <a:rPr lang="ru-RU" sz="4400" dirty="0" smtClean="0"/>
            </a:b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785786" y="3714752"/>
            <a:ext cx="74152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 smtClean="0">
                <a:solidFill>
                  <a:srgbClr val="002060"/>
                </a:solidFill>
              </a:rPr>
              <a:t>Скворечник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6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811963" y="61737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C:\Users\Евгения\Desktop\Картинки\Скворечн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500042"/>
            <a:ext cx="4532322" cy="5461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  <p:bldP spid="57349" grpId="1"/>
      <p:bldP spid="5735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«Пункт питания»</a:t>
            </a:r>
            <a:endParaRPr lang="ru-RU" dirty="0"/>
          </a:p>
        </p:txBody>
      </p:sp>
      <p:sp>
        <p:nvSpPr>
          <p:cNvPr id="31747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Коли вам нужна еда,</a:t>
            </a:r>
            <a:br>
              <a:rPr lang="ru-RU" dirty="0" smtClean="0"/>
            </a:br>
            <a:r>
              <a:rPr lang="ru-RU" dirty="0" smtClean="0"/>
              <a:t>То пожалуйте сюда.</a:t>
            </a:r>
            <a:br>
              <a:rPr lang="ru-RU" dirty="0" smtClean="0"/>
            </a:br>
            <a:r>
              <a:rPr lang="ru-RU" dirty="0" smtClean="0"/>
              <a:t>Эй, шофер, внимание!</a:t>
            </a:r>
            <a:br>
              <a:rPr lang="ru-RU" dirty="0" smtClean="0"/>
            </a:br>
            <a:r>
              <a:rPr lang="ru-RU" dirty="0" smtClean="0"/>
              <a:t>Скоро ... 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/>
          </a:p>
        </p:txBody>
      </p:sp>
      <p:sp>
        <p:nvSpPr>
          <p:cNvPr id="31748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1" name="Рисунок 34" descr="http://reading.detsky-mir.com/uploads/images/b/e/3/3/2/1c6299e4d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714620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«Дикие животные»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Бродят здесь </a:t>
            </a:r>
            <a:r>
              <a:rPr lang="ru-RU" dirty="0" err="1" smtClean="0"/>
              <a:t>посредь</a:t>
            </a:r>
            <a:r>
              <a:rPr lang="ru-RU" dirty="0" smtClean="0"/>
              <a:t> дороги</a:t>
            </a:r>
            <a:br>
              <a:rPr lang="ru-RU" dirty="0" smtClean="0"/>
            </a:br>
            <a:r>
              <a:rPr lang="ru-RU" dirty="0" smtClean="0"/>
              <a:t>Лоси, волки, носороги.</a:t>
            </a:r>
            <a:br>
              <a:rPr lang="ru-RU" dirty="0" smtClean="0"/>
            </a:br>
            <a:r>
              <a:rPr lang="ru-RU" dirty="0" smtClean="0"/>
              <a:t>Ты, водитель, не спеши,</a:t>
            </a:r>
            <a:br>
              <a:rPr lang="ru-RU" dirty="0" smtClean="0"/>
            </a:br>
            <a:r>
              <a:rPr lang="ru-RU" dirty="0" smtClean="0"/>
              <a:t>Пусть сперва пройдут ежи!</a:t>
            </a:r>
            <a:br>
              <a:rPr lang="ru-RU" dirty="0" smtClean="0"/>
            </a:br>
            <a:endParaRPr lang="ru-RU" b="1" dirty="0" smtClean="0"/>
          </a:p>
        </p:txBody>
      </p:sp>
      <p:sp>
        <p:nvSpPr>
          <p:cNvPr id="32772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32" descr="http://reading.detsky-mir.com/uploads/images/2/8/8/c/2/f4e6a0655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71876"/>
            <a:ext cx="2438407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«Движение без остановки запрещено»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Ты, шофер, не торопись,</a:t>
            </a:r>
            <a:br>
              <a:rPr lang="ru-RU" smtClean="0"/>
            </a:br>
            <a:r>
              <a:rPr lang="ru-RU" smtClean="0"/>
              <a:t>Видишь знак, остановись!</a:t>
            </a:r>
            <a:br>
              <a:rPr lang="ru-RU" smtClean="0"/>
            </a:br>
            <a:r>
              <a:rPr lang="ru-RU" smtClean="0"/>
              <a:t>Прежде чем продолжить путь,</a:t>
            </a:r>
            <a:br>
              <a:rPr lang="ru-RU" smtClean="0"/>
            </a:br>
            <a:r>
              <a:rPr lang="ru-RU" smtClean="0"/>
              <a:t>Осмотреться не забудь.</a:t>
            </a:r>
          </a:p>
          <a:p>
            <a:pPr eaLnBrk="1" hangingPunct="1"/>
            <a:endParaRPr lang="ru-RU" smtClean="0"/>
          </a:p>
        </p:txBody>
      </p:sp>
      <p:sp>
        <p:nvSpPr>
          <p:cNvPr id="33796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Рисунок 12" descr="dorozhnye_znaki_2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3714750"/>
            <a:ext cx="25812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«Подземный переход»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  Под землёю коридор</a:t>
            </a:r>
            <a:br>
              <a:rPr lang="ru-RU" sz="3600" smtClean="0"/>
            </a:br>
            <a:r>
              <a:rPr lang="ru-RU" sz="3600" smtClean="0"/>
              <a:t>На ту сторону ведёт.</a:t>
            </a:r>
            <a:br>
              <a:rPr lang="ru-RU" sz="3600" smtClean="0"/>
            </a:br>
            <a:r>
              <a:rPr lang="ru-RU" sz="3600" smtClean="0"/>
              <a:t>Нет ни двери, ни ворот,</a:t>
            </a:r>
            <a:br>
              <a:rPr lang="ru-RU" sz="3600" smtClean="0"/>
            </a:br>
            <a:r>
              <a:rPr lang="ru-RU" sz="3600" smtClean="0"/>
              <a:t>Что это за переход?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3600" smtClean="0"/>
          </a:p>
        </p:txBody>
      </p:sp>
      <p:sp>
        <p:nvSpPr>
          <p:cNvPr id="34820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подзем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2643188"/>
            <a:ext cx="3224212" cy="3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«Движение запрещено»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z="4400" smtClean="0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42938" y="1285875"/>
            <a:ext cx="4248150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Белый круг с каемкой красной-</a:t>
            </a:r>
            <a:br>
              <a:rPr lang="ru-RU" sz="2800"/>
            </a:br>
            <a:r>
              <a:rPr lang="ru-RU" sz="2800"/>
              <a:t>Значит, ехать не опасно.</a:t>
            </a:r>
            <a:br>
              <a:rPr lang="ru-RU" sz="2800"/>
            </a:br>
            <a:r>
              <a:rPr lang="ru-RU" sz="2800"/>
              <a:t>Может и висит он зря?</a:t>
            </a:r>
            <a:br>
              <a:rPr lang="ru-RU" sz="2800"/>
            </a:br>
            <a:r>
              <a:rPr lang="ru-RU" sz="2800"/>
              <a:t>Что вы скажете друзья?</a:t>
            </a:r>
            <a:br>
              <a:rPr lang="ru-RU" sz="2800"/>
            </a:br>
            <a:endParaRPr lang="ru-RU" sz="2800"/>
          </a:p>
          <a:p>
            <a:pPr algn="ctr">
              <a:spcBef>
                <a:spcPct val="50000"/>
              </a:spcBef>
            </a:pPr>
            <a:endParaRPr lang="ru-RU" sz="4400"/>
          </a:p>
        </p:txBody>
      </p:sp>
      <p:sp>
        <p:nvSpPr>
          <p:cNvPr id="35845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6870" name="Рисунок 5" descr="дв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3071813"/>
            <a:ext cx="292893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643813" cy="39893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827088" y="1557338"/>
            <a:ext cx="7959754" cy="4086240"/>
          </a:xfrm>
          <a:prstGeom prst="rect">
            <a:avLst/>
          </a:prstGeom>
        </p:spPr>
        <p:txBody>
          <a:bodyPr wrap="none" fromWordArt="1" anchor="ctr" anchorCtr="0">
            <a:prstTxWarp prst="textDoubleWave1">
              <a:avLst>
                <a:gd name="adj1" fmla="val 12500"/>
                <a:gd name="adj2" fmla="val 3675"/>
              </a:avLst>
            </a:prstTxWarp>
          </a:bodyPr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</a:t>
            </a:r>
          </a:p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ЗА</a:t>
            </a:r>
          </a:p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ИГРУ!</a:t>
            </a:r>
          </a:p>
        </p:txBody>
      </p:sp>
      <p:sp>
        <p:nvSpPr>
          <p:cNvPr id="3789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6000" dirty="0" smtClean="0">
                <a:solidFill>
                  <a:srgbClr val="0000CC"/>
                </a:solidFill>
              </a:rPr>
              <a:t>На зелёном </a:t>
            </a:r>
            <a:r>
              <a:rPr lang="ru-RU" sz="6000" dirty="0" err="1" smtClean="0">
                <a:solidFill>
                  <a:srgbClr val="0000CC"/>
                </a:solidFill>
              </a:rPr>
              <a:t>шнурочке</a:t>
            </a:r>
            <a:endParaRPr lang="ru-RU" sz="6000" dirty="0" smtClean="0">
              <a:solidFill>
                <a:srgbClr val="0000CC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6000" dirty="0" smtClean="0">
                <a:solidFill>
                  <a:srgbClr val="0000CC"/>
                </a:solidFill>
              </a:rPr>
              <a:t>Белые звоночки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714375" y="5143500"/>
            <a:ext cx="67675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Ландыши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F:\Картинки\ЛАНДЫШ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5587" y="1047750"/>
            <a:ext cx="3552825" cy="4095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12875"/>
            <a:ext cx="8229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Что растёт вниз вершиной?</a:t>
            </a:r>
            <a:endParaRPr lang="ru-RU" sz="4400" b="1" i="1" dirty="0" smtClean="0">
              <a:solidFill>
                <a:srgbClr val="FF0000"/>
              </a:solidFill>
            </a:endParaRP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714375" y="4929188"/>
            <a:ext cx="66246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Сосулька</a:t>
            </a:r>
            <a:endParaRPr lang="ru-RU" sz="44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5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1" name="Picture 3" descr="C:\Users\Евгения\Desktop\Картинки\Сосуль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28604"/>
            <a:ext cx="367665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  <p:bldP spid="60419" grpId="1" build="p"/>
      <p:bldP spid="604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1214414" y="500042"/>
            <a:ext cx="76327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 smtClean="0">
                <a:solidFill>
                  <a:schemeClr val="tx1">
                    <a:lumMod val="95000"/>
                  </a:schemeClr>
                </a:solidFill>
              </a:rPr>
              <a:t>Лес и поле в зелени,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3600" b="1" dirty="0" smtClean="0">
                <a:solidFill>
                  <a:schemeClr val="tx1">
                    <a:lumMod val="95000"/>
                  </a:schemeClr>
                </a:solidFill>
              </a:rPr>
              <a:t>Синяя река.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3600" b="1" dirty="0" smtClean="0">
                <a:solidFill>
                  <a:schemeClr val="tx1">
                    <a:lumMod val="95000"/>
                  </a:schemeClr>
                </a:solidFill>
              </a:rPr>
              <a:t>Белые, пушистые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3600" b="1" dirty="0" smtClean="0">
                <a:solidFill>
                  <a:schemeClr val="tx1">
                    <a:lumMod val="95000"/>
                  </a:schemeClr>
                </a:solidFill>
              </a:rPr>
              <a:t>В небе..</a:t>
            </a:r>
            <a:endParaRPr lang="ru-RU" sz="36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714375" y="5429264"/>
            <a:ext cx="66246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 smtClean="0">
                <a:solidFill>
                  <a:schemeClr val="tx1">
                    <a:lumMod val="95000"/>
                  </a:schemeClr>
                </a:solidFill>
              </a:rPr>
              <a:t>Облака</a:t>
            </a:r>
            <a:endParaRPr lang="ru-RU" sz="36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8196" name="AutoShape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948488" y="5805488"/>
            <a:ext cx="1295400" cy="287337"/>
          </a:xfrm>
          <a:prstGeom prst="rightArrow">
            <a:avLst>
              <a:gd name="adj1" fmla="val 50000"/>
              <a:gd name="adj2" fmla="val 1127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 descr="C:\Users\Евгения\Desktop\Картинки\Обла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50" y="1585913"/>
            <a:ext cx="5524500" cy="3686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b="1" dirty="0" smtClean="0"/>
              <a:t>За какими весенними  цветами отправила мачеха падчерицу в лес зимой?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428625" y="5000625"/>
            <a:ext cx="528638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 dirty="0">
                <a:solidFill>
                  <a:srgbClr val="7030A0"/>
                </a:solidFill>
              </a:rPr>
              <a:t>подснежники</a:t>
            </a:r>
          </a:p>
        </p:txBody>
      </p:sp>
      <p:sp>
        <p:nvSpPr>
          <p:cNvPr id="9221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7" name="Picture 3" descr="F:\Картники\Подснежн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500042"/>
            <a:ext cx="3643338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043863" cy="12573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6000" dirty="0" smtClean="0">
                <a:solidFill>
                  <a:srgbClr val="002060"/>
                </a:solidFill>
              </a:rPr>
              <a:t>Как зовут маму Снегурочки?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714348" y="5429264"/>
            <a:ext cx="4968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solidFill>
                  <a:srgbClr val="002060"/>
                </a:solidFill>
              </a:rPr>
              <a:t>Весна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6149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59563" y="6021388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8673" name="Рисунок 2" descr="вес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714356"/>
            <a:ext cx="364333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58371" grpId="1" build="p"/>
      <p:bldP spid="583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В небесах кузнец куёт венец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428625" y="5072063"/>
            <a:ext cx="79930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 smtClean="0">
                <a:solidFill>
                  <a:srgbClr val="002060"/>
                </a:solidFill>
              </a:rPr>
              <a:t>Гром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1269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358063" y="6215063"/>
            <a:ext cx="1225550" cy="287337"/>
          </a:xfrm>
          <a:prstGeom prst="rightArrow">
            <a:avLst>
              <a:gd name="adj1" fmla="val 50000"/>
              <a:gd name="adj2" fmla="val 1066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8" name="Picture 2" descr="C:\Users\Евгения\Desktop\Картинки\Гр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571612"/>
            <a:ext cx="7072362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347</Words>
  <Application>Microsoft Office PowerPoint</Application>
  <PresentationFormat>Экран (4:3)</PresentationFormat>
  <Paragraphs>92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Какая весеняя птица прилетает в первых  числах апреля?</vt:lpstr>
      <vt:lpstr>Презентация PowerPoint</vt:lpstr>
      <vt:lpstr>  В голубенькой рубашке Бежит по дну овражка.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Какое славяно-русское название на Руси было у месяца  Март</vt:lpstr>
      <vt:lpstr>Какие древнерусские имена были у месяца Апреля?</vt:lpstr>
      <vt:lpstr>Презентация PowerPoint</vt:lpstr>
      <vt:lpstr>Травень</vt:lpstr>
      <vt:lpstr>«Велосипедная дорожка»</vt:lpstr>
      <vt:lpstr>«Скользкая дорога»</vt:lpstr>
      <vt:lpstr>«Пешеходный переход»</vt:lpstr>
      <vt:lpstr>«Пункт питания»</vt:lpstr>
      <vt:lpstr>  «Дикие животные»  </vt:lpstr>
      <vt:lpstr>«Движение без остановки запрещено»</vt:lpstr>
      <vt:lpstr>«Подземный переход»</vt:lpstr>
      <vt:lpstr>«Движение запрещено»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Малышева</dc:creator>
  <cp:lastModifiedBy>админ</cp:lastModifiedBy>
  <cp:revision>50</cp:revision>
  <dcterms:created xsi:type="dcterms:W3CDTF">2010-03-16T14:51:25Z</dcterms:created>
  <dcterms:modified xsi:type="dcterms:W3CDTF">2017-02-17T03:19:31Z</dcterms:modified>
</cp:coreProperties>
</file>