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5" r:id="rId1"/>
  </p:sldMasterIdLst>
  <p:notesMasterIdLst>
    <p:notesMasterId r:id="rId16"/>
  </p:notesMasterIdLst>
  <p:sldIdLst>
    <p:sldId id="256" r:id="rId2"/>
    <p:sldId id="714" r:id="rId3"/>
    <p:sldId id="269" r:id="rId4"/>
    <p:sldId id="721" r:id="rId5"/>
    <p:sldId id="323" r:id="rId6"/>
    <p:sldId id="720" r:id="rId7"/>
    <p:sldId id="619" r:id="rId8"/>
    <p:sldId id="723" r:id="rId9"/>
    <p:sldId id="724" r:id="rId10"/>
    <p:sldId id="603" r:id="rId11"/>
    <p:sldId id="716" r:id="rId12"/>
    <p:sldId id="493" r:id="rId13"/>
    <p:sldId id="428" r:id="rId14"/>
    <p:sldId id="725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000000"/>
    <a:srgbClr val="000066"/>
    <a:srgbClr val="0000CC"/>
    <a:srgbClr val="FF0066"/>
    <a:srgbClr val="B6AEF4"/>
    <a:srgbClr val="996633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639" autoAdjust="0"/>
    <p:restoredTop sz="96809" autoAdjust="0"/>
  </p:normalViewPr>
  <p:slideViewPr>
    <p:cSldViewPr>
      <p:cViewPr>
        <p:scale>
          <a:sx n="73" d="100"/>
          <a:sy n="73" d="100"/>
        </p:scale>
        <p:origin x="-2868" y="-9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22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A9268901-1542-4E7C-86AE-1FC61DCE60EA}" type="datetimeFigureOut">
              <a:rPr lang="ru-RU"/>
              <a:pPr>
                <a:defRPr/>
              </a:pPr>
              <a:t>17.02.2017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CDED54A-5FB5-48E6-9E15-7EAAD2BFF21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39850" y="914400"/>
            <a:ext cx="4178300" cy="31337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6163" y="4352925"/>
            <a:ext cx="4770437" cy="3478213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 dirty="0">
                    <a:cs typeface="+mn-cs"/>
                  </a:endParaRPr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 dirty="0">
                    <a:cs typeface="+mn-cs"/>
                  </a:endParaRPr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 dirty="0">
                    <a:cs typeface="+mn-cs"/>
                  </a:endParaRPr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 dirty="0">
                    <a:cs typeface="+mn-cs"/>
                  </a:endParaRPr>
                </a:p>
              </p:txBody>
            </p:sp>
          </p:grpSp>
        </p:grpSp>
      </p:grpSp>
      <p:sp>
        <p:nvSpPr>
          <p:cNvPr id="161858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61859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8D7345-796E-48FA-A80C-80777E1FADA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3A9A0D-E1D1-4FC0-85A7-45AC6B291F7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964B0C-7B1E-4ECF-9BF9-8AF40B3D65E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483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C4325A-C59B-4A23-93E1-9DF3F183994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762000" y="1905000"/>
            <a:ext cx="7696200" cy="4038600"/>
          </a:xfrm>
        </p:spPr>
        <p:txBody>
          <a:bodyPr rtlCol="0"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ABE022-B01A-44CF-A0B7-F0FE1138EAF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13" y="533400"/>
            <a:ext cx="7805737" cy="12144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958E68-D7A7-4A92-AE56-629E4FD9A11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30F2F8-8DA1-4AD1-ACF2-2740420098F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96672F-743A-43E8-8B48-6BA8325725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A50A19-4E5E-4C5C-A313-E6719462E6D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5D43-8E03-433F-85D9-C70AD3958B6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733D0E-025B-4EF8-B121-BC2DFD300F2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C750DA-3D12-4161-A17A-D91025BAC72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66ED9D-4423-4C3D-8A1B-25ACFF675E7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 dirty="0">
              <a:cs typeface="+mn-cs"/>
            </a:endParaRPr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60772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60774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775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776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777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778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779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780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781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782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783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784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60786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787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788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789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790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791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792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793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794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795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796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797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798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799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800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801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802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803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60805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806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807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808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809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810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811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812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813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814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815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816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817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818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819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820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821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60823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824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825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826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827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828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60829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60831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 dirty="0">
                    <a:cs typeface="+mn-cs"/>
                  </a:endParaRPr>
                </a:p>
              </p:txBody>
            </p:sp>
            <p:sp>
              <p:nvSpPr>
                <p:cNvPr id="160832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 dirty="0">
                    <a:cs typeface="+mn-cs"/>
                  </a:endParaRPr>
                </a:p>
              </p:txBody>
            </p:sp>
            <p:sp>
              <p:nvSpPr>
                <p:cNvPr id="160833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 dirty="0">
                    <a:cs typeface="+mn-cs"/>
                  </a:endParaRPr>
                </a:p>
              </p:txBody>
            </p:sp>
            <p:sp>
              <p:nvSpPr>
                <p:cNvPr id="160834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 dirty="0">
                    <a:cs typeface="+mn-cs"/>
                  </a:endParaRPr>
                </a:p>
              </p:txBody>
            </p:sp>
          </p:grpSp>
        </p:grpSp>
      </p:grpSp>
      <p:sp>
        <p:nvSpPr>
          <p:cNvPr id="160835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0836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60837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0838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0839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fld id="{105576B5-CC7C-4974-8721-6F20F2FB935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493" r:id="rId1"/>
    <p:sldLayoutId id="2147484481" r:id="rId2"/>
    <p:sldLayoutId id="2147484482" r:id="rId3"/>
    <p:sldLayoutId id="2147484483" r:id="rId4"/>
    <p:sldLayoutId id="2147484484" r:id="rId5"/>
    <p:sldLayoutId id="2147484485" r:id="rId6"/>
    <p:sldLayoutId id="2147484486" r:id="rId7"/>
    <p:sldLayoutId id="2147484487" r:id="rId8"/>
    <p:sldLayoutId id="2147484488" r:id="rId9"/>
    <p:sldLayoutId id="2147484489" r:id="rId10"/>
    <p:sldLayoutId id="2147484490" r:id="rId11"/>
    <p:sldLayoutId id="2147484491" r:id="rId12"/>
    <p:sldLayoutId id="2147484492" r:id="rId13"/>
    <p:sldLayoutId id="2147484494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jpeg"/><Relationship Id="rId5" Type="http://schemas.openxmlformats.org/officeDocument/2006/relationships/image" Target="../media/image45.png"/><Relationship Id="rId4" Type="http://schemas.openxmlformats.org/officeDocument/2006/relationships/image" Target="../media/image4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2819400"/>
            <a:ext cx="3810000" cy="2731698"/>
          </a:xfrm>
          <a:prstGeom prst="round2DiagRect">
            <a:avLst>
              <a:gd name="adj1" fmla="val 16667"/>
              <a:gd name="adj2" fmla="val 23873"/>
            </a:avLst>
          </a:prstGeom>
          <a:ln w="88900" cap="sq">
            <a:solidFill>
              <a:schemeClr val="bg1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100" name="Прямоугольник 5"/>
          <p:cNvSpPr>
            <a:spLocks noChangeArrowheads="1"/>
          </p:cNvSpPr>
          <p:nvPr/>
        </p:nvSpPr>
        <p:spPr bwMode="auto">
          <a:xfrm>
            <a:off x="381000" y="228600"/>
            <a:ext cx="83820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FFFF00"/>
                </a:solidFill>
              </a:rPr>
              <a:t>Воспитание у  дошкольников ценностного отношения к действительности, освоение традиционных культурных  представлений </a:t>
            </a:r>
          </a:p>
          <a:p>
            <a:pPr algn="ctr"/>
            <a:r>
              <a:rPr lang="ru-RU" sz="3200">
                <a:solidFill>
                  <a:srgbClr val="FFFF00"/>
                </a:solidFill>
              </a:rPr>
              <a:t>о красоте, добре и зле.     </a:t>
            </a:r>
            <a:endParaRPr lang="ru-RU" sz="3200"/>
          </a:p>
        </p:txBody>
      </p:sp>
      <p:sp>
        <p:nvSpPr>
          <p:cNvPr id="4101" name="TextBox 7"/>
          <p:cNvSpPr txBox="1">
            <a:spLocks noChangeArrowheads="1"/>
          </p:cNvSpPr>
          <p:nvPr/>
        </p:nvSpPr>
        <p:spPr bwMode="auto">
          <a:xfrm>
            <a:off x="4572000" y="6172200"/>
            <a:ext cx="4343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sz="1600" dirty="0" smtClean="0"/>
              <a:t>Воспитатель МБДОУ г. Мурманска № 95:</a:t>
            </a:r>
            <a:endParaRPr lang="ru-RU" sz="1600" dirty="0"/>
          </a:p>
          <a:p>
            <a:pPr algn="r"/>
            <a:r>
              <a:rPr lang="ru-RU" sz="1600" dirty="0"/>
              <a:t>Левкович С.И.</a:t>
            </a:r>
          </a:p>
        </p:txBody>
      </p:sp>
    </p:spTree>
  </p:cSld>
  <p:clrMapOvr>
    <a:masterClrMapping/>
  </p:clrMapOvr>
  <p:transition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E:\Новая папка (3)\сони 054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52800" y="4572000"/>
            <a:ext cx="2514600" cy="179111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 descr="E:\(4)\Новая папка (4)\20161025_12202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6070288" y="2997512"/>
            <a:ext cx="2870823" cy="1905000"/>
          </a:xfrm>
          <a:prstGeom prst="roundRect">
            <a:avLst/>
          </a:prstGeom>
          <a:noFill/>
        </p:spPr>
      </p:pic>
      <p:sp>
        <p:nvSpPr>
          <p:cNvPr id="16388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609600" y="228600"/>
            <a:ext cx="7805738" cy="1214438"/>
          </a:xfrm>
        </p:spPr>
        <p:txBody>
          <a:bodyPr/>
          <a:lstStyle/>
          <a:p>
            <a:pPr>
              <a:defRPr/>
            </a:pPr>
            <a:r>
              <a:rPr lang="ru-RU" sz="4000" dirty="0" smtClean="0">
                <a:solidFill>
                  <a:srgbClr val="FFFF00"/>
                </a:solidFill>
              </a:rPr>
              <a:t>Участие в выставках рисунков</a:t>
            </a:r>
            <a:br>
              <a:rPr lang="ru-RU" sz="4000" dirty="0" smtClean="0">
                <a:solidFill>
                  <a:srgbClr val="FFFF00"/>
                </a:solidFill>
              </a:rPr>
            </a:br>
            <a:r>
              <a:rPr lang="ru-RU" sz="4000" dirty="0" smtClean="0">
                <a:solidFill>
                  <a:srgbClr val="FFFF00"/>
                </a:solidFill>
              </a:rPr>
              <a:t> и поделок</a:t>
            </a:r>
            <a:endParaRPr lang="ru-RU" sz="4000" dirty="0"/>
          </a:p>
        </p:txBody>
      </p:sp>
      <p:pic>
        <p:nvPicPr>
          <p:cNvPr id="11" name="Picture 5" descr="E:\(4)\DSCF048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29000" y="2019300"/>
            <a:ext cx="2489200" cy="1866900"/>
          </a:xfrm>
          <a:prstGeom prst="roundRect">
            <a:avLst/>
          </a:prstGeom>
          <a:noFill/>
        </p:spPr>
      </p:pic>
      <p:pic>
        <p:nvPicPr>
          <p:cNvPr id="12" name="Picture 3" descr="E:\света левкович\финляндия\DSCF049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4800" y="2590800"/>
            <a:ext cx="2071702" cy="2492126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139825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sz="3600" dirty="0" smtClean="0">
                <a:solidFill>
                  <a:srgbClr val="FFFF00"/>
                </a:solidFill>
              </a:rPr>
              <a:t>Самостоятельная деятельность детей (игровая, коммуникативная, художественная)</a:t>
            </a:r>
            <a:r>
              <a:rPr lang="ru-RU" sz="3200" dirty="0" smtClean="0">
                <a:solidFill>
                  <a:srgbClr val="FFFF00"/>
                </a:solidFill>
              </a:rPr>
              <a:t/>
            </a:r>
            <a:br>
              <a:rPr lang="ru-RU" sz="3200" dirty="0" smtClean="0">
                <a:solidFill>
                  <a:srgbClr val="FFFF00"/>
                </a:solidFill>
              </a:rPr>
            </a:br>
            <a:endParaRPr lang="ru-RU" sz="3200" dirty="0">
              <a:solidFill>
                <a:srgbClr val="FFFF00"/>
              </a:solidFill>
            </a:endParaRPr>
          </a:p>
        </p:txBody>
      </p:sp>
      <p:pic>
        <p:nvPicPr>
          <p:cNvPr id="88066" name="Picture 2" descr="E:\(4)\Новая папка (4)\20161020_1530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3302793" y="2488407"/>
            <a:ext cx="2667002" cy="1500189"/>
          </a:xfrm>
          <a:prstGeom prst="roundRect">
            <a:avLst/>
          </a:prstGeom>
        </p:spPr>
      </p:pic>
      <p:pic>
        <p:nvPicPr>
          <p:cNvPr id="88068" name="Picture 4" descr="E:\(4)\семья\20161020_15273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70428" y="3491971"/>
            <a:ext cx="2726268" cy="1533525"/>
          </a:xfrm>
          <a:prstGeom prst="roundRect">
            <a:avLst/>
          </a:prstGeom>
          <a:noFill/>
        </p:spPr>
      </p:pic>
      <p:pic>
        <p:nvPicPr>
          <p:cNvPr id="88069" name="Picture 5" descr="E:\(4)\семья\20161020_152649_00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5969794" y="3326606"/>
            <a:ext cx="2666999" cy="1500187"/>
          </a:xfrm>
          <a:prstGeom prst="roundRect">
            <a:avLst/>
          </a:prstGeom>
          <a:noFill/>
        </p:spPr>
      </p:pic>
      <p:pic>
        <p:nvPicPr>
          <p:cNvPr id="8" name="Рисунок 7" descr="E:\света\предметн.среда.pn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352800" y="4800600"/>
            <a:ext cx="2453640" cy="172593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08012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relaxedInset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3600" dirty="0" smtClean="0">
                <a:solidFill>
                  <a:srgbClr val="FFFF00"/>
                </a:solidFill>
              </a:rPr>
              <a:t>Взаимодействие с социумом</a:t>
            </a:r>
            <a:endParaRPr lang="ru-RU" sz="3600" dirty="0">
              <a:ln w="1143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cxnSp>
        <p:nvCxnSpPr>
          <p:cNvPr id="52" name="Прямая со стрелкой 51"/>
          <p:cNvCxnSpPr/>
          <p:nvPr/>
        </p:nvCxnSpPr>
        <p:spPr>
          <a:xfrm>
            <a:off x="5715000" y="1219200"/>
            <a:ext cx="857250" cy="78105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 rot="5400000">
            <a:off x="1409700" y="1943100"/>
            <a:ext cx="3200400" cy="175260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 rot="16200000" flipH="1">
            <a:off x="4343400" y="1752600"/>
            <a:ext cx="2743200" cy="152400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0800000" flipV="1">
            <a:off x="2143125" y="1143000"/>
            <a:ext cx="981075" cy="9286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2325687" y="3084513"/>
            <a:ext cx="4037013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4" name="Прямоугольник 12"/>
          <p:cNvSpPr>
            <a:spLocks noChangeArrowheads="1"/>
          </p:cNvSpPr>
          <p:nvPr/>
        </p:nvSpPr>
        <p:spPr bwMode="auto">
          <a:xfrm>
            <a:off x="533400" y="3657600"/>
            <a:ext cx="1676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Библиотек</a:t>
            </a:r>
            <a:r>
              <a:rPr lang="ru-RU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pic>
        <p:nvPicPr>
          <p:cNvPr id="14" name="Picture 2" descr="C:\Users\vladimir\Desktop\Библиотека\DSC0681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9600" y="2133600"/>
            <a:ext cx="1859303" cy="1377185"/>
          </a:xfrm>
          <a:prstGeom prst="roundRect">
            <a:avLst/>
          </a:prstGeom>
          <a:noFill/>
        </p:spPr>
      </p:pic>
      <p:sp>
        <p:nvSpPr>
          <p:cNvPr id="19466" name="Прямоугольник 15"/>
          <p:cNvSpPr>
            <a:spLocks noChangeArrowheads="1"/>
          </p:cNvSpPr>
          <p:nvPr/>
        </p:nvSpPr>
        <p:spPr bwMode="auto">
          <a:xfrm>
            <a:off x="914400" y="6019800"/>
            <a:ext cx="1295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Музей</a:t>
            </a:r>
          </a:p>
        </p:txBody>
      </p:sp>
      <p:pic>
        <p:nvPicPr>
          <p:cNvPr id="27661" name="Picture 13" descr="E:\(4)\Новая папка (4)\20161105_145638_0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1000" y="4572000"/>
            <a:ext cx="2362200" cy="1328738"/>
          </a:xfrm>
          <a:prstGeom prst="roundRect">
            <a:avLst/>
          </a:prstGeom>
          <a:noFill/>
        </p:spPr>
      </p:pic>
      <p:pic>
        <p:nvPicPr>
          <p:cNvPr id="27662" name="Picture 14" descr="E:\(4)\Новая папка (4)\20161020_09470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52800" y="5181600"/>
            <a:ext cx="2133600" cy="1200150"/>
          </a:xfrm>
          <a:prstGeom prst="roundRect">
            <a:avLst/>
          </a:prstGeom>
          <a:noFill/>
        </p:spPr>
      </p:pic>
      <p:sp>
        <p:nvSpPr>
          <p:cNvPr id="19469" name="Прямоугольник 19"/>
          <p:cNvSpPr>
            <a:spLocks noChangeArrowheads="1"/>
          </p:cNvSpPr>
          <p:nvPr/>
        </p:nvSpPr>
        <p:spPr bwMode="auto">
          <a:xfrm>
            <a:off x="3657600" y="6324600"/>
            <a:ext cx="1295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Театр</a:t>
            </a:r>
          </a:p>
        </p:txBody>
      </p:sp>
      <p:sp>
        <p:nvSpPr>
          <p:cNvPr id="19470" name="Прямоугольник 14"/>
          <p:cNvSpPr>
            <a:spLocks noChangeArrowheads="1"/>
          </p:cNvSpPr>
          <p:nvPr/>
        </p:nvSpPr>
        <p:spPr bwMode="auto">
          <a:xfrm>
            <a:off x="6858000" y="3429000"/>
            <a:ext cx="14541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solidFill>
                  <a:srgbClr val="FFFF00"/>
                </a:solidFill>
              </a:rPr>
              <a:t>МБОУ СОШ 45</a:t>
            </a:r>
          </a:p>
        </p:txBody>
      </p:sp>
      <p:pic>
        <p:nvPicPr>
          <p:cNvPr id="4" name="Picture 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0" y="1828800"/>
            <a:ext cx="1238250" cy="1552575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472" name="Прямоугольник 15"/>
          <p:cNvSpPr>
            <a:spLocks noChangeArrowheads="1"/>
          </p:cNvSpPr>
          <p:nvPr/>
        </p:nvSpPr>
        <p:spPr bwMode="auto">
          <a:xfrm>
            <a:off x="6096000" y="5638800"/>
            <a:ext cx="28368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>
                <a:solidFill>
                  <a:srgbClr val="FFFF00"/>
                </a:solidFill>
              </a:rPr>
              <a:t>Детская поликлиника № 5</a:t>
            </a:r>
          </a:p>
        </p:txBody>
      </p:sp>
      <p:pic>
        <p:nvPicPr>
          <p:cNvPr id="27663" name="Picture 1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096000" y="3886200"/>
            <a:ext cx="1386840" cy="173355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ъект 2"/>
          <p:cNvSpPr>
            <a:spLocks noGrp="1"/>
          </p:cNvSpPr>
          <p:nvPr>
            <p:ph idx="1"/>
          </p:nvPr>
        </p:nvSpPr>
        <p:spPr>
          <a:xfrm>
            <a:off x="152400" y="228600"/>
            <a:ext cx="8763000" cy="564991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000" dirty="0" smtClean="0">
                <a:solidFill>
                  <a:srgbClr val="FFFF00"/>
                </a:solidFill>
              </a:rPr>
              <a:t>В результате проводимой работы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000" dirty="0" smtClean="0">
                <a:solidFill>
                  <a:srgbClr val="FFFF00"/>
                </a:solidFill>
              </a:rPr>
              <a:t>детям прививаются: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2400" b="1" dirty="0" smtClean="0"/>
          </a:p>
          <a:p>
            <a:pPr eaLnBrk="1" hangingPunct="1">
              <a:buClr>
                <a:srgbClr val="FFFF00"/>
              </a:buClr>
              <a:defRPr/>
            </a:pPr>
            <a:r>
              <a:rPr lang="ru-RU" sz="2800" b="1" dirty="0" smtClean="0"/>
              <a:t>понятие о добре и зле,</a:t>
            </a:r>
          </a:p>
          <a:p>
            <a:pPr eaLnBrk="1" hangingPunct="1">
              <a:buClr>
                <a:srgbClr val="FFFF00"/>
              </a:buClr>
              <a:defRPr/>
            </a:pPr>
            <a:r>
              <a:rPr lang="ru-RU" sz="2800" b="1" dirty="0" smtClean="0"/>
              <a:t>трудолюбие, бережливость,</a:t>
            </a:r>
          </a:p>
          <a:p>
            <a:pPr eaLnBrk="1" hangingPunct="1">
              <a:buClr>
                <a:srgbClr val="FFFF00"/>
              </a:buClr>
              <a:defRPr/>
            </a:pPr>
            <a:r>
              <a:rPr lang="ru-RU" sz="2800" b="1" dirty="0" smtClean="0"/>
              <a:t>национальные традиции,</a:t>
            </a:r>
          </a:p>
          <a:p>
            <a:pPr eaLnBrk="1" hangingPunct="1">
              <a:buClr>
                <a:srgbClr val="FFFF00"/>
              </a:buClr>
              <a:defRPr/>
            </a:pPr>
            <a:r>
              <a:rPr lang="ru-RU" sz="2800" b="1" dirty="0" smtClean="0"/>
              <a:t>нравственная оценка поступков,</a:t>
            </a:r>
          </a:p>
          <a:p>
            <a:pPr eaLnBrk="1" hangingPunct="1">
              <a:buClr>
                <a:srgbClr val="FFFF00"/>
              </a:buClr>
              <a:defRPr/>
            </a:pPr>
            <a:r>
              <a:rPr lang="ru-RU" sz="2800" b="1" dirty="0" smtClean="0"/>
              <a:t>ценность человеческой жизни</a:t>
            </a:r>
          </a:p>
          <a:p>
            <a:pPr eaLnBrk="1" hangingPunct="1">
              <a:defRPr/>
            </a:pPr>
            <a:endParaRPr lang="ru-RU" sz="2400" dirty="0" smtClean="0"/>
          </a:p>
        </p:txBody>
      </p:sp>
      <p:pic>
        <p:nvPicPr>
          <p:cNvPr id="20483" name="Picture 4" descr="Программа защиты принцесс / Princess Protection Program. - 28 Декабря 2013 - Blog - Uidez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0125" y="1752600"/>
            <a:ext cx="30638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Рисунок 3" descr="http://img-fotki.yandex.ru/get/6433/41771327.36a/0_896b0_aaa267c2_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81550"/>
            <a:ext cx="9144000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0" y="277813"/>
            <a:ext cx="8229600" cy="5848350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FFFF00"/>
                </a:solidFill>
              </a:rPr>
              <a:t>Список  литературы:</a:t>
            </a:r>
          </a:p>
          <a:p>
            <a:pPr>
              <a:buClr>
                <a:srgbClr val="FFFF00"/>
              </a:buClr>
              <a:defRPr/>
            </a:pPr>
            <a:r>
              <a:rPr lang="ru-RU" sz="2400" dirty="0" smtClean="0"/>
              <a:t> Артёмова  Е.И.  Духовно – нравственное  воспитание дошкольников // </a:t>
            </a:r>
            <a:r>
              <a:rPr lang="ru-RU" sz="2400" dirty="0" err="1" smtClean="0"/>
              <a:t>Дошк</a:t>
            </a:r>
            <a:r>
              <a:rPr lang="ru-RU" sz="2400" dirty="0" smtClean="0"/>
              <a:t>. Педагогика. – 2012. – № 7.</a:t>
            </a:r>
          </a:p>
          <a:p>
            <a:pPr>
              <a:buClr>
                <a:srgbClr val="FFFF00"/>
              </a:buClr>
              <a:defRPr/>
            </a:pPr>
            <a:r>
              <a:rPr lang="ru-RU" sz="2400" dirty="0" err="1" smtClean="0"/>
              <a:t>Дорохина</a:t>
            </a:r>
            <a:r>
              <a:rPr lang="ru-RU" sz="2400" dirty="0" smtClean="0"/>
              <a:t>  Н.  Взаимодействие  со  старшим  поколением  семьи  в  воспитании  дошкольников // </a:t>
            </a:r>
            <a:r>
              <a:rPr lang="ru-RU" sz="2400" dirty="0" err="1" smtClean="0"/>
              <a:t>Дошк</a:t>
            </a:r>
            <a:r>
              <a:rPr lang="ru-RU" sz="2400" dirty="0" smtClean="0"/>
              <a:t>.  Воспитание. – 2007. –  № 10.</a:t>
            </a:r>
          </a:p>
          <a:p>
            <a:pPr>
              <a:buClr>
                <a:srgbClr val="FFFF00"/>
              </a:buClr>
              <a:defRPr/>
            </a:pPr>
            <a:r>
              <a:rPr lang="ru-RU" sz="2400" dirty="0" err="1" smtClean="0"/>
              <a:t>уренина</a:t>
            </a:r>
            <a:r>
              <a:rPr lang="ru-RU" sz="2400" dirty="0" smtClean="0"/>
              <a:t>  А.И.  </a:t>
            </a:r>
            <a:r>
              <a:rPr lang="ru-RU" sz="2400" dirty="0" err="1" smtClean="0"/>
              <a:t>Колунтаева</a:t>
            </a:r>
            <a:r>
              <a:rPr lang="ru-RU" sz="2400" dirty="0" smtClean="0"/>
              <a:t>  Л.И.  Проектирование  интегративной  программы </a:t>
            </a:r>
          </a:p>
          <a:p>
            <a:pPr>
              <a:buClr>
                <a:srgbClr val="FFFF00"/>
              </a:buClr>
              <a:defRPr/>
            </a:pPr>
            <a:r>
              <a:rPr lang="ru-RU" sz="2400" dirty="0" smtClean="0"/>
              <a:t>Интернет  ресурсы.</a:t>
            </a:r>
          </a:p>
          <a:p>
            <a:pPr>
              <a:buClr>
                <a:srgbClr val="FFFF00"/>
              </a:buClr>
              <a:defRPr/>
            </a:pPr>
            <a:r>
              <a:rPr lang="ru-RU" sz="2400" dirty="0" smtClean="0"/>
              <a:t>Турова М. Г., </a:t>
            </a:r>
            <a:r>
              <a:rPr lang="ru-RU" sz="2400" dirty="0" err="1" smtClean="0"/>
              <a:t>Тюнников</a:t>
            </a:r>
            <a:r>
              <a:rPr lang="ru-RU" sz="2400" dirty="0" smtClean="0"/>
              <a:t> Ю. С. Формирование культуры общения старших дошкольников средствами народных традиций // Молодой ученый. — 2016. — №9.3. — С. 32-34.</a:t>
            </a:r>
          </a:p>
          <a:p>
            <a:pPr>
              <a:buClr>
                <a:srgbClr val="FFFF00"/>
              </a:buClr>
              <a:defRPr/>
            </a:pPr>
            <a:r>
              <a:rPr lang="ru-RU" sz="2400" dirty="0" smtClean="0"/>
              <a:t>Алёшина  Н.В.  Патриотическое воспитание  дошкольников. – М., 2003.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865188"/>
          </a:xfrm>
        </p:spPr>
        <p:txBody>
          <a:bodyPr lIns="90000" tIns="45000" rIns="90000" bIns="45000" anchor="t"/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000" dirty="0" smtClean="0">
                <a:solidFill>
                  <a:srgbClr val="FFFF00"/>
                </a:solidFill>
              </a:rPr>
              <a:t>Цель: </a:t>
            </a:r>
            <a:r>
              <a:rPr lang="ru-RU" sz="4000" b="1" dirty="0" smtClean="0">
                <a:solidFill>
                  <a:srgbClr val="FFFF00"/>
                </a:solidFill>
              </a:rPr>
              <a:t/>
            </a:r>
            <a:br>
              <a:rPr lang="ru-RU" sz="4000" b="1" dirty="0" smtClean="0">
                <a:solidFill>
                  <a:srgbClr val="FFFF00"/>
                </a:solidFill>
              </a:rPr>
            </a:br>
            <a:endParaRPr lang="ru-RU" sz="4000" b="1" i="1" dirty="0" smtClean="0">
              <a:solidFill>
                <a:srgbClr val="FFFF00"/>
              </a:solidFill>
              <a:latin typeface="Trebuchet MS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219200"/>
            <a:ext cx="8915400" cy="3352800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2800" b="1" i="1" dirty="0" smtClean="0"/>
              <a:t>    </a:t>
            </a:r>
            <a:r>
              <a:rPr lang="ru-RU" sz="2800" b="1" dirty="0" smtClean="0"/>
              <a:t>Ц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елостное духовно-нравственное и социальное развитие личности  дошкольника посредством его приобщения к истокам культуры и освоения им нравственных и духовных ценностей,   традиций, присущих   русскому народу.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629400" y="5943600"/>
            <a:ext cx="76200" cy="460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62600" y="3962400"/>
            <a:ext cx="3136609" cy="2593762"/>
          </a:xfrm>
          <a:prstGeom prst="round2DiagRect">
            <a:avLst>
              <a:gd name="adj1" fmla="val 16667"/>
              <a:gd name="adj2" fmla="val 35898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3"/>
          <p:cNvSpPr>
            <a:spLocks noChangeArrowheads="1"/>
          </p:cNvSpPr>
          <p:nvPr/>
        </p:nvSpPr>
        <p:spPr bwMode="auto">
          <a:xfrm>
            <a:off x="381000" y="1219200"/>
            <a:ext cx="8229600" cy="529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Clr>
                <a:srgbClr val="FFFF00"/>
              </a:buClr>
              <a:buFont typeface="Wingdings" pitchFamily="2" charset="2"/>
              <a:buChar char="Ø"/>
              <a:defRPr/>
            </a:pPr>
            <a:r>
              <a:rPr lang="ru-RU" sz="2600" b="1" dirty="0">
                <a:solidFill>
                  <a:srgbClr val="FFFFFF"/>
                </a:solidFill>
                <a:latin typeface="Calibri" pitchFamily="34" charset="0"/>
                <a:cs typeface="Times New Roman" pitchFamily="18" charset="0"/>
              </a:rPr>
              <a:t>  </a:t>
            </a:r>
            <a:r>
              <a:rPr lang="ru-RU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Формирование у детей начал патриотизма и гражданственности.</a:t>
            </a:r>
          </a:p>
          <a:p>
            <a:pPr eaLnBrk="0" hangingPunct="0">
              <a:buClr>
                <a:srgbClr val="FFFF00"/>
              </a:buClr>
              <a:buFont typeface="Wingdings" pitchFamily="2" charset="2"/>
              <a:buChar char="Ø"/>
              <a:defRPr/>
            </a:pPr>
            <a:r>
              <a:rPr lang="ru-RU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 Знакомство детей с культурой и историей своего народа.</a:t>
            </a:r>
          </a:p>
          <a:p>
            <a:pPr eaLnBrk="0" hangingPunct="0">
              <a:buClr>
                <a:srgbClr val="FFFF00"/>
              </a:buClr>
              <a:buFont typeface="Wingdings" pitchFamily="2" charset="2"/>
              <a:buChar char="Ø"/>
              <a:defRPr/>
            </a:pPr>
            <a:r>
              <a:rPr lang="ru-RU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 Приобщение детей к народным традициям, обычаям, обрядам. </a:t>
            </a:r>
          </a:p>
          <a:p>
            <a:pPr eaLnBrk="0" hangingPunct="0">
              <a:buClr>
                <a:srgbClr val="FFFF00"/>
              </a:buClr>
              <a:buFont typeface="Wingdings" pitchFamily="2" charset="2"/>
              <a:buChar char="Ø"/>
              <a:defRPr/>
            </a:pPr>
            <a:r>
              <a:rPr lang="ru-RU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 Воспитание чувства сопричастности к культурному наследию.</a:t>
            </a:r>
          </a:p>
          <a:p>
            <a:pPr eaLnBrk="0" hangingPunct="0">
              <a:buClr>
                <a:srgbClr val="FFFF00"/>
              </a:buClr>
              <a:buFont typeface="Wingdings" pitchFamily="2" charset="2"/>
              <a:buChar char="Ø"/>
              <a:defRPr/>
            </a:pPr>
            <a:r>
              <a:rPr lang="ru-RU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 Формирование таких  духовно - нравственных качеств, как сострадание, милосердие,  бескорыстность, трудолюбие, доброта .</a:t>
            </a:r>
          </a:p>
          <a:p>
            <a:pPr eaLnBrk="0" hangingPunct="0">
              <a:buClr>
                <a:srgbClr val="FFFF00"/>
              </a:buClr>
              <a:buFont typeface="Wingdings" pitchFamily="2" charset="2"/>
              <a:buChar char="Ø"/>
              <a:defRPr/>
            </a:pPr>
            <a:r>
              <a:rPr lang="ru-RU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 Вовлечение родителей в совместную деятельность ДОУ.</a:t>
            </a:r>
          </a:p>
        </p:txBody>
      </p:sp>
      <p:sp>
        <p:nvSpPr>
          <p:cNvPr id="6147" name="Прямоугольник 4"/>
          <p:cNvSpPr>
            <a:spLocks noChangeArrowheads="1"/>
          </p:cNvSpPr>
          <p:nvPr/>
        </p:nvSpPr>
        <p:spPr bwMode="auto">
          <a:xfrm>
            <a:off x="3429000" y="304800"/>
            <a:ext cx="21939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Задачи: </a:t>
            </a:r>
            <a:endParaRPr lang="ru-RU" sz="4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 dirty="0" smtClean="0">
                <a:solidFill>
                  <a:srgbClr val="FFFF00"/>
                </a:solidFill>
              </a:rPr>
              <a:t>Создание развивающей среды в группе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39939" name="Picture 3" descr="E:\(4)\Новая папка (4)\20161025_15244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3326218" y="4446182"/>
            <a:ext cx="2286000" cy="2232837"/>
          </a:xfrm>
          <a:prstGeom prst="roundRect">
            <a:avLst/>
          </a:prstGeom>
          <a:noFill/>
          <a:effectLst>
            <a:softEdge rad="63500"/>
          </a:effectLst>
        </p:spPr>
      </p:pic>
      <p:pic>
        <p:nvPicPr>
          <p:cNvPr id="39940" name="Picture 4" descr="E:\(4)\Новая папка (4)\20161025_151927_0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-8957" y="2218757"/>
            <a:ext cx="2590800" cy="1810886"/>
          </a:xfrm>
          <a:prstGeom prst="roundRect">
            <a:avLst/>
          </a:prstGeom>
          <a:noFill/>
          <a:effectLst>
            <a:softEdge rad="63500"/>
          </a:effectLst>
        </p:spPr>
      </p:pic>
      <p:pic>
        <p:nvPicPr>
          <p:cNvPr id="14342" name="Picture 6" descr="E:\2016-11-13, дивноморск\дивноморск 21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8600" y="5181600"/>
            <a:ext cx="2654299" cy="1447800"/>
          </a:xfrm>
          <a:prstGeom prst="roundRect">
            <a:avLst/>
          </a:prstGeom>
          <a:noFill/>
        </p:spPr>
      </p:pic>
      <p:pic>
        <p:nvPicPr>
          <p:cNvPr id="14344" name="Picture 8" descr="E:\2016-11-13, дивноморск\дивноморск 25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96000" y="5063637"/>
            <a:ext cx="2666999" cy="1564298"/>
          </a:xfrm>
          <a:prstGeom prst="roundRect">
            <a:avLst/>
          </a:prstGeom>
          <a:noFill/>
        </p:spPr>
      </p:pic>
      <p:pic>
        <p:nvPicPr>
          <p:cNvPr id="14345" name="Picture 9" descr="E:\2016-11-13, дивноморск\дивноморск 23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76600" y="2362200"/>
            <a:ext cx="2573867" cy="1447800"/>
          </a:xfrm>
          <a:prstGeom prst="roundRect">
            <a:avLst/>
          </a:prstGeom>
          <a:noFill/>
        </p:spPr>
      </p:pic>
      <p:pic>
        <p:nvPicPr>
          <p:cNvPr id="14346" name="Picture 10" descr="E:\2016-11-13, дивноморск\дивноморск 249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16200000" flipH="1">
            <a:off x="6210759" y="2171241"/>
            <a:ext cx="2666082" cy="1676400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bez / VFL.Ru это, фотохостинг без регистрации, и быстрый хос…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00800" y="609600"/>
            <a:ext cx="2356039" cy="1600200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/>
          </p:nvPr>
        </p:nvSpPr>
        <p:spPr>
          <a:xfrm>
            <a:off x="0" y="228600"/>
            <a:ext cx="9144000" cy="6629400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sz="4000" dirty="0" smtClean="0">
                <a:solidFill>
                  <a:srgbClr val="FFFF00"/>
                </a:solidFill>
              </a:rPr>
              <a:t>Формы работы:</a:t>
            </a:r>
          </a:p>
          <a:p>
            <a:pPr algn="ctr">
              <a:buFont typeface="Wingdings" pitchFamily="2" charset="2"/>
              <a:buNone/>
              <a:defRPr/>
            </a:pPr>
            <a:endParaRPr lang="ru-RU" sz="1100" dirty="0" smtClean="0">
              <a:solidFill>
                <a:srgbClr val="FFFF00"/>
              </a:solidFill>
            </a:endParaRPr>
          </a:p>
          <a:p>
            <a:pPr>
              <a:buClr>
                <a:srgbClr val="FFFF00"/>
              </a:buClr>
              <a:defRPr/>
            </a:pPr>
            <a:r>
              <a:rPr lang="ru-RU" b="1" dirty="0" smtClean="0"/>
              <a:t> </a:t>
            </a:r>
            <a:r>
              <a:rPr lang="ru-RU" sz="2800" dirty="0" smtClean="0"/>
              <a:t>Знакомство с фольклором</a:t>
            </a:r>
          </a:p>
          <a:p>
            <a:pPr>
              <a:buClr>
                <a:srgbClr val="FFFF00"/>
              </a:buClr>
              <a:defRPr/>
            </a:pPr>
            <a:r>
              <a:rPr lang="ru-RU" sz="2800" dirty="0" smtClean="0"/>
              <a:t> Народные праздники</a:t>
            </a:r>
          </a:p>
          <a:p>
            <a:pPr>
              <a:buClr>
                <a:srgbClr val="FFFF00"/>
              </a:buClr>
              <a:defRPr/>
            </a:pPr>
            <a:r>
              <a:rPr lang="ru-RU" sz="2800" dirty="0" smtClean="0"/>
              <a:t> Работа с народным календарем</a:t>
            </a:r>
          </a:p>
          <a:p>
            <a:pPr>
              <a:buClr>
                <a:srgbClr val="FFFF00"/>
              </a:buClr>
              <a:defRPr/>
            </a:pPr>
            <a:r>
              <a:rPr lang="ru-RU" sz="2800" dirty="0" smtClean="0"/>
              <a:t> Чтение художественной литературы</a:t>
            </a:r>
          </a:p>
          <a:p>
            <a:pPr>
              <a:buClr>
                <a:srgbClr val="FFFF00"/>
              </a:buClr>
              <a:defRPr/>
            </a:pPr>
            <a:r>
              <a:rPr lang="ru-RU" sz="2800" dirty="0" smtClean="0"/>
              <a:t> Познавательные беседы</a:t>
            </a:r>
          </a:p>
          <a:p>
            <a:pPr>
              <a:buClr>
                <a:srgbClr val="FFFF00"/>
              </a:buClr>
              <a:defRPr/>
            </a:pPr>
            <a:r>
              <a:rPr lang="ru-RU" sz="2800" dirty="0" smtClean="0"/>
              <a:t> Творческие продуктивная и игровая деятельности </a:t>
            </a:r>
          </a:p>
          <a:p>
            <a:pPr>
              <a:buClr>
                <a:srgbClr val="FFFF00"/>
              </a:buClr>
              <a:defRPr/>
            </a:pPr>
            <a:r>
              <a:rPr lang="ru-RU" sz="2800" dirty="0" smtClean="0"/>
              <a:t>Участие в региональных мероприятиях всероссийских, международных конкурсах</a:t>
            </a:r>
          </a:p>
          <a:p>
            <a:pPr>
              <a:buClr>
                <a:srgbClr val="FFFF00"/>
              </a:buClr>
              <a:defRPr/>
            </a:pPr>
            <a:r>
              <a:rPr lang="ru-RU" sz="2800" dirty="0" smtClean="0"/>
              <a:t> Встречи с интересными людьми — носителями культуры </a:t>
            </a:r>
          </a:p>
          <a:p>
            <a:pPr>
              <a:defRPr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E:\DSC0303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62400" y="4267200"/>
            <a:ext cx="1499417" cy="2256383"/>
          </a:xfrm>
          <a:prstGeom prst="roundRect">
            <a:avLst/>
          </a:prstGeom>
          <a:noFill/>
        </p:spPr>
      </p:pic>
      <p:pic>
        <p:nvPicPr>
          <p:cNvPr id="17412" name="Picture 4" descr="E:\DSC0300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1000" y="4419600"/>
            <a:ext cx="2332227" cy="1549817"/>
          </a:xfrm>
          <a:prstGeom prst="roundRect">
            <a:avLst/>
          </a:prstGeom>
          <a:noFill/>
        </p:spPr>
      </p:pic>
      <p:pic>
        <p:nvPicPr>
          <p:cNvPr id="17414" name="Picture 6" descr="C:\Documents and Settings\Admin\Рабочий стол\Новая папка\Новая папка саамская деревня(2)\DSCF095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657600" y="152400"/>
            <a:ext cx="2032000" cy="15240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1270" name="Picture 8" descr="E:\IMG_280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2115800" y="8458200"/>
            <a:ext cx="1400175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9" descr="E:\IMG_280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858000" y="1752600"/>
            <a:ext cx="1900532" cy="1568450"/>
          </a:xfrm>
          <a:prstGeom prst="roundRect">
            <a:avLst/>
          </a:prstGeom>
          <a:noFill/>
        </p:spPr>
      </p:pic>
      <p:pic>
        <p:nvPicPr>
          <p:cNvPr id="19467" name="Picture 11" descr="E:\IMG_0578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629400" y="4495800"/>
            <a:ext cx="2316723" cy="1544612"/>
          </a:xfrm>
          <a:prstGeom prst="roundRect">
            <a:avLst/>
          </a:prstGeom>
          <a:noFill/>
        </p:spPr>
      </p:pic>
      <p:sp>
        <p:nvSpPr>
          <p:cNvPr id="12" name="Овал 11"/>
          <p:cNvSpPr/>
          <p:nvPr/>
        </p:nvSpPr>
        <p:spPr>
          <a:xfrm>
            <a:off x="3352800" y="2286000"/>
            <a:ext cx="2743200" cy="1524000"/>
          </a:xfrm>
          <a:prstGeom prst="ellips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FFFF00"/>
                </a:solidFill>
              </a:rPr>
              <a:t>Народные праздники</a:t>
            </a:r>
          </a:p>
        </p:txBody>
      </p:sp>
      <p:sp>
        <p:nvSpPr>
          <p:cNvPr id="11275" name="TextBox 43"/>
          <p:cNvSpPr txBox="1">
            <a:spLocks noChangeArrowheads="1"/>
          </p:cNvSpPr>
          <p:nvPr/>
        </p:nvSpPr>
        <p:spPr bwMode="auto">
          <a:xfrm>
            <a:off x="6781800" y="3429000"/>
            <a:ext cx="2133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FF00"/>
                </a:solidFill>
              </a:rPr>
              <a:t>«Госпожа честная масленица»</a:t>
            </a:r>
          </a:p>
        </p:txBody>
      </p:sp>
      <p:sp>
        <p:nvSpPr>
          <p:cNvPr id="11276" name="TextBox 44"/>
          <p:cNvSpPr txBox="1">
            <a:spLocks noChangeArrowheads="1"/>
          </p:cNvSpPr>
          <p:nvPr/>
        </p:nvSpPr>
        <p:spPr bwMode="auto">
          <a:xfrm>
            <a:off x="6934200" y="6324600"/>
            <a:ext cx="15970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FF00"/>
                </a:solidFill>
              </a:rPr>
              <a:t>«Рождество»</a:t>
            </a:r>
          </a:p>
        </p:txBody>
      </p:sp>
      <p:sp>
        <p:nvSpPr>
          <p:cNvPr id="11277" name="TextBox 45"/>
          <p:cNvSpPr txBox="1">
            <a:spLocks noChangeArrowheads="1"/>
          </p:cNvSpPr>
          <p:nvPr/>
        </p:nvSpPr>
        <p:spPr bwMode="auto">
          <a:xfrm>
            <a:off x="685800" y="3352800"/>
            <a:ext cx="20939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FF00"/>
                </a:solidFill>
              </a:rPr>
              <a:t>«Пришла коляда,</a:t>
            </a:r>
          </a:p>
          <a:p>
            <a:r>
              <a:rPr lang="ru-RU">
                <a:solidFill>
                  <a:srgbClr val="FFFF00"/>
                </a:solidFill>
              </a:rPr>
              <a:t> отворяй ворота»</a:t>
            </a:r>
          </a:p>
        </p:txBody>
      </p:sp>
      <p:sp>
        <p:nvSpPr>
          <p:cNvPr id="11278" name="TextBox 46"/>
          <p:cNvSpPr txBox="1">
            <a:spLocks noChangeArrowheads="1"/>
          </p:cNvSpPr>
          <p:nvPr/>
        </p:nvSpPr>
        <p:spPr bwMode="auto">
          <a:xfrm>
            <a:off x="3429000" y="1676400"/>
            <a:ext cx="2565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FF00"/>
                </a:solidFill>
              </a:rPr>
              <a:t>«Здравствуй ,солнце»</a:t>
            </a:r>
          </a:p>
        </p:txBody>
      </p:sp>
      <p:cxnSp>
        <p:nvCxnSpPr>
          <p:cNvPr id="53" name="Прямая со стрелкой 52"/>
          <p:cNvCxnSpPr>
            <a:stCxn id="12" idx="4"/>
          </p:cNvCxnSpPr>
          <p:nvPr/>
        </p:nvCxnSpPr>
        <p:spPr>
          <a:xfrm rot="5400000">
            <a:off x="4494213" y="4038600"/>
            <a:ext cx="458788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>
            <a:stCxn id="12" idx="5"/>
          </p:cNvCxnSpPr>
          <p:nvPr/>
        </p:nvCxnSpPr>
        <p:spPr>
          <a:xfrm rot="16200000" flipH="1">
            <a:off x="5707063" y="3573463"/>
            <a:ext cx="909637" cy="9350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/>
          <p:nvPr/>
        </p:nvCxnSpPr>
        <p:spPr>
          <a:xfrm flipV="1">
            <a:off x="5791200" y="2286000"/>
            <a:ext cx="990600" cy="304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 стрелкой 73"/>
          <p:cNvCxnSpPr/>
          <p:nvPr/>
        </p:nvCxnSpPr>
        <p:spPr>
          <a:xfrm rot="10800000">
            <a:off x="2819400" y="2209800"/>
            <a:ext cx="914400" cy="381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 стрелкой 79"/>
          <p:cNvCxnSpPr/>
          <p:nvPr/>
        </p:nvCxnSpPr>
        <p:spPr>
          <a:xfrm rot="5400000">
            <a:off x="2847975" y="3476625"/>
            <a:ext cx="909638" cy="11191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85" name="TextBox 22"/>
          <p:cNvSpPr txBox="1">
            <a:spLocks noChangeArrowheads="1"/>
          </p:cNvSpPr>
          <p:nvPr/>
        </p:nvSpPr>
        <p:spPr bwMode="auto">
          <a:xfrm>
            <a:off x="152400" y="6096000"/>
            <a:ext cx="27670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FF00"/>
                </a:solidFill>
              </a:rPr>
              <a:t>«Капустные посиделки»</a:t>
            </a:r>
          </a:p>
        </p:txBody>
      </p:sp>
      <p:sp>
        <p:nvSpPr>
          <p:cNvPr id="11286" name="TextBox 23"/>
          <p:cNvSpPr txBox="1">
            <a:spLocks noChangeArrowheads="1"/>
          </p:cNvSpPr>
          <p:nvPr/>
        </p:nvSpPr>
        <p:spPr bwMode="auto">
          <a:xfrm>
            <a:off x="3962400" y="6488113"/>
            <a:ext cx="1562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FF00"/>
                </a:solidFill>
              </a:rPr>
              <a:t>«Кузьминки»</a:t>
            </a:r>
          </a:p>
        </p:txBody>
      </p:sp>
      <p:pic>
        <p:nvPicPr>
          <p:cNvPr id="25" name="Picture 8" descr="E:\(4)\IMG_0595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09600" y="1600200"/>
            <a:ext cx="2057400" cy="1605363"/>
          </a:xfrm>
          <a:prstGeom prst="roundRect">
            <a:avLst/>
          </a:prstGeom>
          <a:noFill/>
        </p:spPr>
      </p:pic>
      <p:cxnSp>
        <p:nvCxnSpPr>
          <p:cNvPr id="42" name="Прямая со стрелкой 41"/>
          <p:cNvCxnSpPr>
            <a:stCxn id="12" idx="0"/>
          </p:cNvCxnSpPr>
          <p:nvPr/>
        </p:nvCxnSpPr>
        <p:spPr>
          <a:xfrm rot="5400000" flipH="1" flipV="1">
            <a:off x="4573588" y="2133600"/>
            <a:ext cx="30321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F:\семья\20160318_17070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114016" y="4305584"/>
            <a:ext cx="2962211" cy="1666244"/>
          </a:xfrm>
          <a:prstGeom prst="roundRect">
            <a:avLst/>
          </a:prstGeom>
          <a:noFill/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381000" y="228601"/>
            <a:ext cx="2667000" cy="990600"/>
          </a:xfrm>
        </p:spPr>
        <p:txBody>
          <a:bodyPr/>
          <a:lstStyle/>
          <a:p>
            <a:pPr>
              <a:defRPr/>
            </a:pPr>
            <a:r>
              <a:rPr lang="ru-RU" sz="1400" dirty="0" smtClean="0">
                <a:solidFill>
                  <a:srgbClr val="FFFF00"/>
                </a:solidFill>
              </a:rPr>
              <a:t>Интеллектуальные  и дидактические игры</a:t>
            </a:r>
            <a:endParaRPr lang="ru-RU" sz="1400" dirty="0">
              <a:solidFill>
                <a:srgbClr val="FFFF00"/>
              </a:solidFill>
            </a:endParaRPr>
          </a:p>
        </p:txBody>
      </p:sp>
      <p:pic>
        <p:nvPicPr>
          <p:cNvPr id="8" name="Picture 2" descr="F:\семья\IMG_273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8600" y="1066800"/>
            <a:ext cx="3188489" cy="2125659"/>
          </a:xfrm>
          <a:prstGeom prst="round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85800" y="3276600"/>
            <a:ext cx="19175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Спортивные досуги, </a:t>
            </a:r>
            <a:endParaRPr lang="ru-RU" dirty="0"/>
          </a:p>
        </p:txBody>
      </p:sp>
      <p:pic>
        <p:nvPicPr>
          <p:cNvPr id="10" name="Picture 6" descr="F:\семья\DSC_003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76800" y="1122668"/>
            <a:ext cx="2985115" cy="2188629"/>
          </a:xfrm>
          <a:prstGeom prst="round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4800600" y="533400"/>
            <a:ext cx="28956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rgbClr val="FFFF00"/>
                </a:solidFill>
              </a:rPr>
              <a:t>Театрализованные представления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13" name="Picture 2" descr="E:\семья\20160204_17041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724400" y="4343400"/>
            <a:ext cx="3522131" cy="1981200"/>
          </a:xfrm>
          <a:prstGeom prst="roundRect">
            <a:avLst/>
          </a:prstGeom>
          <a:noFill/>
        </p:spPr>
      </p:pic>
      <p:sp>
        <p:nvSpPr>
          <p:cNvPr id="14" name="Заголовок 1"/>
          <p:cNvSpPr txBox="1">
            <a:spLocks/>
          </p:cNvSpPr>
          <p:nvPr/>
        </p:nvSpPr>
        <p:spPr bwMode="auto">
          <a:xfrm>
            <a:off x="4953000" y="3429000"/>
            <a:ext cx="2971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Совместные занятия детей и родителей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152400"/>
            <a:ext cx="8763000" cy="18161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Участие </a:t>
            </a:r>
            <a:r>
              <a:rPr lang="ru-RU" sz="280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в Международных </a:t>
            </a:r>
            <a:r>
              <a:rPr lang="ru-RU" sz="2800" dirty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конкурсах </a:t>
            </a:r>
            <a:r>
              <a:rPr lang="ru-RU" sz="280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детской </a:t>
            </a:r>
            <a:r>
              <a:rPr lang="ru-RU" sz="2800" dirty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рукописной книги  в номинациях: «Северный юбиляр», «Мурманск -  родина моя, здесь живет моя семья», «Мой мачтовый город».</a:t>
            </a:r>
          </a:p>
        </p:txBody>
      </p:sp>
      <p:pic>
        <p:nvPicPr>
          <p:cNvPr id="5" name="Picture 2" descr="C:\Documents and Settings\Admin\Рабочий стол\книгаНовая папка\света 0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19400" y="2514600"/>
            <a:ext cx="1385898" cy="1847864"/>
          </a:xfrm>
          <a:prstGeom prst="roundRect">
            <a:avLst/>
          </a:prstGeom>
          <a:noFill/>
        </p:spPr>
      </p:pic>
      <p:pic>
        <p:nvPicPr>
          <p:cNvPr id="6" name="Picture 3" descr="C:\Documents and Settings\Admin\Рабочий стол\книгаНовая папка\света 06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8600" y="2971800"/>
            <a:ext cx="2216150" cy="1283711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8" name="Picture 2" descr="F:\характеристика 00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86200" y="4600575"/>
            <a:ext cx="1484313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7" descr="E:\2016-11-13, дивноморск\дивноморск 27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981200" y="4572000"/>
            <a:ext cx="1462088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8" descr="E:\2016-11-13, дивноморск\дивноморск 27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15000" y="4572000"/>
            <a:ext cx="1371600" cy="206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9" descr="E:\2016-11-13, дивноморск\дивноморск 275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28600" y="4572000"/>
            <a:ext cx="1381125" cy="209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" name="Picture 10" descr="E:\(4)\семья\20160225_110516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495800" y="2819400"/>
            <a:ext cx="1447800" cy="130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3" name="Picture 11" descr="E:\(4)\семья\20160225_110952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096000" y="2971800"/>
            <a:ext cx="2844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4" name="Picture 13" descr="E:\2016-11-13, дивноморск\дивноморск 276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7391400" y="4572000"/>
            <a:ext cx="1447800" cy="203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4" name="Picture 2" descr="F:\фото\Фото078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62000" y="1524000"/>
            <a:ext cx="2624637" cy="1969355"/>
          </a:xfrm>
          <a:prstGeom prst="roundRect">
            <a:avLst/>
          </a:prstGeom>
          <a:noFill/>
        </p:spPr>
      </p:pic>
      <p:pic>
        <p:nvPicPr>
          <p:cNvPr id="7" name="Picture 5" descr="F:\фото\Фото0786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5562600" y="1447800"/>
            <a:ext cx="2643187" cy="198278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41" name="Прямоугольник 7"/>
          <p:cNvSpPr>
            <a:spLocks noChangeArrowheads="1"/>
          </p:cNvSpPr>
          <p:nvPr/>
        </p:nvSpPr>
        <p:spPr bwMode="auto">
          <a:xfrm>
            <a:off x="5181600" y="6248400"/>
            <a:ext cx="40100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«Там, на неведомых дорожках...»</a:t>
            </a:r>
          </a:p>
        </p:txBody>
      </p:sp>
      <p:sp>
        <p:nvSpPr>
          <p:cNvPr id="14342" name="Прямоугольник 8"/>
          <p:cNvSpPr>
            <a:spLocks noChangeArrowheads="1"/>
          </p:cNvSpPr>
          <p:nvPr/>
        </p:nvSpPr>
        <p:spPr bwMode="auto">
          <a:xfrm>
            <a:off x="5562600" y="3505200"/>
            <a:ext cx="25415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70C0"/>
                </a:solidFill>
              </a:rPr>
              <a:t>«</a:t>
            </a:r>
            <a:r>
              <a:rPr lang="ru-RU">
                <a:solidFill>
                  <a:srgbClr val="FFFF00"/>
                </a:solidFill>
              </a:rPr>
              <a:t>«</a:t>
            </a:r>
            <a:r>
              <a:rPr lang="ru-RU" b="1">
                <a:solidFill>
                  <a:srgbClr val="FFFF00"/>
                </a:solidFill>
              </a:rPr>
              <a:t>В гостях у сказки»</a:t>
            </a:r>
            <a:endParaRPr lang="ru-RU">
              <a:solidFill>
                <a:srgbClr val="FFFF00"/>
              </a:solidFill>
            </a:endParaRPr>
          </a:p>
        </p:txBody>
      </p:sp>
      <p:sp>
        <p:nvSpPr>
          <p:cNvPr id="14343" name="Прямоугольник 10"/>
          <p:cNvSpPr>
            <a:spLocks noChangeArrowheads="1"/>
          </p:cNvSpPr>
          <p:nvPr/>
        </p:nvSpPr>
        <p:spPr bwMode="auto">
          <a:xfrm>
            <a:off x="609600" y="6172200"/>
            <a:ext cx="3352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 «Котя, котенька, коток»</a:t>
            </a:r>
            <a:endParaRPr lang="ru-RU"/>
          </a:p>
        </p:txBody>
      </p:sp>
      <p:sp>
        <p:nvSpPr>
          <p:cNvPr id="14344" name="Прямоугольник 14"/>
          <p:cNvSpPr>
            <a:spLocks noChangeArrowheads="1"/>
          </p:cNvSpPr>
          <p:nvPr/>
        </p:nvSpPr>
        <p:spPr bwMode="auto">
          <a:xfrm>
            <a:off x="457200" y="3505200"/>
            <a:ext cx="3505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«Заполярный край родной»</a:t>
            </a:r>
          </a:p>
        </p:txBody>
      </p: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609600" y="0"/>
            <a:ext cx="7805738" cy="1214438"/>
          </a:xfrm>
        </p:spPr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rgbClr val="FFFF00"/>
                </a:solidFill>
              </a:rPr>
              <a:t>Тематические книжные выставки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14348" name="Picture 12" descr="E:\духовнон воспитание\20161117_08314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34000" y="4191000"/>
            <a:ext cx="3370063" cy="1966597"/>
          </a:xfrm>
          <a:prstGeom prst="roundRect">
            <a:avLst/>
          </a:prstGeom>
          <a:noFill/>
        </p:spPr>
      </p:pic>
      <p:pic>
        <p:nvPicPr>
          <p:cNvPr id="14350" name="Picture 14" descr="E:\духовнон воспитание\20161122_18362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" y="4191000"/>
            <a:ext cx="3223056" cy="1998771"/>
          </a:xfrm>
          <a:prstGeom prst="round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3554</TotalTime>
  <Words>439</Words>
  <Application>Microsoft Office PowerPoint</Application>
  <PresentationFormat>Экран (4:3)</PresentationFormat>
  <Paragraphs>65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Круги</vt:lpstr>
      <vt:lpstr>Слайд 1</vt:lpstr>
      <vt:lpstr>Цель:  </vt:lpstr>
      <vt:lpstr>Слайд 3</vt:lpstr>
      <vt:lpstr>Создание развивающей среды в группе</vt:lpstr>
      <vt:lpstr>Слайд 5</vt:lpstr>
      <vt:lpstr>Слайд 6</vt:lpstr>
      <vt:lpstr>Интеллектуальные  и дидактические игры</vt:lpstr>
      <vt:lpstr>Слайд 8</vt:lpstr>
      <vt:lpstr>Тематические книжные выставки</vt:lpstr>
      <vt:lpstr>Участие в выставках рисунков  и поделок</vt:lpstr>
      <vt:lpstr> Самостоятельная деятельность детей (игровая, коммуникативная, художественная) </vt:lpstr>
      <vt:lpstr>Взаимодействие с социумом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Александр Ричардович</dc:creator>
  <cp:lastModifiedBy>user</cp:lastModifiedBy>
  <cp:revision>366</cp:revision>
  <cp:lastPrinted>1601-01-01T00:00:00Z</cp:lastPrinted>
  <dcterms:created xsi:type="dcterms:W3CDTF">1601-01-01T00:00:00Z</dcterms:created>
  <dcterms:modified xsi:type="dcterms:W3CDTF">2017-02-17T09:21:29Z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_MarkAsFinal">
    <vt:bool>true</vt:bool>
  </property>
</Properties>
</file>