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0"/>
  </p:notesMasterIdLst>
  <p:sldIdLst>
    <p:sldId id="256" r:id="rId2"/>
    <p:sldId id="259" r:id="rId3"/>
    <p:sldId id="29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8" r:id="rId27"/>
    <p:sldId id="293" r:id="rId28"/>
    <p:sldId id="29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66"/>
    <a:srgbClr val="800000"/>
    <a:srgbClr val="FF6600"/>
    <a:srgbClr val="00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4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31895D-88A3-4385-83A3-FBB948E2B4C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600296CD-15FB-4620-B298-C4E0CF272C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66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Стартовая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37D396F8-DD34-4EEA-BA44-58FFEB739375}" type="parTrans" cxnId="{2051BEFE-7B59-4EA6-A442-5F09F858AA41}">
      <dgm:prSet/>
      <dgm:spPr/>
      <dgm:t>
        <a:bodyPr/>
        <a:lstStyle/>
        <a:p>
          <a:endParaRPr lang="ru-RU"/>
        </a:p>
      </dgm:t>
    </dgm:pt>
    <dgm:pt modelId="{616C2EC3-C3E7-4641-9440-39994A3DAC65}" type="sibTrans" cxnId="{2051BEFE-7B59-4EA6-A442-5F09F858AA41}">
      <dgm:prSet/>
      <dgm:spPr/>
      <dgm:t>
        <a:bodyPr/>
        <a:lstStyle/>
        <a:p>
          <a:endParaRPr lang="ru-RU"/>
        </a:p>
      </dgm:t>
    </dgm:pt>
    <dgm:pt modelId="{4D27EA62-42B4-45AA-B8D6-68CDB046D6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CC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Промежуточная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7AB018F-C275-483D-BE0B-94488EE77194}" type="parTrans" cxnId="{2C41A685-AE67-40A3-8B0A-1B4D27FBFFBE}">
      <dgm:prSet/>
      <dgm:spPr/>
      <dgm:t>
        <a:bodyPr/>
        <a:lstStyle/>
        <a:p>
          <a:endParaRPr lang="ru-RU"/>
        </a:p>
      </dgm:t>
    </dgm:pt>
    <dgm:pt modelId="{79105756-93DD-4106-8811-720BCDCCD6DF}" type="sibTrans" cxnId="{2C41A685-AE67-40A3-8B0A-1B4D27FBFFBE}">
      <dgm:prSet/>
      <dgm:spPr/>
      <dgm:t>
        <a:bodyPr/>
        <a:lstStyle/>
        <a:p>
          <a:endParaRPr lang="ru-RU"/>
        </a:p>
      </dgm:t>
    </dgm:pt>
    <dgm:pt modelId="{EF555852-15C8-4031-99AD-14B72FDC37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6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Рубежная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0C369D61-D145-4DB2-B23A-99B87C738014}" type="parTrans" cxnId="{A9D78855-720A-4F77-8D33-C28C680FC2BF}">
      <dgm:prSet/>
      <dgm:spPr/>
      <dgm:t>
        <a:bodyPr/>
        <a:lstStyle/>
        <a:p>
          <a:endParaRPr lang="ru-RU"/>
        </a:p>
      </dgm:t>
    </dgm:pt>
    <dgm:pt modelId="{14CDF07C-9D1F-49E6-9D9B-AF06FFD9962C}" type="sibTrans" cxnId="{A9D78855-720A-4F77-8D33-C28C680FC2BF}">
      <dgm:prSet/>
      <dgm:spPr/>
      <dgm:t>
        <a:bodyPr/>
        <a:lstStyle/>
        <a:p>
          <a:endParaRPr lang="ru-RU"/>
        </a:p>
      </dgm:t>
    </dgm:pt>
    <dgm:pt modelId="{83BFCC12-A388-433A-97C6-A84433E749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8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Итоговая </a:t>
          </a:r>
        </a:p>
      </dgm:t>
    </dgm:pt>
    <dgm:pt modelId="{8FABF6B0-7C5A-445F-A5AF-082075EE0EB6}" type="parTrans" cxnId="{8C54732B-E7B7-4631-8F10-EDCC9199E1A4}">
      <dgm:prSet/>
      <dgm:spPr/>
      <dgm:t>
        <a:bodyPr/>
        <a:lstStyle/>
        <a:p>
          <a:endParaRPr lang="ru-RU"/>
        </a:p>
      </dgm:t>
    </dgm:pt>
    <dgm:pt modelId="{891FAEA7-180C-49FB-AFC5-13A61C93E3ED}" type="sibTrans" cxnId="{8C54732B-E7B7-4631-8F10-EDCC9199E1A4}">
      <dgm:prSet/>
      <dgm:spPr/>
      <dgm:t>
        <a:bodyPr/>
        <a:lstStyle/>
        <a:p>
          <a:endParaRPr lang="ru-RU"/>
        </a:p>
      </dgm:t>
    </dgm:pt>
    <dgm:pt modelId="{0B7E4DE4-BACF-4E86-A3FC-B53D38B2FC62}" type="pres">
      <dgm:prSet presAssocID="{0B31895D-88A3-4385-83A3-FBB948E2B4CB}" presName="Name0" presStyleCnt="0">
        <dgm:presLayoutVars>
          <dgm:dir/>
          <dgm:animLvl val="lvl"/>
          <dgm:resizeHandles val="exact"/>
        </dgm:presLayoutVars>
      </dgm:prSet>
      <dgm:spPr/>
    </dgm:pt>
    <dgm:pt modelId="{28DAE5C8-5888-4E71-BC12-64422B9F7943}" type="pres">
      <dgm:prSet presAssocID="{600296CD-15FB-4620-B298-C4E0CF272C69}" presName="Name8" presStyleCnt="0"/>
      <dgm:spPr/>
    </dgm:pt>
    <dgm:pt modelId="{D9C1CCA8-C8E2-4A5E-ABFB-B3F0664D1755}" type="pres">
      <dgm:prSet presAssocID="{600296CD-15FB-4620-B298-C4E0CF272C69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7ABB5-7C5C-4A60-8A83-647E998F5A91}" type="pres">
      <dgm:prSet presAssocID="{600296CD-15FB-4620-B298-C4E0CF272C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07370-35D1-4661-A477-1D0CDF78D9C7}" type="pres">
      <dgm:prSet presAssocID="{4D27EA62-42B4-45AA-B8D6-68CDB046D659}" presName="Name8" presStyleCnt="0"/>
      <dgm:spPr/>
    </dgm:pt>
    <dgm:pt modelId="{981CF487-249F-4B09-BCFB-15D445FDFA13}" type="pres">
      <dgm:prSet presAssocID="{4D27EA62-42B4-45AA-B8D6-68CDB046D65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ED3BD-96DB-440C-93BD-FC837034D392}" type="pres">
      <dgm:prSet presAssocID="{4D27EA62-42B4-45AA-B8D6-68CDB046D65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3C671-CC11-4F56-B598-A7CB61B2B739}" type="pres">
      <dgm:prSet presAssocID="{EF555852-15C8-4031-99AD-14B72FDC371B}" presName="Name8" presStyleCnt="0"/>
      <dgm:spPr/>
    </dgm:pt>
    <dgm:pt modelId="{BF4129F3-D92C-486E-8F20-5EF324272D76}" type="pres">
      <dgm:prSet presAssocID="{EF555852-15C8-4031-99AD-14B72FDC371B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8DC52-3143-4BA8-9E3A-76A6B56C77B2}" type="pres">
      <dgm:prSet presAssocID="{EF555852-15C8-4031-99AD-14B72FDC371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DAA93-2A1F-432D-9BAB-35F434D8379F}" type="pres">
      <dgm:prSet presAssocID="{83BFCC12-A388-433A-97C6-A84433E74932}" presName="Name8" presStyleCnt="0"/>
      <dgm:spPr/>
    </dgm:pt>
    <dgm:pt modelId="{CB8DA77E-5B3B-400D-817A-2077DB854346}" type="pres">
      <dgm:prSet presAssocID="{83BFCC12-A388-433A-97C6-A84433E7493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4BBBB-2FB9-4145-85E2-02D551323B7D}" type="pres">
      <dgm:prSet presAssocID="{83BFCC12-A388-433A-97C6-A84433E749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54732B-E7B7-4631-8F10-EDCC9199E1A4}" srcId="{0B31895D-88A3-4385-83A3-FBB948E2B4CB}" destId="{83BFCC12-A388-433A-97C6-A84433E74932}" srcOrd="3" destOrd="0" parTransId="{8FABF6B0-7C5A-445F-A5AF-082075EE0EB6}" sibTransId="{891FAEA7-180C-49FB-AFC5-13A61C93E3ED}"/>
    <dgm:cxn modelId="{BD438389-138C-4B1F-8EF8-9C742C87893F}" type="presOf" srcId="{4D27EA62-42B4-45AA-B8D6-68CDB046D659}" destId="{981CF487-249F-4B09-BCFB-15D445FDFA13}" srcOrd="0" destOrd="0" presId="urn:microsoft.com/office/officeart/2005/8/layout/pyramid1"/>
    <dgm:cxn modelId="{2051BEFE-7B59-4EA6-A442-5F09F858AA41}" srcId="{0B31895D-88A3-4385-83A3-FBB948E2B4CB}" destId="{600296CD-15FB-4620-B298-C4E0CF272C69}" srcOrd="0" destOrd="0" parTransId="{37D396F8-DD34-4EEA-BA44-58FFEB739375}" sibTransId="{616C2EC3-C3E7-4641-9440-39994A3DAC65}"/>
    <dgm:cxn modelId="{41245487-62A8-4A8F-B2DD-D8ADBA1C9D63}" type="presOf" srcId="{600296CD-15FB-4620-B298-C4E0CF272C69}" destId="{E1E7ABB5-7C5C-4A60-8A83-647E998F5A91}" srcOrd="1" destOrd="0" presId="urn:microsoft.com/office/officeart/2005/8/layout/pyramid1"/>
    <dgm:cxn modelId="{B2C16638-D879-4322-870E-F63ECADD1BA6}" type="presOf" srcId="{83BFCC12-A388-433A-97C6-A84433E74932}" destId="{CB8DA77E-5B3B-400D-817A-2077DB854346}" srcOrd="0" destOrd="0" presId="urn:microsoft.com/office/officeart/2005/8/layout/pyramid1"/>
    <dgm:cxn modelId="{8DA4A14E-1DA8-4105-97ED-A86722BAA629}" type="presOf" srcId="{83BFCC12-A388-433A-97C6-A84433E74932}" destId="{3414BBBB-2FB9-4145-85E2-02D551323B7D}" srcOrd="1" destOrd="0" presId="urn:microsoft.com/office/officeart/2005/8/layout/pyramid1"/>
    <dgm:cxn modelId="{909BFE7B-1AE6-4837-96D0-8034B93D2263}" type="presOf" srcId="{600296CD-15FB-4620-B298-C4E0CF272C69}" destId="{D9C1CCA8-C8E2-4A5E-ABFB-B3F0664D1755}" srcOrd="0" destOrd="0" presId="urn:microsoft.com/office/officeart/2005/8/layout/pyramid1"/>
    <dgm:cxn modelId="{2C41A685-AE67-40A3-8B0A-1B4D27FBFFBE}" srcId="{0B31895D-88A3-4385-83A3-FBB948E2B4CB}" destId="{4D27EA62-42B4-45AA-B8D6-68CDB046D659}" srcOrd="1" destOrd="0" parTransId="{F7AB018F-C275-483D-BE0B-94488EE77194}" sibTransId="{79105756-93DD-4106-8811-720BCDCCD6DF}"/>
    <dgm:cxn modelId="{C0E895DC-0386-42B8-A457-0A6C54886D0B}" type="presOf" srcId="{EF555852-15C8-4031-99AD-14B72FDC371B}" destId="{9EA8DC52-3143-4BA8-9E3A-76A6B56C77B2}" srcOrd="1" destOrd="0" presId="urn:microsoft.com/office/officeart/2005/8/layout/pyramid1"/>
    <dgm:cxn modelId="{A9D78855-720A-4F77-8D33-C28C680FC2BF}" srcId="{0B31895D-88A3-4385-83A3-FBB948E2B4CB}" destId="{EF555852-15C8-4031-99AD-14B72FDC371B}" srcOrd="2" destOrd="0" parTransId="{0C369D61-D145-4DB2-B23A-99B87C738014}" sibTransId="{14CDF07C-9D1F-49E6-9D9B-AF06FFD9962C}"/>
    <dgm:cxn modelId="{4D670823-10C0-44E8-8779-4AE2F81FB806}" type="presOf" srcId="{4D27EA62-42B4-45AA-B8D6-68CDB046D659}" destId="{507ED3BD-96DB-440C-93BD-FC837034D392}" srcOrd="1" destOrd="0" presId="urn:microsoft.com/office/officeart/2005/8/layout/pyramid1"/>
    <dgm:cxn modelId="{0315E138-366F-47F0-89C9-9F0A15B8894E}" type="presOf" srcId="{EF555852-15C8-4031-99AD-14B72FDC371B}" destId="{BF4129F3-D92C-486E-8F20-5EF324272D76}" srcOrd="0" destOrd="0" presId="urn:microsoft.com/office/officeart/2005/8/layout/pyramid1"/>
    <dgm:cxn modelId="{EA794577-4307-4FBB-AD71-1802316DE559}" type="presOf" srcId="{0B31895D-88A3-4385-83A3-FBB948E2B4CB}" destId="{0B7E4DE4-BACF-4E86-A3FC-B53D38B2FC62}" srcOrd="0" destOrd="0" presId="urn:microsoft.com/office/officeart/2005/8/layout/pyramid1"/>
    <dgm:cxn modelId="{E3CD158C-E950-4A34-B8ED-F071659DC816}" type="presParOf" srcId="{0B7E4DE4-BACF-4E86-A3FC-B53D38B2FC62}" destId="{28DAE5C8-5888-4E71-BC12-64422B9F7943}" srcOrd="0" destOrd="0" presId="urn:microsoft.com/office/officeart/2005/8/layout/pyramid1"/>
    <dgm:cxn modelId="{383E737F-950D-460C-83DC-A8A0AC5969AE}" type="presParOf" srcId="{28DAE5C8-5888-4E71-BC12-64422B9F7943}" destId="{D9C1CCA8-C8E2-4A5E-ABFB-B3F0664D1755}" srcOrd="0" destOrd="0" presId="urn:microsoft.com/office/officeart/2005/8/layout/pyramid1"/>
    <dgm:cxn modelId="{9E68B452-8045-4FB4-8353-5363BE40C66C}" type="presParOf" srcId="{28DAE5C8-5888-4E71-BC12-64422B9F7943}" destId="{E1E7ABB5-7C5C-4A60-8A83-647E998F5A91}" srcOrd="1" destOrd="0" presId="urn:microsoft.com/office/officeart/2005/8/layout/pyramid1"/>
    <dgm:cxn modelId="{AF870A0A-63AB-4A7D-8D50-BD25352AA3B5}" type="presParOf" srcId="{0B7E4DE4-BACF-4E86-A3FC-B53D38B2FC62}" destId="{5B407370-35D1-4661-A477-1D0CDF78D9C7}" srcOrd="1" destOrd="0" presId="urn:microsoft.com/office/officeart/2005/8/layout/pyramid1"/>
    <dgm:cxn modelId="{A940E431-89D9-43D7-A153-5E0D0059D98B}" type="presParOf" srcId="{5B407370-35D1-4661-A477-1D0CDF78D9C7}" destId="{981CF487-249F-4B09-BCFB-15D445FDFA13}" srcOrd="0" destOrd="0" presId="urn:microsoft.com/office/officeart/2005/8/layout/pyramid1"/>
    <dgm:cxn modelId="{2E75496D-CCBA-402E-AA84-98BD224225D5}" type="presParOf" srcId="{5B407370-35D1-4661-A477-1D0CDF78D9C7}" destId="{507ED3BD-96DB-440C-93BD-FC837034D392}" srcOrd="1" destOrd="0" presId="urn:microsoft.com/office/officeart/2005/8/layout/pyramid1"/>
    <dgm:cxn modelId="{8D36FCAE-B6BD-42E6-BF6D-8A01AEF51198}" type="presParOf" srcId="{0B7E4DE4-BACF-4E86-A3FC-B53D38B2FC62}" destId="{7CD3C671-CC11-4F56-B598-A7CB61B2B739}" srcOrd="2" destOrd="0" presId="urn:microsoft.com/office/officeart/2005/8/layout/pyramid1"/>
    <dgm:cxn modelId="{A38C90FA-473C-4206-9D40-C3F8CE091A62}" type="presParOf" srcId="{7CD3C671-CC11-4F56-B598-A7CB61B2B739}" destId="{BF4129F3-D92C-486E-8F20-5EF324272D76}" srcOrd="0" destOrd="0" presId="urn:microsoft.com/office/officeart/2005/8/layout/pyramid1"/>
    <dgm:cxn modelId="{AB70947B-B599-47C8-A6A9-1F5BC8317007}" type="presParOf" srcId="{7CD3C671-CC11-4F56-B598-A7CB61B2B739}" destId="{9EA8DC52-3143-4BA8-9E3A-76A6B56C77B2}" srcOrd="1" destOrd="0" presId="urn:microsoft.com/office/officeart/2005/8/layout/pyramid1"/>
    <dgm:cxn modelId="{EF4911B6-786E-4818-8EB0-B1212EC08E46}" type="presParOf" srcId="{0B7E4DE4-BACF-4E86-A3FC-B53D38B2FC62}" destId="{812DAA93-2A1F-432D-9BAB-35F434D8379F}" srcOrd="3" destOrd="0" presId="urn:microsoft.com/office/officeart/2005/8/layout/pyramid1"/>
    <dgm:cxn modelId="{31166E35-A7F4-4B9D-A8A6-96305DFD4EF8}" type="presParOf" srcId="{812DAA93-2A1F-432D-9BAB-35F434D8379F}" destId="{CB8DA77E-5B3B-400D-817A-2077DB854346}" srcOrd="0" destOrd="0" presId="urn:microsoft.com/office/officeart/2005/8/layout/pyramid1"/>
    <dgm:cxn modelId="{5941B63E-E97A-4911-8CE6-191FE3AD66ED}" type="presParOf" srcId="{812DAA93-2A1F-432D-9BAB-35F434D8379F}" destId="{3414BBBB-2FB9-4145-85E2-02D551323B7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89F73-41A7-40B1-B1FB-FD6882202EC9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9E5EE-6BB2-4DDB-B53A-125F3EEA9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12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9E5EE-6BB2-4DDB-B53A-125F3EEA936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09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72CC-CC41-430B-8960-F6E32E021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1348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4246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176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2901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706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6117-7E6F-4E43-802B-FF6AAED89F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055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DE690-E350-4C1A-B6D3-04695CEEF5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558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4B949BC3-3DC8-40EE-83EE-FC0D209216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650"/>
      </p:ext>
    </p:extLst>
  </p:cSld>
  <p:clrMapOvr>
    <a:masterClrMapping/>
  </p:clrMapOvr>
  <p:transition spd="med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A399978-9C61-4A08-8426-FD3E0A2068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96610"/>
      </p:ext>
    </p:extLst>
  </p:cSld>
  <p:clrMapOvr>
    <a:masterClrMapping/>
  </p:clrMapOvr>
  <p:transition spd="med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0F97E84D-5EF0-4FC2-A79B-A2773D2F51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143630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C43E3-0276-42F2-AD28-92D183E303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9266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0E339-8B6F-416F-921F-03B0DEF8C8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9728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AEB9E-6EEA-457D-8FDB-FE8D83F2B0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38869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38278-DA80-47DB-8DEF-F1F2D22AE2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6548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2DAA-3A38-4D25-9ABC-2C2BCB6A1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59065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58F1F-1730-4FB2-B220-6D8E17F609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4120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8F4F4-AEF9-49A5-8845-8781D4D7A4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1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AD46-983B-43FF-8A76-DFC50D68F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7781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6F7313-8C7C-425F-9674-54362D03B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2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obr.ru/products/193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1" y="836712"/>
            <a:ext cx="6717109" cy="475181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учебных достижений </a:t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один из </a:t>
            </a:r>
            <a:r>
              <a:rPr lang="ru-RU" sz="4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</a:t>
            </a:r>
            <a:r>
              <a:rPr 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контрольно-оценочной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начальных классах»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36096" y="5588522"/>
            <a:ext cx="3528392" cy="103294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Учитель начальных классов МБОУ </a:t>
            </a:r>
            <a:r>
              <a:rPr lang="ru-RU" dirty="0" smtClean="0">
                <a:solidFill>
                  <a:schemeClr val="tx1"/>
                </a:solidFill>
              </a:rPr>
              <a:t>«Гимназия № 1»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Новикова О.В.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765175"/>
            <a:ext cx="6551959" cy="4248150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4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позволяет выявить характер трудностей ученика и установить их причины.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6696868" cy="15113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педагогической диагностики</a:t>
            </a:r>
            <a:b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276872"/>
            <a:ext cx="7524328" cy="432077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i="1" u="sng" dirty="0"/>
              <a:t>1. Поставь +   рядом со словами, в которых все согласные звуки мягкие. </a:t>
            </a:r>
          </a:p>
          <a:p>
            <a:pPr>
              <a:buFont typeface="Wingdings" pitchFamily="2" charset="2"/>
              <a:buNone/>
            </a:pPr>
            <a:r>
              <a:rPr lang="ru-RU" i="1" dirty="0"/>
              <a:t>□ зелень 	        □ дорога	        □ жить </a:t>
            </a:r>
          </a:p>
          <a:p>
            <a:pPr>
              <a:buFont typeface="Wingdings" pitchFamily="2" charset="2"/>
              <a:buNone/>
            </a:pPr>
            <a:r>
              <a:rPr lang="ru-RU" i="1" dirty="0"/>
              <a:t>□ чаща 		□ цель 		□ гений</a:t>
            </a:r>
          </a:p>
          <a:p>
            <a:pPr>
              <a:buFont typeface="Wingdings" pitchFamily="2" charset="2"/>
              <a:buNone/>
            </a:pPr>
            <a:r>
              <a:rPr lang="ru-RU" b="1" i="1" u="sng" dirty="0"/>
              <a:t> 2. Подчеркни слова, которые соответствуют схеме:    ¬ </a:t>
            </a:r>
            <a:r>
              <a:rPr lang="ru-RU" b="1" i="1" u="sng" dirty="0">
                <a:sym typeface="Symbol" pitchFamily="18" charset="2"/>
              </a:rPr>
              <a:t></a:t>
            </a:r>
            <a:r>
              <a:rPr lang="ru-RU" b="1" i="1" u="sng" dirty="0"/>
              <a:t>  </a:t>
            </a:r>
            <a:r>
              <a:rPr lang="ru-RU" b="1" i="1" u="sng" dirty="0">
                <a:sym typeface="Symbol" pitchFamily="18" charset="2"/>
              </a:rPr>
              <a:t></a:t>
            </a:r>
          </a:p>
          <a:p>
            <a:pPr>
              <a:buFont typeface="Wingdings" pitchFamily="2" charset="2"/>
              <a:buNone/>
            </a:pPr>
            <a:r>
              <a:rPr lang="ru-RU" i="1" dirty="0"/>
              <a:t>	пригорок             поход		подруга</a:t>
            </a:r>
            <a:endParaRPr lang="ru-RU" i="1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ru-RU" i="1" dirty="0"/>
              <a:t>	мальчик      	       кафе		       поляна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0350"/>
            <a:ext cx="7164288" cy="15287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 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позволяет установить уровень </a:t>
            </a:r>
            <a:r>
              <a:rPr lang="ru-RU" sz="31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компонентов учебной деятельности. 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512" y="2132856"/>
            <a:ext cx="7704534" cy="447908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Сформированная учебная деятельность проявляется: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в использовании наиболее эффективных учебных действий,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в умении ставить перед собой вопросы в ходе выполнения того или иного задания,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проверять и обосновывать каждый выполняемый шаг решения,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выбирать данные, необходимые для выполнения действия,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объяснять, на каком основании выполнено то или иное действие.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188640"/>
            <a:ext cx="6347713" cy="1320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педагогической диагностики</a:t>
            </a:r>
            <a:br>
              <a:rPr lang="ru-RU" sz="32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700213"/>
            <a:ext cx="8305800" cy="46926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/>
              <a:t>	Прочитай слова. Если звуки, из которых состоят эти слова, произнести в обратном порядке, получатся другие слова. Запиши их рядом с данными словами. </a:t>
            </a:r>
            <a:endParaRPr lang="ru-RU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ток - ____________________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лён - ____________________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           (</a:t>
            </a:r>
            <a:r>
              <a:rPr lang="ru-RU" sz="2800" i="1" dirty="0"/>
              <a:t>3 2 1           1 2 3)</a:t>
            </a:r>
            <a:endParaRPr lang="ru-RU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(ток -  [ т о к  ] →  [ к о т ] →  кот)</a:t>
            </a:r>
            <a:r>
              <a:rPr lang="ru-RU" sz="2800" i="1" dirty="0"/>
              <a:t>                                                                         	     (3 2  1           1 2 3)</a:t>
            </a:r>
            <a:endParaRPr lang="ru-RU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(лён -    [л’ о  н  ] → [н о л’] → ноль)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116632"/>
            <a:ext cx="6347713" cy="1320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позволяет оценить изменения, происходящие в развитии обучающихся. 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700213"/>
            <a:ext cx="8642350" cy="4968875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0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/>
              <a:t>Примеры  педагогической диагностики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u="sng"/>
              <a:t>3 класс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/>
              <a:t>1. Установи закономерность расположения слов и продолжи ряд.</a:t>
            </a: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1) белый – чёрный, длинный - _________________________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2) ласковый, приветливый, нежный, ____________________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3) кенгуру, метро, пальто,  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4) цветок, цветка, к цветку, ____________________________ </a:t>
            </a:r>
            <a:endParaRPr lang="ru-RU" sz="20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/>
              <a:t>2. Запиши к данным словам антонимы (слова, противоположные по   значению).</a:t>
            </a: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радостный - ___________,  опасный - 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прекрасно - ____________,   капустный - 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хвастливый - ___________,  гигантский - _____________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6948264" cy="143192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педагогической диагностики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67544" y="1340768"/>
          <a:ext cx="662463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0350"/>
            <a:ext cx="7092280" cy="141605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           в 1 классе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700213"/>
            <a:ext cx="8594725" cy="48974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Стартовая диагностика: (сентябрь) цель – определить </a:t>
            </a:r>
            <a:r>
              <a:rPr lang="ru-RU" sz="2800" dirty="0" err="1"/>
              <a:t>сформированность</a:t>
            </a:r>
            <a:r>
              <a:rPr lang="ru-RU" sz="2800" dirty="0"/>
              <a:t> предпосылок к овладению компонентами учебной деятельности.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Промежуточная диагностика: цель – систематически анализировать процесс формирования компонентов учебной деятельности.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Рубежная диагностика: (конец апреля-май) цель - выявление степени </a:t>
            </a:r>
            <a:r>
              <a:rPr lang="ru-RU" sz="2800" dirty="0" err="1"/>
              <a:t>сформированности</a:t>
            </a:r>
            <a:r>
              <a:rPr lang="ru-RU" sz="2800" dirty="0"/>
              <a:t> компонентов учебной деятельности   в соответствии с требованиями к уровню подготовки обучающихся.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6409407" cy="143192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           во 2-4 классах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Стартовая диагностика: (сентябрь) цель – сопоставить результаты конца прошлого года обучения с теми, которые получены в начале следующего учебного года; выявить проблемы в знаниях обучающихся и наметить шаги по их устранению.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Промежуточная диагностика: цель – выявить динамику  уровня овладения отдельными компонентами учебной деятельности по конкретной теме изучаемого курса, за отдельный промежуток времени, наметить пути повышения успешности обучения отдельных обучающихся.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Рубежная диагностика: (конец апреля-май) цель - выявить степень сформированности общеучебных умений и навыков на конец учебного года (с учетом специфики предмета), получить объективную информацию о состоянии и проблемах образовательного процесса в каждом классе; определить соответствие поставленных целей и полученных результатов в конце учебного года.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4624"/>
            <a:ext cx="6876256" cy="12237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уровня образовательных достижений обучающихся по русскому языку </a:t>
            </a:r>
          </a:p>
        </p:txBody>
      </p:sp>
      <p:graphicFrame>
        <p:nvGraphicFramePr>
          <p:cNvPr id="39035" name="Group 123"/>
          <p:cNvGraphicFramePr>
            <a:graphicFrameLocks noGrp="1"/>
          </p:cNvGraphicFramePr>
          <p:nvPr>
            <p:ph type="tbl" idx="1"/>
          </p:nvPr>
        </p:nvGraphicFramePr>
        <p:xfrm>
          <a:off x="179388" y="1484313"/>
          <a:ext cx="8642350" cy="5157790"/>
        </p:xfrm>
        <a:graphic>
          <a:graphicData uri="http://schemas.openxmlformats.org/drawingml/2006/table">
            <a:tbl>
              <a:tblPr/>
              <a:tblGrid>
                <a:gridCol w="1584325"/>
                <a:gridCol w="2952750"/>
                <a:gridCol w="4105275"/>
              </a:tblGrid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№ задания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Вид задания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Уровень познавательной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 узнавание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Репродуктивный (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Воспроизведение и запоминание содержания изученного материала различной сложности)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 запоминание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 понимание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Частично-поисковый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Применение знаний на основе алгоритма)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Обобщение внутри 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Межтемное обобщение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Творческий 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 Применение знаний в незнакомой ситуации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Межпредметное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обобщение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260648"/>
            <a:ext cx="6777801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Итоговые диагностические  контрольные работы в конце каждого класса включают две группы заданий:</a:t>
            </a:r>
            <a:endParaRPr lang="ru-RU" sz="4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/>
              <a:t>базовые задания, позволяющие проверить освоение базовых знаний и умений по предмету, без которых невозможно успешное продолжение обучения на следующей ступени;</a:t>
            </a:r>
          </a:p>
          <a:p>
            <a:r>
              <a:rPr lang="ru-RU" sz="2800"/>
              <a:t>задания, позволяющие проверить способность обучающихся решать учебные или практические задачи, в которых нет явного указания на способ выполнения. 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548680"/>
            <a:ext cx="6347713" cy="13208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– это совокупность специально подобранных и систематизированных заданий, которые позволяют: 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2636912"/>
            <a:ext cx="7200478" cy="39718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особенности усвоения учащимися предметных знаний, умений и навыков;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характер трудностей ученика и установить их причины;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уровень овладения учебной деятельностью;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изменения, происходящие в развитии учащихся.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63575"/>
          </a:xfrm>
        </p:spPr>
        <p:txBody>
          <a:bodyPr>
            <a:normAutofit fontScale="90000"/>
          </a:bodyPr>
          <a:lstStyle/>
          <a:p>
            <a:r>
              <a:rPr lang="ru-RU" sz="4000" i="1" dirty="0">
                <a:solidFill>
                  <a:srgbClr val="FF0066"/>
                </a:solidFill>
              </a:rPr>
              <a:t>1 группа: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1196975"/>
            <a:ext cx="8007350" cy="489902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/>
              <a:t>В каком порядке данные слова встретятся тебе в словаре? Расставь цифры от 1 до 5. </a:t>
            </a: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зяблик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танец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идея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золото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победа</a:t>
            </a:r>
            <a:endParaRPr lang="ru-RU" sz="2000" b="1" i="1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 b="1" i="1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/>
              <a:t>2. Обведи номер верного утверждения о слове жизнь. </a:t>
            </a: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ru-RU" sz="2000"/>
              <a:t>В этом слове все согласные мягкие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ru-RU" sz="2000"/>
              <a:t>В этом слове два слога.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ru-RU" sz="2000"/>
              <a:t>В этом слове букв больше, чем звуков.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ru-RU" sz="2000"/>
              <a:t>В этом слове нет звонких согласных звуков.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3035300" cy="908050"/>
          </a:xfrm>
        </p:spPr>
        <p:txBody>
          <a:bodyPr/>
          <a:lstStyle/>
          <a:p>
            <a:r>
              <a:rPr lang="ru-RU" dirty="0">
                <a:solidFill>
                  <a:srgbClr val="FF0066"/>
                </a:solidFill>
              </a:rPr>
              <a:t>2 группа: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27088" y="836613"/>
            <a:ext cx="7777162" cy="36718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☼ </a:t>
            </a:r>
            <a:r>
              <a:rPr lang="ru-RU" sz="2400" b="1"/>
              <a:t>Сгруппируй слова, которые имеют одинаковый состав слова. Запиши каждую группу на отдельной строчке</a:t>
            </a:r>
            <a:r>
              <a:rPr lang="ru-RU" sz="2400"/>
              <a:t>. </a:t>
            </a:r>
            <a:endParaRPr lang="ru-RU" sz="24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/>
              <a:t>	лисица, нора, дятел, зимний, дерево, погрузка, горка, пришкольный, подснежники</a:t>
            </a:r>
            <a:endParaRPr lang="ru-RU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_______________________________________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_______________________________________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☼ </a:t>
            </a:r>
            <a:r>
              <a:rPr lang="ru-RU" sz="2400" b="1"/>
              <a:t>Запиши слова в нужную часть таблицы. Обрати внимание: первое слово уже записано.</a:t>
            </a:r>
            <a:endParaRPr lang="ru-RU" sz="2400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/>
              <a:t>	маяк, тополь, якорь, ёж, взгляд,  вишня, гриб, соль, яма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i="1"/>
          </a:p>
        </p:txBody>
      </p:sp>
      <p:graphicFrame>
        <p:nvGraphicFramePr>
          <p:cNvPr id="42013" name="Group 29"/>
          <p:cNvGraphicFramePr>
            <a:graphicFrameLocks noGrp="1"/>
          </p:cNvGraphicFramePr>
          <p:nvPr>
            <p:ph sz="half" idx="2"/>
          </p:nvPr>
        </p:nvGraphicFramePr>
        <p:xfrm>
          <a:off x="611188" y="4508500"/>
          <a:ext cx="8018462" cy="1970088"/>
        </p:xfrm>
        <a:graphic>
          <a:graphicData uri="http://schemas.openxmlformats.org/drawingml/2006/table">
            <a:tbl>
              <a:tblPr/>
              <a:tblGrid>
                <a:gridCol w="2673350"/>
                <a:gridCol w="2671762"/>
                <a:gridCol w="2673350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 слове количество звуков и букв совпадает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 слове количество звуков и букв не совпадает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 слове один слог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 слове два слога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маяк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61925"/>
            <a:ext cx="8385175" cy="1431925"/>
          </a:xfrm>
        </p:spPr>
        <p:txBody>
          <a:bodyPr/>
          <a:lstStyle/>
          <a:p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диагностической работы </a:t>
            </a:r>
            <a:b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обучающихся 1-го класса </a:t>
            </a:r>
            <a:r>
              <a:rPr lang="ru-RU" sz="4000" dirty="0">
                <a:solidFill>
                  <a:srgbClr val="FF0066"/>
                </a:solidFill>
              </a:rPr>
              <a:t> 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4005263"/>
            <a:ext cx="8583613" cy="285273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Планируемый результат: различать гласные и согласные звуки.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Умения, характеризующие достижение результата: </a:t>
            </a:r>
          </a:p>
          <a:p>
            <a:pPr>
              <a:lnSpc>
                <a:spcPct val="90000"/>
              </a:lnSpc>
            </a:pPr>
            <a:r>
              <a:rPr lang="ru-RU" sz="2400"/>
              <a:t>принимать и сохранять учебную задачу;</a:t>
            </a:r>
          </a:p>
          <a:p>
            <a:pPr>
              <a:lnSpc>
                <a:spcPct val="90000"/>
              </a:lnSpc>
            </a:pPr>
            <a:r>
              <a:rPr lang="ru-RU" sz="2400"/>
              <a:t>классифицировать звуки русского языка;</a:t>
            </a:r>
          </a:p>
          <a:p>
            <a:pPr>
              <a:lnSpc>
                <a:spcPct val="90000"/>
              </a:lnSpc>
            </a:pPr>
            <a:r>
              <a:rPr lang="ru-RU" sz="2400"/>
              <a:t>использовать наглядные модели для обозначения гласных и согласных звуков. </a:t>
            </a:r>
          </a:p>
        </p:txBody>
      </p:sp>
      <p:pic>
        <p:nvPicPr>
          <p:cNvPr id="43012" name="Picture 4" descr="q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068638"/>
            <a:ext cx="76327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5"/>
          <p:cNvSpPr>
            <a:spLocks noRot="1" noChangeArrowheads="1"/>
          </p:cNvSpPr>
          <p:nvPr/>
        </p:nvSpPr>
        <p:spPr bwMode="auto">
          <a:xfrm>
            <a:off x="179388" y="2133600"/>
            <a:ext cx="87852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Задание 1: 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Раздели звуки на две группы, для этого соедини их с нужной моделью. </a:t>
            </a:r>
          </a:p>
        </p:txBody>
      </p:sp>
      <p:sp>
        <p:nvSpPr>
          <p:cNvPr id="43014" name="Rectangle 6"/>
          <p:cNvSpPr>
            <a:spLocks noRot="1" noChangeArrowheads="1"/>
          </p:cNvSpPr>
          <p:nvPr/>
        </p:nvSpPr>
        <p:spPr bwMode="auto">
          <a:xfrm>
            <a:off x="468313" y="1268413"/>
            <a:ext cx="8385175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Задания базового уровня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 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333375"/>
            <a:ext cx="8497888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Задание 2: </a:t>
            </a:r>
            <a:r>
              <a:rPr lang="ru-RU" sz="2400"/>
              <a:t>Установи соответствие между группами предметов и числами, которые обозначают количество предметов (соедини линией).  </a:t>
            </a:r>
          </a:p>
        </p:txBody>
      </p:sp>
      <p:pic>
        <p:nvPicPr>
          <p:cNvPr id="44036" name="Picture 4" descr="q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412875"/>
            <a:ext cx="6119812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5"/>
          <p:cNvSpPr>
            <a:spLocks noRot="1" noChangeArrowheads="1"/>
          </p:cNvSpPr>
          <p:nvPr/>
        </p:nvSpPr>
        <p:spPr bwMode="auto">
          <a:xfrm>
            <a:off x="468313" y="3284538"/>
            <a:ext cx="84963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Планируемый результат: считать количество объектов в заданном множестве, обозначать количество объектов числом.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Умение, характеризующее достижение результата: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устанавливать соответствие между группой предметов и их числовым обозначением.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  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 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3170" y="283911"/>
            <a:ext cx="7533166" cy="1023938"/>
          </a:xfrm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повышенного уровня</a:t>
            </a:r>
            <a:r>
              <a:rPr lang="ru-RU" b="1" dirty="0"/>
              <a:t> </a:t>
            </a:r>
            <a:r>
              <a:rPr lang="ru-RU" dirty="0"/>
              <a:t> 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484313"/>
            <a:ext cx="8353425" cy="1223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Задание 1: </a:t>
            </a:r>
            <a:r>
              <a:rPr lang="ru-RU" sz="2000"/>
              <a:t>Разгадай правило, по которому расположены фигуры в ряду. Дорисуй еще две фигуры. </a:t>
            </a:r>
            <a:br>
              <a:rPr lang="ru-RU" sz="2000"/>
            </a:br>
            <a:r>
              <a:rPr lang="ru-RU" sz="2000"/>
              <a:t>Планируемый результат: устанавливать закономерность - правило, по которому составлена последовательность фигур.  </a:t>
            </a:r>
          </a:p>
        </p:txBody>
      </p:sp>
      <p:pic>
        <p:nvPicPr>
          <p:cNvPr id="45060" name="Picture 4" descr="q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852738"/>
            <a:ext cx="7056437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5"/>
          <p:cNvSpPr>
            <a:spLocks noRot="1" noChangeArrowheads="1"/>
          </p:cNvSpPr>
          <p:nvPr/>
        </p:nvSpPr>
        <p:spPr bwMode="auto">
          <a:xfrm>
            <a:off x="250825" y="4581525"/>
            <a:ext cx="86756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Умения, характеризующие достижение результата: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1. уметь выбирать основания для установления закономерности;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2. анализировать объекты с целью выделения существенных признаков;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3. принимать и сохранять учебную задачу.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  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. 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88913"/>
            <a:ext cx="8424862" cy="1655762"/>
          </a:xfrm>
        </p:spPr>
        <p:txBody>
          <a:bodyPr/>
          <a:lstStyle/>
          <a:p>
            <a:r>
              <a:rPr lang="ru-RU" sz="2800" b="1"/>
              <a:t>Задание 2: </a:t>
            </a:r>
            <a:r>
              <a:rPr lang="ru-RU" sz="2800"/>
              <a:t>На рисунке изображено дерево. Нарисуй вверху от него солнце, внизу - траву, слева -цветок, справа - гриб. </a:t>
            </a:r>
          </a:p>
        </p:txBody>
      </p:sp>
      <p:pic>
        <p:nvPicPr>
          <p:cNvPr id="46084" name="Picture 4" descr="q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00213"/>
            <a:ext cx="18700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5"/>
          <p:cNvSpPr>
            <a:spLocks noRot="1" noChangeArrowheads="1"/>
          </p:cNvSpPr>
          <p:nvPr/>
        </p:nvSpPr>
        <p:spPr bwMode="auto">
          <a:xfrm>
            <a:off x="2195513" y="2420938"/>
            <a:ext cx="64817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Планируемый результат: учитывать выделенные ориентиры действия, заданные в учебной задаче. 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Умения, характеризующие достижение результата: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принимать и сохранять учебную задачу;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следовать инструкциям; определять положение предметов на плоскости;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строить схемы, модели. 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позволяет определить: </a:t>
            </a: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1905000"/>
            <a:ext cx="8007350" cy="47640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800"/>
              <a:t>какие компоненты учебной деятельности сформированы, а какие требуют дополнительной работы;</a:t>
            </a:r>
          </a:p>
          <a:p>
            <a:pPr>
              <a:lnSpc>
                <a:spcPct val="90000"/>
              </a:lnSpc>
            </a:pPr>
            <a:r>
              <a:rPr lang="ru-RU" sz="2800"/>
              <a:t>уровень самоконтроля (планирующего, пошагового, итогового); </a:t>
            </a:r>
          </a:p>
          <a:p>
            <a:pPr>
              <a:lnSpc>
                <a:spcPct val="90000"/>
              </a:lnSpc>
            </a:pPr>
            <a:r>
              <a:rPr lang="ru-RU" sz="2800"/>
              <a:t>причины устойчивых ошибок и характер возникающих затруднений;</a:t>
            </a:r>
          </a:p>
          <a:p>
            <a:pPr>
              <a:lnSpc>
                <a:spcPct val="90000"/>
              </a:lnSpc>
            </a:pPr>
            <a:r>
              <a:rPr lang="ru-RU" sz="2800"/>
              <a:t>происходят ли изменения в математическом и языковом развитии;</a:t>
            </a:r>
          </a:p>
          <a:p>
            <a:pPr>
              <a:lnSpc>
                <a:spcPct val="90000"/>
              </a:lnSpc>
            </a:pPr>
            <a:r>
              <a:rPr lang="ru-RU" sz="2800"/>
              <a:t>способствует ли обучение продвижению в общем развитии обучающихся.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1081088"/>
          </a:xfrm>
        </p:spPr>
        <p:txBody>
          <a:bodyPr/>
          <a:lstStyle/>
          <a:p>
            <a:r>
              <a:rPr lang="ru-RU" sz="2800" b="0">
                <a:solidFill>
                  <a:srgbClr val="FFFF00"/>
                </a:solidFill>
              </a:rPr>
              <a:t>Список использованной литературы:</a:t>
            </a:r>
            <a:r>
              <a:rPr lang="ru-RU" sz="2800" b="0"/>
              <a:t> </a:t>
            </a: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125538"/>
            <a:ext cx="8521700" cy="55435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endParaRPr lang="ru-RU" sz="800"/>
          </a:p>
          <a:p>
            <a:pPr>
              <a:lnSpc>
                <a:spcPct val="80000"/>
              </a:lnSpc>
            </a:pPr>
            <a:r>
              <a:rPr lang="ru-RU" sz="1400"/>
              <a:t>1. Бенеш Н.И. Тесты для начальной школы. // Арман - ПВ, 2004.</a:t>
            </a:r>
          </a:p>
          <a:p>
            <a:pPr>
              <a:lnSpc>
                <a:spcPct val="80000"/>
              </a:lnSpc>
            </a:pPr>
            <a:r>
              <a:rPr lang="ru-RU" sz="1400"/>
              <a:t/>
            </a:r>
            <a:br>
              <a:rPr lang="ru-RU" sz="1400"/>
            </a:br>
            <a:r>
              <a:rPr lang="ru-RU" sz="1400"/>
              <a:t>2. Воронцов А. Б. Педагогическая технология контроля и оценки учебной деятельности. Образовательная система Д. Б. Эльконина – В.В. Давыдова. М.: Рассказов, 2002.</a:t>
            </a:r>
          </a:p>
          <a:p>
            <a:pPr>
              <a:lnSpc>
                <a:spcPct val="80000"/>
              </a:lnSpc>
            </a:pPr>
            <a:r>
              <a:rPr lang="ru-RU" sz="1400"/>
              <a:t> </a:t>
            </a:r>
            <a:br>
              <a:rPr lang="ru-RU" sz="1400"/>
            </a:br>
            <a:r>
              <a:rPr lang="ru-RU" sz="1400"/>
              <a:t>3. Гин А. А. Приёмы педагогической техники: Свобода выбора. Открытость. Деятельность. Обратная связь. Идеальность: Пособие для учителя - М.: Вита - Прес, 2006</a:t>
            </a:r>
            <a:br>
              <a:rPr lang="ru-RU" sz="1400"/>
            </a:b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4. Голуб  Г. Б.   Портфолио в системе педагогической диагностики// Школ.технол, 2005, №1.</a:t>
            </a:r>
          </a:p>
          <a:p>
            <a:pPr>
              <a:lnSpc>
                <a:spcPct val="80000"/>
              </a:lnSpc>
            </a:pPr>
            <a:r>
              <a:rPr lang="ru-RU" sz="1400"/>
              <a:t> </a:t>
            </a:r>
            <a:br>
              <a:rPr lang="ru-RU" sz="1400"/>
            </a:br>
            <a:r>
              <a:rPr lang="ru-RU" sz="1400"/>
              <a:t> 5.Загвоздкин В. К.   Портфолио в учебном процессе// Вопросы образования, 2004, №2. </a:t>
            </a:r>
          </a:p>
          <a:p>
            <a:pPr>
              <a:lnSpc>
                <a:spcPct val="80000"/>
              </a:lnSpc>
            </a:pP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 </a:t>
            </a:r>
            <a:r>
              <a:rPr lang="ru-RU" sz="1400">
                <a:effectLst/>
              </a:rPr>
              <a:t>6.</a:t>
            </a:r>
            <a:r>
              <a:rPr lang="ru-RU" sz="1400">
                <a:effectLst/>
                <a:hlinkClick r:id="rId2"/>
              </a:rPr>
              <a:t>Журнал "Управление начальной школой" №5, 2012 год</a:t>
            </a:r>
            <a:endParaRPr lang="ru-RU" sz="1400">
              <a:effectLst/>
            </a:endParaRPr>
          </a:p>
          <a:p>
            <a:pPr>
              <a:lnSpc>
                <a:spcPct val="80000"/>
              </a:lnSpc>
            </a:pPr>
            <a:endParaRPr lang="ru-RU" sz="1400" u="sng"/>
          </a:p>
          <a:p>
            <a:pPr>
              <a:lnSpc>
                <a:spcPct val="80000"/>
              </a:lnSpc>
            </a:pPr>
            <a:r>
              <a:rPr lang="ru-RU" sz="1400"/>
              <a:t> 7.Зимняя И.А.. Педагогическая психология. – М.: Логос, 2002.</a:t>
            </a:r>
          </a:p>
          <a:p>
            <a:pPr>
              <a:lnSpc>
                <a:spcPct val="80000"/>
              </a:lnSpc>
            </a:pP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 8.Лобода Ю. О.   Метод портфолио как метод оценивания результатов обучения// Педагогическая диагностика, 2005, №4. </a:t>
            </a:r>
            <a:br>
              <a:rPr lang="ru-RU" sz="1400"/>
            </a:b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  9. Логинова О.Б. Система оценивания учебных достижений школьников. Рекомендации Министерства образования Российской Федерации для участников эксперимента по совершенствованию структуры и содержания общего образования, 2001</a:t>
            </a:r>
          </a:p>
          <a:p>
            <a:pPr>
              <a:lnSpc>
                <a:spcPct val="80000"/>
              </a:lnSpc>
            </a:pP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  10.Николаева Е.И. Тестирование без мифов. // ЭКО, 2002. </a:t>
            </a:r>
            <a:br>
              <a:rPr lang="ru-RU" sz="1400"/>
            </a:b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  11.Новикова Т. Г.   Инновационные подходы к оцениванию с помощью портфолио// Школьные технологии, 2006, №1.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UpRibbonSharp"/>
          <p:cNvSpPr>
            <a:spLocks noEditPoints="1" noChangeArrowheads="1"/>
          </p:cNvSpPr>
          <p:nvPr/>
        </p:nvSpPr>
        <p:spPr bwMode="auto">
          <a:xfrm>
            <a:off x="539750" y="1844675"/>
            <a:ext cx="7416800" cy="219392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18900"/>
              <a:gd name="G6" fmla="*/ 18900 1 2"/>
              <a:gd name="G7" fmla="+- 21600 0 G6"/>
              <a:gd name="G8" fmla="+- 18900 0 0"/>
              <a:gd name="T0" fmla="*/ 10800 w 21600"/>
              <a:gd name="T1" fmla="*/ 0 h 21600"/>
              <a:gd name="T2" fmla="*/ 2700 w 21600"/>
              <a:gd name="T3" fmla="*/ 12150 h 21600"/>
              <a:gd name="T4" fmla="*/ 10800 w 21600"/>
              <a:gd name="T5" fmla="*/ 18900 h 21600"/>
              <a:gd name="T6" fmla="*/ 18900 w 21600"/>
              <a:gd name="T7" fmla="*/ 121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0 h 21600"/>
              <a:gd name="T14" fmla="*/ G4 w 21600"/>
              <a:gd name="T15" fmla="*/ G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21600"/>
                </a:moveTo>
                <a:lnTo>
                  <a:pt x="8100" y="21600"/>
                </a:lnTo>
                <a:lnTo>
                  <a:pt x="8100" y="18900"/>
                </a:lnTo>
                <a:lnTo>
                  <a:pt x="13500" y="189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2150"/>
                </a:lnTo>
                <a:lnTo>
                  <a:pt x="21600" y="2700"/>
                </a:lnTo>
                <a:lnTo>
                  <a:pt x="16200" y="2700"/>
                </a:lnTo>
                <a:lnTo>
                  <a:pt x="16200" y="0"/>
                </a:lnTo>
                <a:lnTo>
                  <a:pt x="5400" y="0"/>
                </a:lnTo>
                <a:lnTo>
                  <a:pt x="5400" y="2700"/>
                </a:lnTo>
                <a:lnTo>
                  <a:pt x="0" y="2700"/>
                </a:lnTo>
                <a:lnTo>
                  <a:pt x="2700" y="12150"/>
                </a:lnTo>
                <a:close/>
              </a:path>
              <a:path w="21600" h="21600" fill="none" extrusionOk="0">
                <a:moveTo>
                  <a:pt x="8100" y="18900"/>
                </a:moveTo>
                <a:lnTo>
                  <a:pt x="5400" y="18900"/>
                </a:lnTo>
                <a:lnTo>
                  <a:pt x="5400" y="2700"/>
                </a:lnTo>
              </a:path>
              <a:path w="21600" h="21600" fill="none" extrusionOk="0">
                <a:moveTo>
                  <a:pt x="5400" y="18900"/>
                </a:moveTo>
                <a:lnTo>
                  <a:pt x="8100" y="21600"/>
                </a:lnTo>
              </a:path>
              <a:path w="21600" h="21600" fill="none" extrusionOk="0">
                <a:moveTo>
                  <a:pt x="13500" y="18900"/>
                </a:moveTo>
                <a:lnTo>
                  <a:pt x="16200" y="18900"/>
                </a:lnTo>
                <a:lnTo>
                  <a:pt x="16200" y="2700"/>
                </a:lnTo>
              </a:path>
              <a:path w="21600" h="21600" fill="none" extrusionOk="0">
                <a:moveTo>
                  <a:pt x="16200" y="18900"/>
                </a:moveTo>
                <a:lnTo>
                  <a:pt x="13500" y="21600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Спасибо!</a:t>
            </a:r>
          </a:p>
          <a:p>
            <a:endParaRPr lang="ru-RU" sz="54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rina\Pictures\2908_2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24" y="1772816"/>
            <a:ext cx="1769537" cy="249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ttp://www.vgf.ru/Portals/0/Images/Proekty/2909_200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980" y="1772816"/>
            <a:ext cx="1763183" cy="249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0308" y="332656"/>
            <a:ext cx="58479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2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оценки </a:t>
            </a:r>
            <a:r>
              <a:rPr lang="ru-RU" altLang="ru-RU" sz="2400" b="1" dirty="0" err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altLang="ru-RU" sz="2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контрольно-оценочных умений 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ru-RU" altLang="ru-RU" sz="2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младшего школьника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784" y="4507551"/>
            <a:ext cx="1665379" cy="2323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82" y="1772816"/>
            <a:ext cx="1787626" cy="24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5722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0"/>
            <a:ext cx="6840884" cy="1431925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направлена на оценку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результатов: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484313"/>
            <a:ext cx="83058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500" dirty="0"/>
              <a:t>овладение способностью принимать и сохранять цели и задачи учебной деятельности, поиска средств ее осуществления;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 освоение способов решения проблем творческого и поискового характера;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 умение планировать, контролировать и оценивать учебные действия в соответствии с поставленной задачей и условиями ее реализации; определять наиболее эффективные способы достижения результата;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 умение понимать причины успеха или неуспеха учебной деятельности;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 овладение логическими действиями сравнения, анализа, синтеза, обобщения, классификации, установления аналогий и причинно-следственных связей, построения рассуждений.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765175"/>
            <a:ext cx="6480522" cy="3743325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позволяет определить особенности усвоения учащимися предметных знаний, умений и навыков.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88913"/>
            <a:ext cx="7020272" cy="14874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педагогической диагностики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 класс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1916113"/>
            <a:ext cx="8316912" cy="47529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u="sng" dirty="0"/>
              <a:t>1. Найди и отметь + правильные утверждения.</a:t>
            </a:r>
            <a:endParaRPr lang="ru-RU" sz="2400" u="sng" dirty="0"/>
          </a:p>
          <a:p>
            <a:pPr>
              <a:lnSpc>
                <a:spcPct val="90000"/>
              </a:lnSpc>
            </a:pPr>
            <a:r>
              <a:rPr lang="ru-RU" sz="2400" dirty="0"/>
              <a:t>Безударные окончания имен существительных первого склонения можно проверить окончаниями слова </a:t>
            </a:r>
            <a:r>
              <a:rPr lang="ru-RU" sz="2400" b="1" i="1" dirty="0">
                <a:solidFill>
                  <a:srgbClr val="7030A0"/>
                </a:solidFill>
              </a:rPr>
              <a:t>зима</a:t>
            </a:r>
            <a:r>
              <a:rPr lang="ru-RU" sz="2400" dirty="0"/>
              <a:t>.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Безударные окончания имен существительных третьего склонения можно проверить окончаниями слова </a:t>
            </a:r>
            <a:r>
              <a:rPr lang="ru-RU" sz="2400" b="1" i="1" dirty="0">
                <a:solidFill>
                  <a:srgbClr val="7030A0"/>
                </a:solidFill>
              </a:rPr>
              <a:t>сирень</a:t>
            </a:r>
            <a:r>
              <a:rPr lang="ru-RU" sz="2400" b="1" i="1" dirty="0"/>
              <a:t>.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Безударные окончания имен существительных второго склонения можно проверить окончаниями слова </a:t>
            </a:r>
            <a:r>
              <a:rPr lang="ru-RU" sz="2400" b="1" i="1" dirty="0">
                <a:solidFill>
                  <a:srgbClr val="7030A0"/>
                </a:solidFill>
              </a:rPr>
              <a:t>стол</a:t>
            </a:r>
            <a:r>
              <a:rPr lang="ru-RU" sz="2400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Безударные окончания имен существительных первого склонения можно проверить окончаниями слова </a:t>
            </a:r>
            <a:r>
              <a:rPr lang="ru-RU" sz="2400" b="1" i="1" dirty="0">
                <a:solidFill>
                  <a:srgbClr val="7030A0"/>
                </a:solidFill>
              </a:rPr>
              <a:t>весна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512" y="836712"/>
            <a:ext cx="7416824" cy="48244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200" b="1" i="1" u="sng" dirty="0"/>
              <a:t>2.  Найди и отметь + правильные рассуждения.</a:t>
            </a:r>
            <a:endParaRPr lang="ru-RU" sz="3200" u="sng" dirty="0"/>
          </a:p>
          <a:p>
            <a:r>
              <a:rPr lang="ru-RU" sz="3200" dirty="0"/>
              <a:t>о погод</a:t>
            </a:r>
            <a:r>
              <a:rPr lang="ru-RU" sz="3200" b="1" i="1" u="sng" dirty="0"/>
              <a:t>е</a:t>
            </a:r>
            <a:r>
              <a:rPr lang="ru-RU" sz="3200" dirty="0"/>
              <a:t>, потому что о стол</a:t>
            </a:r>
            <a:r>
              <a:rPr lang="ru-RU" sz="3200" b="1" i="1" u="sng" dirty="0"/>
              <a:t>е</a:t>
            </a:r>
            <a:r>
              <a:rPr lang="ru-RU" sz="3200" dirty="0"/>
              <a:t>;</a:t>
            </a:r>
          </a:p>
          <a:p>
            <a:r>
              <a:rPr lang="ru-RU" sz="3200" dirty="0"/>
              <a:t>к ветк</a:t>
            </a:r>
            <a:r>
              <a:rPr lang="ru-RU" sz="3200" b="1" i="1" u="sng" dirty="0"/>
              <a:t>е</a:t>
            </a:r>
            <a:r>
              <a:rPr lang="ru-RU" sz="3200" dirty="0"/>
              <a:t>, потому что к стен</a:t>
            </a:r>
            <a:r>
              <a:rPr lang="ru-RU" sz="3200" b="1" i="1" u="sng" dirty="0"/>
              <a:t>е</a:t>
            </a:r>
            <a:r>
              <a:rPr lang="ru-RU" sz="3200" dirty="0"/>
              <a:t>;</a:t>
            </a:r>
          </a:p>
          <a:p>
            <a:r>
              <a:rPr lang="ru-RU" sz="3200" dirty="0"/>
              <a:t>о </a:t>
            </a:r>
            <a:r>
              <a:rPr lang="ru-RU" sz="3200" dirty="0" err="1"/>
              <a:t>кроват</a:t>
            </a:r>
            <a:r>
              <a:rPr lang="ru-RU" sz="3200" b="1" i="1" u="sng" dirty="0" err="1"/>
              <a:t>е</a:t>
            </a:r>
            <a:r>
              <a:rPr lang="ru-RU" sz="3200" dirty="0"/>
              <a:t>, потому что о земл</a:t>
            </a:r>
            <a:r>
              <a:rPr lang="ru-RU" sz="3200" b="1" i="1" u="sng" dirty="0"/>
              <a:t>е</a:t>
            </a:r>
            <a:r>
              <a:rPr lang="ru-RU" sz="3200" dirty="0"/>
              <a:t>;</a:t>
            </a:r>
          </a:p>
          <a:p>
            <a:r>
              <a:rPr lang="ru-RU" sz="3200" dirty="0"/>
              <a:t>на карнавал</a:t>
            </a:r>
            <a:r>
              <a:rPr lang="ru-RU" sz="3200" b="1" i="1" u="sng" dirty="0"/>
              <a:t>е</a:t>
            </a:r>
            <a:r>
              <a:rPr lang="ru-RU" sz="3200" dirty="0"/>
              <a:t>, потому что на стол</a:t>
            </a:r>
            <a:r>
              <a:rPr lang="ru-RU" sz="3200" b="1" i="1" u="sng" dirty="0"/>
              <a:t>е</a:t>
            </a:r>
            <a:r>
              <a:rPr lang="ru-RU" sz="3200" dirty="0"/>
              <a:t>;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404813"/>
            <a:ext cx="8424862" cy="59039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i="1" u="sng"/>
              <a:t>3. Определи род приведенных ниже географических названий и запиши их в нужный столбик таблицы. Тебе поможет форма предложного падежа.</a:t>
            </a:r>
          </a:p>
          <a:p>
            <a:pPr>
              <a:buFont typeface="Wingdings" pitchFamily="2" charset="2"/>
              <a:buNone/>
            </a:pPr>
            <a:endParaRPr lang="ru-RU" sz="2800" u="sng"/>
          </a:p>
          <a:p>
            <a:r>
              <a:rPr lang="ru-RU" sz="2800"/>
              <a:t>Именительный падеж: Лебедянь, Мезень, Ивдель, Вымь, Коростень, Нежеголь </a:t>
            </a:r>
          </a:p>
          <a:p>
            <a:r>
              <a:rPr lang="ru-RU" sz="2800"/>
              <a:t>Предложный падеж: о Лебедяни, о Мезени, об Ивделе, о Выми, о Коростене, о Нежеголи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		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		м.р.					ж.р.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95288" y="260350"/>
            <a:ext cx="8497887" cy="1584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i="1"/>
              <a:t>   </a:t>
            </a:r>
            <a:r>
              <a:rPr lang="ru-RU" sz="2400" b="1" i="1" u="sng"/>
              <a:t>4. В языке «Крокс», как и в русском языке, у имён существительных выделяют три типа склонения. В этом языке такая же система падежных окончаний, как и в русском языке.</a:t>
            </a:r>
            <a:endParaRPr lang="ru-RU" sz="2400"/>
          </a:p>
          <a:p>
            <a:pPr>
              <a:buFont typeface="Wingdings" pitchFamily="2" charset="2"/>
              <a:buNone/>
            </a:pPr>
            <a:endParaRPr lang="ru-RU" sz="2400" b="1" i="1" u="sng"/>
          </a:p>
        </p:txBody>
      </p:sp>
      <p:graphicFrame>
        <p:nvGraphicFramePr>
          <p:cNvPr id="28720" name="Group 48"/>
          <p:cNvGraphicFramePr>
            <a:graphicFrameLocks noGrp="1"/>
          </p:cNvGraphicFramePr>
          <p:nvPr>
            <p:ph sz="half" idx="2"/>
          </p:nvPr>
        </p:nvGraphicFramePr>
        <p:xfrm>
          <a:off x="971550" y="1989138"/>
          <a:ext cx="7488238" cy="2593659"/>
        </p:xfrm>
        <a:graphic>
          <a:graphicData uri="http://schemas.openxmlformats.org/drawingml/2006/table">
            <a:tbl>
              <a:tblPr/>
              <a:tblGrid>
                <a:gridCol w="2495550"/>
                <a:gridCol w="2497138"/>
                <a:gridCol w="249555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 скл.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 скл.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 скл.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гува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опащ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кряда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жадро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скичь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магра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кряч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клущь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щгара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рюнь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вищь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1" name="Rectangle 49"/>
          <p:cNvSpPr>
            <a:spLocks noRot="1" noChangeArrowheads="1"/>
          </p:cNvSpPr>
          <p:nvPr/>
        </p:nvSpPr>
        <p:spPr bwMode="auto">
          <a:xfrm>
            <a:off x="646113" y="4797425"/>
            <a:ext cx="7742311" cy="194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рассказа на языке «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Крокс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исчезли все окончания имён существительных. Постарайся вставить их.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Щгара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трымчет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 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кряч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 и о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скич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 .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Вищь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зукает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магр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____, по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жадр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 и по тер____ . От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клущ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 и от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рюн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рыкует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опащ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1198</Words>
  <Application>Microsoft Office PowerPoint</Application>
  <PresentationFormat>Экран (4:3)</PresentationFormat>
  <Paragraphs>200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Arial Black</vt:lpstr>
      <vt:lpstr>Calibri</vt:lpstr>
      <vt:lpstr>Symbol</vt:lpstr>
      <vt:lpstr>Times New Roman</vt:lpstr>
      <vt:lpstr>Trebuchet MS</vt:lpstr>
      <vt:lpstr>Wingdings</vt:lpstr>
      <vt:lpstr>Wingdings 3</vt:lpstr>
      <vt:lpstr>Грань</vt:lpstr>
      <vt:lpstr>«Педагогическая диагностика учебных достижений  как один из видов контрольно-оценочной деятельности  в начальных классах» </vt:lpstr>
      <vt:lpstr>Педагогическая диагностика – это совокупность специально подобранных и систематизированных заданий, которые позволяют: </vt:lpstr>
      <vt:lpstr>Презентация PowerPoint</vt:lpstr>
      <vt:lpstr>Педагогическая диагностика направлена на оценку следующих метапредметных результатов: </vt:lpstr>
      <vt:lpstr>Педагогическая диагностика позволяет определить особенности усвоения учащимися предметных знаний, умений и навыков.</vt:lpstr>
      <vt:lpstr>Примеры педагогической диагностики  4 класс</vt:lpstr>
      <vt:lpstr>Презентация PowerPoint</vt:lpstr>
      <vt:lpstr>Презентация PowerPoint</vt:lpstr>
      <vt:lpstr>Презентация PowerPoint</vt:lpstr>
      <vt:lpstr> Педагогическая диагностика позволяет выявить характер трудностей ученика и установить их причины.</vt:lpstr>
      <vt:lpstr>Пример педагогической диагностики 3 класс</vt:lpstr>
      <vt:lpstr> Педагогическая диагностика позволяет установить уровень сформированности компонентов учебной деятельности. </vt:lpstr>
      <vt:lpstr>Пример педагогической диагностики 2 класс</vt:lpstr>
      <vt:lpstr>Педагогическая диагностика позволяет оценить изменения, происходящие в развитии обучающихся. </vt:lpstr>
      <vt:lpstr>Этапы педагогической диагностики</vt:lpstr>
      <vt:lpstr>Педагогическая диагностика            в 1 классе</vt:lpstr>
      <vt:lpstr>Педагогическая диагностика            во 2-4 классах</vt:lpstr>
      <vt:lpstr>Диагностика уровня образовательных достижений обучающихся по русскому языку </vt:lpstr>
      <vt:lpstr>Итоговые диагностические  контрольные работы в конце каждого класса включают две группы заданий:</vt:lpstr>
      <vt:lpstr>1 группа:</vt:lpstr>
      <vt:lpstr>2 группа:</vt:lpstr>
      <vt:lpstr>Пример диагностической работы   для обучающихся 1-го класса  </vt:lpstr>
      <vt:lpstr>Презентация PowerPoint</vt:lpstr>
      <vt:lpstr>Задания повышенного уровня  </vt:lpstr>
      <vt:lpstr>Презентация PowerPoint</vt:lpstr>
      <vt:lpstr>Педагогическая диагностика позволяет определить: </vt:lpstr>
      <vt:lpstr>Список использованной литературы: 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«Педагогическая диагностика учебных достижений  как один из видов контрольно-измерительной деятельности  в начальных классах»</dc:title>
  <dc:creator>user</dc:creator>
  <cp:lastModifiedBy>Admin</cp:lastModifiedBy>
  <cp:revision>15</cp:revision>
  <dcterms:created xsi:type="dcterms:W3CDTF">2012-08-27T20:07:14Z</dcterms:created>
  <dcterms:modified xsi:type="dcterms:W3CDTF">2016-12-13T11:19:16Z</dcterms:modified>
</cp:coreProperties>
</file>