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8"/>
    </mc:Choice>
    <mc:Fallback>
      <c:style val="28"/>
    </mc:Fallback>
  </mc:AlternateContent>
  <c:chart>
    <c:title>
      <c:layout/>
      <c:overlay val="0"/>
    </c:title>
    <c:autoTitleDeleted val="0"/>
    <c:plotArea>
      <c:layout>
        <c:manualLayout>
          <c:layoutTarget val="inner"/>
          <c:xMode val="edge"/>
          <c:yMode val="edge"/>
          <c:x val="5.7591426071741031E-2"/>
          <c:y val="0.12717304229301679"/>
          <c:w val="0.90215398075240594"/>
          <c:h val="0.77257941768547156"/>
        </c:manualLayout>
      </c:layout>
      <c:barChart>
        <c:barDir val="col"/>
        <c:grouping val="clustered"/>
        <c:varyColors val="0"/>
        <c:ser>
          <c:idx val="0"/>
          <c:order val="0"/>
          <c:tx>
            <c:strRef>
              <c:f>Лист1!$B$1</c:f>
              <c:strCache>
                <c:ptCount val="1"/>
                <c:pt idx="0">
                  <c:v>Возраст Респондентов</c:v>
                </c:pt>
              </c:strCache>
            </c:strRef>
          </c:tx>
          <c:spPr>
            <a:ln>
              <a:solidFill>
                <a:schemeClr val="accent1">
                  <a:lumMod val="50000"/>
                </a:schemeClr>
              </a:solidFill>
            </a:ln>
            <a:effectLst>
              <a:glow rad="228600">
                <a:schemeClr val="accent6">
                  <a:satMod val="175000"/>
                  <a:alpha val="40000"/>
                </a:schemeClr>
              </a:glow>
            </a:effectLst>
            <a:scene3d>
              <a:camera prst="orthographicFront"/>
              <a:lightRig rig="threePt" dir="tl">
                <a:rot lat="0" lon="0" rev="0"/>
              </a:lightRig>
            </a:scene3d>
            <a:sp3d prstMaterial="clear">
              <a:bevelT w="260350" h="50800" prst="softRound"/>
              <a:bevelB prst="softRound"/>
            </a:sp3d>
          </c:spPr>
          <c:invertIfNegative val="0"/>
          <c:dPt>
            <c:idx val="0"/>
            <c:invertIfNegative val="0"/>
            <c:bubble3D val="0"/>
            <c:spPr>
              <a:ln>
                <a:solidFill>
                  <a:schemeClr val="accent1">
                    <a:lumMod val="50000"/>
                  </a:schemeClr>
                </a:solidFill>
              </a:ln>
              <a:effectLst>
                <a:glow rad="228600">
                  <a:schemeClr val="accent6">
                    <a:satMod val="175000"/>
                    <a:alpha val="40000"/>
                  </a:schemeClr>
                </a:glow>
              </a:effectLst>
              <a:scene3d>
                <a:camera prst="orthographicFront"/>
                <a:lightRig rig="balanced" dir="tl">
                  <a:rot lat="0" lon="0" rev="8700000"/>
                </a:lightRig>
              </a:scene3d>
              <a:sp3d>
                <a:bevelT w="190500" h="38100"/>
              </a:sp3d>
            </c:spPr>
          </c:dPt>
          <c:dPt>
            <c:idx val="1"/>
            <c:invertIfNegative val="0"/>
            <c:bubble3D val="0"/>
            <c:spPr>
              <a:ln>
                <a:solidFill>
                  <a:schemeClr val="accent1">
                    <a:lumMod val="50000"/>
                  </a:schemeClr>
                </a:solidFill>
              </a:ln>
              <a:effectLst>
                <a:glow rad="228600">
                  <a:schemeClr val="accent6">
                    <a:satMod val="175000"/>
                    <a:alpha val="40000"/>
                  </a:schemeClr>
                </a:glow>
              </a:effectLst>
              <a:scene3d>
                <a:camera prst="orthographicFront"/>
                <a:lightRig rig="balanced" dir="tl">
                  <a:rot lat="0" lon="0" rev="8700000"/>
                </a:lightRig>
              </a:scene3d>
              <a:sp3d>
                <a:bevelT w="190500" h="38100"/>
              </a:sp3d>
            </c:spPr>
          </c:dPt>
          <c:dPt>
            <c:idx val="2"/>
            <c:invertIfNegative val="0"/>
            <c:bubble3D val="0"/>
            <c:spPr>
              <a:ln>
                <a:solidFill>
                  <a:schemeClr val="accent1">
                    <a:lumMod val="50000"/>
                  </a:schemeClr>
                </a:solidFill>
              </a:ln>
              <a:effectLst>
                <a:glow rad="228600">
                  <a:schemeClr val="accent6">
                    <a:satMod val="175000"/>
                    <a:alpha val="40000"/>
                  </a:schemeClr>
                </a:glow>
              </a:effectLst>
              <a:scene3d>
                <a:camera prst="orthographicFront"/>
                <a:lightRig rig="balanced" dir="tl">
                  <a:rot lat="0" lon="0" rev="8700000"/>
                </a:lightRig>
              </a:scene3d>
              <a:sp3d>
                <a:bevelT w="190500" h="38100"/>
              </a:sp3d>
            </c:spPr>
          </c:dPt>
          <c:dPt>
            <c:idx val="3"/>
            <c:invertIfNegative val="0"/>
            <c:bubble3D val="0"/>
            <c:spPr>
              <a:ln>
                <a:solidFill>
                  <a:schemeClr val="accent1">
                    <a:lumMod val="50000"/>
                  </a:schemeClr>
                </a:solidFill>
              </a:ln>
              <a:effectLst>
                <a:glow rad="228600">
                  <a:schemeClr val="accent6">
                    <a:satMod val="175000"/>
                    <a:alpha val="40000"/>
                  </a:schemeClr>
                </a:glow>
              </a:effectLst>
              <a:scene3d>
                <a:camera prst="orthographicFront"/>
                <a:lightRig rig="balanced" dir="tl">
                  <a:rot lat="0" lon="0" rev="8700000"/>
                </a:lightRig>
              </a:scene3d>
              <a:sp3d>
                <a:bevelT w="190500" h="38100"/>
              </a:sp3d>
            </c:spPr>
          </c:dPt>
          <c:dPt>
            <c:idx val="4"/>
            <c:invertIfNegative val="0"/>
            <c:bubble3D val="0"/>
            <c:spPr>
              <a:ln>
                <a:solidFill>
                  <a:schemeClr val="accent1">
                    <a:lumMod val="50000"/>
                  </a:schemeClr>
                </a:solidFill>
              </a:ln>
              <a:effectLst>
                <a:glow rad="228600">
                  <a:schemeClr val="accent6">
                    <a:satMod val="175000"/>
                    <a:alpha val="40000"/>
                  </a:schemeClr>
                </a:glow>
              </a:effectLst>
              <a:scene3d>
                <a:camera prst="orthographicFront"/>
                <a:lightRig rig="balanced" dir="tl">
                  <a:rot lat="0" lon="0" rev="8700000"/>
                </a:lightRig>
              </a:scene3d>
              <a:sp3d>
                <a:bevelT w="190500" h="38100"/>
              </a:sp3d>
            </c:spPr>
          </c:dPt>
          <c:cat>
            <c:strRef>
              <c:f>Лист1!$A$2:$A$6</c:f>
              <c:strCache>
                <c:ptCount val="5"/>
                <c:pt idx="0">
                  <c:v>До 15</c:v>
                </c:pt>
                <c:pt idx="1">
                  <c:v>С 15 по 20</c:v>
                </c:pt>
                <c:pt idx="2">
                  <c:v>С 15 по 20 и работают</c:v>
                </c:pt>
                <c:pt idx="3">
                  <c:v>Старше 20</c:v>
                </c:pt>
                <c:pt idx="4">
                  <c:v>Старше 20 и работают</c:v>
                </c:pt>
              </c:strCache>
            </c:strRef>
          </c:cat>
          <c:val>
            <c:numRef>
              <c:f>Лист1!$B$2:$B$6</c:f>
              <c:numCache>
                <c:formatCode>General</c:formatCode>
                <c:ptCount val="5"/>
                <c:pt idx="0">
                  <c:v>3</c:v>
                </c:pt>
                <c:pt idx="1">
                  <c:v>4</c:v>
                </c:pt>
                <c:pt idx="2">
                  <c:v>2</c:v>
                </c:pt>
                <c:pt idx="3">
                  <c:v>1</c:v>
                </c:pt>
                <c:pt idx="4">
                  <c:v>4</c:v>
                </c:pt>
              </c:numCache>
            </c:numRef>
          </c:val>
        </c:ser>
        <c:dLbls>
          <c:showLegendKey val="0"/>
          <c:showVal val="0"/>
          <c:showCatName val="0"/>
          <c:showSerName val="0"/>
          <c:showPercent val="0"/>
          <c:showBubbleSize val="0"/>
        </c:dLbls>
        <c:gapWidth val="150"/>
        <c:axId val="5815680"/>
        <c:axId val="5821568"/>
      </c:barChart>
      <c:catAx>
        <c:axId val="5815680"/>
        <c:scaling>
          <c:orientation val="minMax"/>
        </c:scaling>
        <c:delete val="0"/>
        <c:axPos val="b"/>
        <c:majorTickMark val="out"/>
        <c:minorTickMark val="none"/>
        <c:tickLblPos val="nextTo"/>
        <c:crossAx val="5821568"/>
        <c:crosses val="autoZero"/>
        <c:auto val="1"/>
        <c:lblAlgn val="ctr"/>
        <c:lblOffset val="100"/>
        <c:noMultiLvlLbl val="0"/>
      </c:catAx>
      <c:valAx>
        <c:axId val="5821568"/>
        <c:scaling>
          <c:orientation val="minMax"/>
        </c:scaling>
        <c:delete val="0"/>
        <c:axPos val="l"/>
        <c:majorGridlines/>
        <c:numFmt formatCode="General" sourceLinked="1"/>
        <c:majorTickMark val="out"/>
        <c:minorTickMark val="none"/>
        <c:tickLblPos val="nextTo"/>
        <c:crossAx val="5815680"/>
        <c:crosses val="autoZero"/>
        <c:crossBetween val="between"/>
      </c:valAx>
      <c:spPr>
        <a:scene3d>
          <a:camera prst="orthographicFront"/>
          <a:lightRig rig="threePt" dir="t"/>
        </a:scene3d>
        <a:sp3d>
          <a:bevelT w="190500" h="38100"/>
        </a:sp3d>
      </c:spPr>
    </c:plotArea>
    <c:legend>
      <c:legendPos val="r"/>
      <c:layout>
        <c:manualLayout>
          <c:xMode val="edge"/>
          <c:yMode val="edge"/>
          <c:x val="0.44909372265966757"/>
          <c:y val="0.13794542557856437"/>
          <c:w val="0.28007294400699911"/>
          <c:h val="0.37299498174023904"/>
        </c:manualLayout>
      </c:layout>
      <c:overlay val="0"/>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8"/>
    </mc:Choice>
    <mc:Fallback>
      <c:style val="28"/>
    </mc:Fallback>
  </mc:AlternateContent>
  <c:chart>
    <c:title>
      <c:tx>
        <c:rich>
          <a:bodyPr/>
          <a:lstStyle/>
          <a:p>
            <a:pPr>
              <a:defRPr>
                <a:solidFill>
                  <a:schemeClr val="tx1"/>
                </a:solidFill>
              </a:defRPr>
            </a:pPr>
            <a:r>
              <a:rPr lang="ru-RU" sz="3200" dirty="0">
                <a:solidFill>
                  <a:schemeClr val="tx1"/>
                </a:solidFill>
                <a:latin typeface="Times New Roman" panose="02020603050405020304" pitchFamily="18" charset="0"/>
                <a:cs typeface="Times New Roman" panose="02020603050405020304" pitchFamily="18" charset="0"/>
              </a:rPr>
              <a:t>Интересует ли вас эта проблема</a:t>
            </a:r>
          </a:p>
        </c:rich>
      </c:tx>
      <c:layout>
        <c:manualLayout>
          <c:xMode val="edge"/>
          <c:yMode val="edge"/>
          <c:x val="0.15795954641081467"/>
          <c:y val="4.2635658914728682E-2"/>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7.287301458332473E-3"/>
          <c:y val="0.13138573521333088"/>
          <c:w val="0.62976503444885279"/>
          <c:h val="0.86861426478666914"/>
        </c:manualLayout>
      </c:layout>
      <c:pie3DChart>
        <c:varyColors val="1"/>
        <c:ser>
          <c:idx val="0"/>
          <c:order val="0"/>
          <c:tx>
            <c:strRef>
              <c:f>Лист1!$B$1</c:f>
              <c:strCache>
                <c:ptCount val="1"/>
                <c:pt idx="0">
                  <c:v>Интересует ли вас эта проблема</c:v>
                </c:pt>
              </c:strCache>
            </c:strRef>
          </c:tx>
          <c:dPt>
            <c:idx val="2"/>
            <c:bubble3D val="0"/>
            <c:spPr>
              <a:solidFill>
                <a:schemeClr val="accent2">
                  <a:lumMod val="60000"/>
                  <a:lumOff val="40000"/>
                </a:schemeClr>
              </a:solidFill>
            </c:spPr>
          </c:dPt>
          <c:dPt>
            <c:idx val="3"/>
            <c:bubble3D val="0"/>
            <c:spPr>
              <a:solidFill>
                <a:schemeClr val="bg1"/>
              </a:solidFill>
            </c:spPr>
          </c:dPt>
          <c:cat>
            <c:strRef>
              <c:f>Лист1!$A$2:$A$5</c:f>
              <c:strCache>
                <c:ptCount val="4"/>
                <c:pt idx="0">
                  <c:v>Да я активно борюсь</c:v>
                </c:pt>
                <c:pt idx="1">
                  <c:v>Да, интересует , но предпочитаю наблюдать.</c:v>
                </c:pt>
                <c:pt idx="2">
                  <c:v>Да,но предпочитаю ,чтоб занимались другие.</c:v>
                </c:pt>
                <c:pt idx="3">
                  <c:v>Нет, меня это не интересует.</c:v>
                </c:pt>
              </c:strCache>
            </c:strRef>
          </c:cat>
          <c:val>
            <c:numRef>
              <c:f>Лист1!$B$2:$B$5</c:f>
              <c:numCache>
                <c:formatCode>General</c:formatCode>
                <c:ptCount val="4"/>
                <c:pt idx="0">
                  <c:v>3</c:v>
                </c:pt>
                <c:pt idx="1">
                  <c:v>5</c:v>
                </c:pt>
                <c:pt idx="2">
                  <c:v>3.5</c:v>
                </c:pt>
                <c:pt idx="3">
                  <c:v>1.2</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3705233590718524"/>
          <c:y val="0.43774552890191054"/>
          <c:w val="0.36294766409281476"/>
          <c:h val="0.38380150155649151"/>
        </c:manualLayout>
      </c:layout>
      <c:overlay val="0"/>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8"/>
    </mc:Choice>
    <mc:Fallback>
      <c:style val="28"/>
    </mc:Fallback>
  </mc:AlternateContent>
  <c:chart>
    <c:title>
      <c:tx>
        <c:rich>
          <a:bodyPr/>
          <a:lstStyle/>
          <a:p>
            <a:pPr>
              <a:defRPr/>
            </a:pPr>
            <a:r>
              <a:rPr lang="ru-RU" sz="3200" dirty="0">
                <a:latin typeface="Times New Roman" panose="02020603050405020304" pitchFamily="18" charset="0"/>
                <a:cs typeface="Times New Roman" panose="02020603050405020304" pitchFamily="18" charset="0"/>
              </a:rPr>
              <a:t>Что сможет вас привлечь к этой проблеме</a:t>
            </a:r>
          </a:p>
        </c:rich>
      </c:tx>
      <c:layout>
        <c:manualLayout>
          <c:xMode val="edge"/>
          <c:yMode val="edge"/>
          <c:x val="0.15620521955897543"/>
          <c:y val="1.9593434687445377E-3"/>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Что сможет вас привлечь к этой проблеме</c:v>
                </c:pt>
              </c:strCache>
            </c:strRef>
          </c:tx>
          <c:cat>
            <c:strRef>
              <c:f>Лист1!$A$2:$A$7</c:f>
              <c:strCache>
                <c:ptCount val="6"/>
                <c:pt idx="0">
                  <c:v>Програма по телевизору.</c:v>
                </c:pt>
                <c:pt idx="1">
                  <c:v>Яркий, но короткий рекламный ролик.</c:v>
                </c:pt>
                <c:pt idx="2">
                  <c:v>Статья в местной газете.</c:v>
                </c:pt>
                <c:pt idx="3">
                  <c:v>Яркий плакат на улице.</c:v>
                </c:pt>
                <c:pt idx="4">
                  <c:v>Листовки, которые раздают активисты.</c:v>
                </c:pt>
                <c:pt idx="5">
                  <c:v>Меня ничем не привлечь к этой проблеме.</c:v>
                </c:pt>
              </c:strCache>
            </c:strRef>
          </c:cat>
          <c:val>
            <c:numRef>
              <c:f>Лист1!$B$2:$B$7</c:f>
              <c:numCache>
                <c:formatCode>General</c:formatCode>
                <c:ptCount val="6"/>
                <c:pt idx="0">
                  <c:v>20</c:v>
                </c:pt>
                <c:pt idx="1">
                  <c:v>36</c:v>
                </c:pt>
                <c:pt idx="2">
                  <c:v>4</c:v>
                </c:pt>
                <c:pt idx="3">
                  <c:v>12</c:v>
                </c:pt>
                <c:pt idx="4">
                  <c:v>24</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BCE136-06C3-4A42-8F78-8449AB0F1B67}"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ru-RU"/>
        </a:p>
      </dgm:t>
    </dgm:pt>
    <dgm:pt modelId="{0839E529-0A7F-4E62-9858-F8341C2FFB2F}">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pPr rtl="0"/>
          <a:endParaRPr lang="ru-RU" sz="3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a:p>
          <a:pPr rtl="0"/>
          <a:r>
            <a:rPr lang="ru-RU" sz="3200" b="1" i="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Эффективность методов экологического информирования</a:t>
          </a:r>
          <a:endParaRPr lang="ru-RU" sz="3200" b="1" i="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dgm:t>
    </dgm:pt>
    <dgm:pt modelId="{8A6A5173-4095-41E5-AA9A-15F97EAFEE91}" type="parTrans" cxnId="{673476DD-A494-47AC-B7B0-684AFDBA425E}">
      <dgm:prSet/>
      <dgm:spPr/>
      <dgm:t>
        <a:bodyPr/>
        <a:lstStyle/>
        <a:p>
          <a:endParaRPr lang="ru-RU"/>
        </a:p>
      </dgm:t>
    </dgm:pt>
    <dgm:pt modelId="{2091F842-BAC0-410C-8A81-329972CC8275}" type="sibTrans" cxnId="{673476DD-A494-47AC-B7B0-684AFDBA425E}">
      <dgm:prSet/>
      <dgm:spPr/>
      <dgm:t>
        <a:bodyPr/>
        <a:lstStyle/>
        <a:p>
          <a:endParaRPr lang="ru-RU"/>
        </a:p>
      </dgm:t>
    </dgm:pt>
    <dgm:pt modelId="{7E5DAB0B-9592-4E9C-8F91-F053625CCA04}">
      <dgm:prSet/>
      <dgm:spPr/>
      <dgm:t>
        <a:bodyPr/>
        <a:lstStyle/>
        <a:p>
          <a:pPr algn="r" rtl="0"/>
          <a:r>
            <a:rPr lang="ru-RU" b="1" dirty="0" smtClean="0"/>
            <a:t>                                                                                               </a:t>
          </a:r>
          <a:r>
            <a:rPr lang="ru-RU" b="1" dirty="0" smtClean="0">
              <a:latin typeface="Times New Roman" panose="02020603050405020304" pitchFamily="18" charset="0"/>
              <a:cs typeface="Times New Roman" panose="02020603050405020304" pitchFamily="18" charset="0"/>
            </a:rPr>
            <a:t>Подготовила:</a:t>
          </a:r>
          <a:endParaRPr lang="ru-RU" dirty="0">
            <a:latin typeface="Times New Roman" panose="02020603050405020304" pitchFamily="18" charset="0"/>
            <a:cs typeface="Times New Roman" panose="02020603050405020304" pitchFamily="18" charset="0"/>
          </a:endParaRPr>
        </a:p>
      </dgm:t>
    </dgm:pt>
    <dgm:pt modelId="{C5123B42-125C-4D10-B358-3751E8123200}" type="parTrans" cxnId="{F0FB9867-0FCF-4A13-80FB-8117E57FD958}">
      <dgm:prSet/>
      <dgm:spPr/>
      <dgm:t>
        <a:bodyPr/>
        <a:lstStyle/>
        <a:p>
          <a:endParaRPr lang="ru-RU"/>
        </a:p>
      </dgm:t>
    </dgm:pt>
    <dgm:pt modelId="{CE5543C0-6EE9-4242-B8A8-3FCA4E4DEE59}" type="sibTrans" cxnId="{F0FB9867-0FCF-4A13-80FB-8117E57FD958}">
      <dgm:prSet/>
      <dgm:spPr/>
      <dgm:t>
        <a:bodyPr/>
        <a:lstStyle/>
        <a:p>
          <a:endParaRPr lang="ru-RU"/>
        </a:p>
      </dgm:t>
    </dgm:pt>
    <dgm:pt modelId="{8BFCEB81-BB56-4948-B69A-9E14AF46BFC1}">
      <dgm:prSet custT="1"/>
      <dgm:spPr/>
      <dgm:t>
        <a:bodyPr/>
        <a:lstStyle/>
        <a:p>
          <a:pPr algn="r" rtl="0"/>
          <a:r>
            <a:rPr lang="ru-RU" sz="1500" b="1" dirty="0" smtClean="0"/>
            <a:t>                                                                         </a:t>
          </a:r>
          <a:r>
            <a:rPr lang="ru-RU" sz="1600" b="1" dirty="0" smtClean="0">
              <a:latin typeface="Times New Roman" panose="02020603050405020304" pitchFamily="18" charset="0"/>
              <a:cs typeface="Times New Roman" panose="02020603050405020304" pitchFamily="18" charset="0"/>
            </a:rPr>
            <a:t>Ученица 10 класса</a:t>
          </a:r>
          <a:endParaRPr lang="ru-RU" sz="1600" dirty="0">
            <a:latin typeface="Times New Roman" panose="02020603050405020304" pitchFamily="18" charset="0"/>
            <a:cs typeface="Times New Roman" panose="02020603050405020304" pitchFamily="18" charset="0"/>
          </a:endParaRPr>
        </a:p>
      </dgm:t>
    </dgm:pt>
    <dgm:pt modelId="{F91769B9-4EC8-407E-B9CD-55A3274E1E4B}" type="parTrans" cxnId="{5959A80D-2DA8-46A3-8814-2C5E08152E9E}">
      <dgm:prSet/>
      <dgm:spPr/>
      <dgm:t>
        <a:bodyPr/>
        <a:lstStyle/>
        <a:p>
          <a:endParaRPr lang="ru-RU"/>
        </a:p>
      </dgm:t>
    </dgm:pt>
    <dgm:pt modelId="{17115BC3-B1BF-4252-89DC-7EF7D7F90136}" type="sibTrans" cxnId="{5959A80D-2DA8-46A3-8814-2C5E08152E9E}">
      <dgm:prSet/>
      <dgm:spPr/>
      <dgm:t>
        <a:bodyPr/>
        <a:lstStyle/>
        <a:p>
          <a:endParaRPr lang="ru-RU"/>
        </a:p>
      </dgm:t>
    </dgm:pt>
    <dgm:pt modelId="{898121B2-E917-42A9-9C8B-6BDD70C08C57}">
      <dgm:prSet custT="1"/>
      <dgm:spPr/>
      <dgm:t>
        <a:bodyPr/>
        <a:lstStyle/>
        <a:p>
          <a:pPr algn="r" rtl="0"/>
          <a:r>
            <a:rPr lang="ru-RU" sz="1500" b="1" dirty="0" smtClean="0"/>
            <a:t>                                                                   </a:t>
          </a:r>
          <a:r>
            <a:rPr lang="ru-RU" sz="1600" b="1" dirty="0" smtClean="0">
              <a:latin typeface="Times New Roman" panose="02020603050405020304" pitchFamily="18" charset="0"/>
              <a:cs typeface="Times New Roman" panose="02020603050405020304" pitchFamily="18" charset="0"/>
            </a:rPr>
            <a:t>МБОУ ТСОШ № 2 </a:t>
          </a:r>
          <a:endParaRPr lang="ru-RU" sz="1600" dirty="0">
            <a:latin typeface="Times New Roman" panose="02020603050405020304" pitchFamily="18" charset="0"/>
            <a:cs typeface="Times New Roman" panose="02020603050405020304" pitchFamily="18" charset="0"/>
          </a:endParaRPr>
        </a:p>
      </dgm:t>
    </dgm:pt>
    <dgm:pt modelId="{C5C0C6BF-9C13-4983-BF83-647ABFF58E07}" type="parTrans" cxnId="{CDBD9F2F-BBF8-49A1-8222-E3AEBE856123}">
      <dgm:prSet/>
      <dgm:spPr/>
      <dgm:t>
        <a:bodyPr/>
        <a:lstStyle/>
        <a:p>
          <a:endParaRPr lang="ru-RU"/>
        </a:p>
      </dgm:t>
    </dgm:pt>
    <dgm:pt modelId="{51F6FC77-5769-43C3-97D1-15A6E06F47CF}" type="sibTrans" cxnId="{CDBD9F2F-BBF8-49A1-8222-E3AEBE856123}">
      <dgm:prSet/>
      <dgm:spPr/>
      <dgm:t>
        <a:bodyPr/>
        <a:lstStyle/>
        <a:p>
          <a:endParaRPr lang="ru-RU"/>
        </a:p>
      </dgm:t>
    </dgm:pt>
    <dgm:pt modelId="{5AB6D1C4-563E-401F-B7BA-6B4894CCE19F}">
      <dgm:prSet custT="1"/>
      <dgm:spPr/>
      <dgm:t>
        <a:bodyPr/>
        <a:lstStyle/>
        <a:p>
          <a:pPr algn="r" rtl="0"/>
          <a:r>
            <a:rPr lang="ru-RU" sz="1500" b="1" dirty="0" smtClean="0"/>
            <a:t>                                                                          </a:t>
          </a:r>
          <a:r>
            <a:rPr lang="ru-RU" sz="1600" b="1" dirty="0" smtClean="0">
              <a:latin typeface="Times New Roman" panose="02020603050405020304" pitchFamily="18" charset="0"/>
              <a:cs typeface="Times New Roman" panose="02020603050405020304" pitchFamily="18" charset="0"/>
            </a:rPr>
            <a:t>Удодова Алина Алексеевна</a:t>
          </a:r>
          <a:endParaRPr lang="ru-RU" sz="1600" dirty="0">
            <a:latin typeface="Times New Roman" panose="02020603050405020304" pitchFamily="18" charset="0"/>
            <a:cs typeface="Times New Roman" panose="02020603050405020304" pitchFamily="18" charset="0"/>
          </a:endParaRPr>
        </a:p>
      </dgm:t>
    </dgm:pt>
    <dgm:pt modelId="{406BA16D-AC0F-428E-9F55-E91484FAE083}" type="parTrans" cxnId="{01AFF68E-5BD0-482E-8DFC-4333171CDB2D}">
      <dgm:prSet/>
      <dgm:spPr/>
      <dgm:t>
        <a:bodyPr/>
        <a:lstStyle/>
        <a:p>
          <a:endParaRPr lang="ru-RU"/>
        </a:p>
      </dgm:t>
    </dgm:pt>
    <dgm:pt modelId="{621D3653-15B1-44C3-843A-327302085EBD}" type="sibTrans" cxnId="{01AFF68E-5BD0-482E-8DFC-4333171CDB2D}">
      <dgm:prSet/>
      <dgm:spPr/>
      <dgm:t>
        <a:bodyPr/>
        <a:lstStyle/>
        <a:p>
          <a:endParaRPr lang="ru-RU"/>
        </a:p>
      </dgm:t>
    </dgm:pt>
    <dgm:pt modelId="{30BDEA6E-1D4B-47A3-B3E7-41C64BBCFC15}">
      <dgm:prSet custT="1"/>
      <dgm:spPr/>
      <dgm:t>
        <a:bodyPr/>
        <a:lstStyle/>
        <a:p>
          <a:pPr algn="r" rtl="0"/>
          <a:r>
            <a:rPr lang="ru-RU" sz="1500" b="1" dirty="0" smtClean="0"/>
            <a:t>                                                                               </a:t>
          </a:r>
          <a:r>
            <a:rPr lang="ru-RU" sz="1600" b="1" dirty="0" smtClean="0">
              <a:latin typeface="Times New Roman" panose="02020603050405020304" pitchFamily="18" charset="0"/>
              <a:cs typeface="Times New Roman" panose="02020603050405020304" pitchFamily="18" charset="0"/>
            </a:rPr>
            <a:t>Преподаватель:</a:t>
          </a:r>
          <a:endParaRPr lang="ru-RU" sz="1600" dirty="0">
            <a:latin typeface="Times New Roman" panose="02020603050405020304" pitchFamily="18" charset="0"/>
            <a:cs typeface="Times New Roman" panose="02020603050405020304" pitchFamily="18" charset="0"/>
          </a:endParaRPr>
        </a:p>
      </dgm:t>
    </dgm:pt>
    <dgm:pt modelId="{27A1550A-D54C-4031-AD8C-995EF084BFB4}" type="parTrans" cxnId="{A32054C9-6517-4D49-A950-9C78339C18B5}">
      <dgm:prSet/>
      <dgm:spPr/>
      <dgm:t>
        <a:bodyPr/>
        <a:lstStyle/>
        <a:p>
          <a:endParaRPr lang="ru-RU"/>
        </a:p>
      </dgm:t>
    </dgm:pt>
    <dgm:pt modelId="{D2AA7635-E89A-4362-B6BD-80423283F232}" type="sibTrans" cxnId="{A32054C9-6517-4D49-A950-9C78339C18B5}">
      <dgm:prSet/>
      <dgm:spPr/>
      <dgm:t>
        <a:bodyPr/>
        <a:lstStyle/>
        <a:p>
          <a:endParaRPr lang="ru-RU"/>
        </a:p>
      </dgm:t>
    </dgm:pt>
    <dgm:pt modelId="{9F90D39E-B164-4D31-ABBA-29CD0FE199BF}">
      <dgm:prSet custT="1"/>
      <dgm:spPr/>
      <dgm:t>
        <a:bodyPr/>
        <a:lstStyle/>
        <a:p>
          <a:pPr algn="r" rtl="0"/>
          <a:r>
            <a:rPr lang="ru-RU" sz="1500" b="1" dirty="0" smtClean="0"/>
            <a:t>                                                                                 </a:t>
          </a:r>
          <a:r>
            <a:rPr lang="ru-RU" sz="1600" b="1" dirty="0" smtClean="0">
              <a:latin typeface="Times New Roman" panose="02020603050405020304" pitchFamily="18" charset="0"/>
              <a:cs typeface="Times New Roman" panose="02020603050405020304" pitchFamily="18" charset="0"/>
            </a:rPr>
            <a:t>Куликова Инна Евгеньевна</a:t>
          </a:r>
          <a:endParaRPr lang="ru-RU" sz="1600" dirty="0">
            <a:latin typeface="Times New Roman" panose="02020603050405020304" pitchFamily="18" charset="0"/>
            <a:cs typeface="Times New Roman" panose="02020603050405020304" pitchFamily="18" charset="0"/>
          </a:endParaRPr>
        </a:p>
      </dgm:t>
    </dgm:pt>
    <dgm:pt modelId="{EE3E9846-CB80-4A1A-951A-1C8AC1B8EED5}" type="parTrans" cxnId="{E74D3ABC-85CD-4E36-BA8E-765B8A44A2D5}">
      <dgm:prSet/>
      <dgm:spPr/>
      <dgm:t>
        <a:bodyPr/>
        <a:lstStyle/>
        <a:p>
          <a:endParaRPr lang="ru-RU"/>
        </a:p>
      </dgm:t>
    </dgm:pt>
    <dgm:pt modelId="{ED3F5568-489E-46C1-B691-9E3FC8AADBC6}" type="sibTrans" cxnId="{E74D3ABC-85CD-4E36-BA8E-765B8A44A2D5}">
      <dgm:prSet/>
      <dgm:spPr/>
      <dgm:t>
        <a:bodyPr/>
        <a:lstStyle/>
        <a:p>
          <a:endParaRPr lang="ru-RU"/>
        </a:p>
      </dgm:t>
    </dgm:pt>
    <dgm:pt modelId="{416C60AB-65D8-46B1-9A0F-B897FC122746}" type="pres">
      <dgm:prSet presAssocID="{6DBCE136-06C3-4A42-8F78-8449AB0F1B67}" presName="Name0" presStyleCnt="0">
        <dgm:presLayoutVars>
          <dgm:chMax val="7"/>
          <dgm:dir/>
          <dgm:animLvl val="lvl"/>
          <dgm:resizeHandles val="exact"/>
        </dgm:presLayoutVars>
      </dgm:prSet>
      <dgm:spPr/>
      <dgm:t>
        <a:bodyPr/>
        <a:lstStyle/>
        <a:p>
          <a:endParaRPr lang="ru-RU"/>
        </a:p>
      </dgm:t>
    </dgm:pt>
    <dgm:pt modelId="{4F02963B-9514-4C47-8D39-E9A94E29BBFB}" type="pres">
      <dgm:prSet presAssocID="{0839E529-0A7F-4E62-9858-F8341C2FFB2F}" presName="circle1" presStyleLbl="node1" presStyleIdx="0" presStyleCnt="7"/>
      <dgm:spPr/>
    </dgm:pt>
    <dgm:pt modelId="{F0409B5F-E919-46BC-882F-0EA0314AE7D2}" type="pres">
      <dgm:prSet presAssocID="{0839E529-0A7F-4E62-9858-F8341C2FFB2F}" presName="space" presStyleCnt="0"/>
      <dgm:spPr/>
    </dgm:pt>
    <dgm:pt modelId="{38218959-1A73-430E-B769-CDD47B3D1BB1}" type="pres">
      <dgm:prSet presAssocID="{0839E529-0A7F-4E62-9858-F8341C2FFB2F}" presName="rect1" presStyleLbl="alignAcc1" presStyleIdx="0" presStyleCnt="7" custLinFactNeighborX="571"/>
      <dgm:spPr/>
      <dgm:t>
        <a:bodyPr/>
        <a:lstStyle/>
        <a:p>
          <a:endParaRPr lang="ru-RU"/>
        </a:p>
      </dgm:t>
    </dgm:pt>
    <dgm:pt modelId="{15B2E779-CBFC-4670-9BE5-E7080B5FD8A9}" type="pres">
      <dgm:prSet presAssocID="{7E5DAB0B-9592-4E9C-8F91-F053625CCA04}" presName="vertSpace2" presStyleLbl="node1" presStyleIdx="0" presStyleCnt="7"/>
      <dgm:spPr/>
    </dgm:pt>
    <dgm:pt modelId="{88CAC2A7-C10A-4086-91AD-E05AAF0C0320}" type="pres">
      <dgm:prSet presAssocID="{7E5DAB0B-9592-4E9C-8F91-F053625CCA04}" presName="circle2" presStyleLbl="node1" presStyleIdx="1" presStyleCnt="7"/>
      <dgm:spPr/>
    </dgm:pt>
    <dgm:pt modelId="{5F1FB46F-0007-44A6-829B-0C081ED4B673}" type="pres">
      <dgm:prSet presAssocID="{7E5DAB0B-9592-4E9C-8F91-F053625CCA04}" presName="rect2" presStyleLbl="alignAcc1" presStyleIdx="1" presStyleCnt="7" custScaleY="71149" custLinFactNeighborX="571" custLinFactNeighborY="-316"/>
      <dgm:spPr/>
      <dgm:t>
        <a:bodyPr/>
        <a:lstStyle/>
        <a:p>
          <a:endParaRPr lang="ru-RU"/>
        </a:p>
      </dgm:t>
    </dgm:pt>
    <dgm:pt modelId="{3BE7FD67-0598-452A-B627-93B7CD1C6787}" type="pres">
      <dgm:prSet presAssocID="{8BFCEB81-BB56-4948-B69A-9E14AF46BFC1}" presName="vertSpace3" presStyleLbl="node1" presStyleIdx="1" presStyleCnt="7"/>
      <dgm:spPr/>
    </dgm:pt>
    <dgm:pt modelId="{8B58EC81-3A22-4607-8291-8A0C1F2C07B7}" type="pres">
      <dgm:prSet presAssocID="{8BFCEB81-BB56-4948-B69A-9E14AF46BFC1}" presName="circle3" presStyleLbl="node1" presStyleIdx="2" presStyleCnt="7"/>
      <dgm:spPr/>
    </dgm:pt>
    <dgm:pt modelId="{25EC76CE-AF16-4699-B898-BCACC6F4316E}" type="pres">
      <dgm:prSet presAssocID="{8BFCEB81-BB56-4948-B69A-9E14AF46BFC1}" presName="rect3" presStyleLbl="alignAcc1" presStyleIdx="2" presStyleCnt="7" custScaleY="68782"/>
      <dgm:spPr/>
      <dgm:t>
        <a:bodyPr/>
        <a:lstStyle/>
        <a:p>
          <a:endParaRPr lang="ru-RU"/>
        </a:p>
      </dgm:t>
    </dgm:pt>
    <dgm:pt modelId="{DA379F2E-70C2-4DAA-84D9-4012E4818C0D}" type="pres">
      <dgm:prSet presAssocID="{898121B2-E917-42A9-9C8B-6BDD70C08C57}" presName="vertSpace4" presStyleLbl="node1" presStyleIdx="2" presStyleCnt="7"/>
      <dgm:spPr/>
    </dgm:pt>
    <dgm:pt modelId="{8E297478-F678-470C-A6AF-FFDB47453991}" type="pres">
      <dgm:prSet presAssocID="{898121B2-E917-42A9-9C8B-6BDD70C08C57}" presName="circle4" presStyleLbl="node1" presStyleIdx="3" presStyleCnt="7"/>
      <dgm:spPr/>
    </dgm:pt>
    <dgm:pt modelId="{E836B7B0-4AE7-4D44-A40B-EEAB0434C060}" type="pres">
      <dgm:prSet presAssocID="{898121B2-E917-42A9-9C8B-6BDD70C08C57}" presName="rect4" presStyleLbl="alignAcc1" presStyleIdx="3" presStyleCnt="7" custScaleY="81033" custLinFactNeighborX="571" custLinFactNeighborY="6061"/>
      <dgm:spPr/>
      <dgm:t>
        <a:bodyPr/>
        <a:lstStyle/>
        <a:p>
          <a:endParaRPr lang="ru-RU"/>
        </a:p>
      </dgm:t>
    </dgm:pt>
    <dgm:pt modelId="{5CC7148F-9700-43EC-BA97-2D08C1B6DB5F}" type="pres">
      <dgm:prSet presAssocID="{5AB6D1C4-563E-401F-B7BA-6B4894CCE19F}" presName="vertSpace5" presStyleLbl="node1" presStyleIdx="3" presStyleCnt="7"/>
      <dgm:spPr/>
    </dgm:pt>
    <dgm:pt modelId="{26485B1A-CD35-4A81-9C57-29EEFE2F0111}" type="pres">
      <dgm:prSet presAssocID="{5AB6D1C4-563E-401F-B7BA-6B4894CCE19F}" presName="circle5" presStyleLbl="node1" presStyleIdx="4" presStyleCnt="7"/>
      <dgm:spPr/>
    </dgm:pt>
    <dgm:pt modelId="{CEA9A793-4711-4CA6-BFA7-A74477777314}" type="pres">
      <dgm:prSet presAssocID="{5AB6D1C4-563E-401F-B7BA-6B4894CCE19F}" presName="rect5" presStyleLbl="alignAcc1" presStyleIdx="4" presStyleCnt="7" custScaleY="79807" custLinFactNeighborX="571" custLinFactNeighborY="8696"/>
      <dgm:spPr/>
      <dgm:t>
        <a:bodyPr/>
        <a:lstStyle/>
        <a:p>
          <a:endParaRPr lang="ru-RU"/>
        </a:p>
      </dgm:t>
    </dgm:pt>
    <dgm:pt modelId="{A0663735-01D3-463E-984F-6E90D5B8025E}" type="pres">
      <dgm:prSet presAssocID="{30BDEA6E-1D4B-47A3-B3E7-41C64BBCFC15}" presName="vertSpace6" presStyleLbl="node1" presStyleIdx="4" presStyleCnt="7"/>
      <dgm:spPr/>
    </dgm:pt>
    <dgm:pt modelId="{0EBCA610-D2B4-43E9-BEB1-43BCBD04B16D}" type="pres">
      <dgm:prSet presAssocID="{30BDEA6E-1D4B-47A3-B3E7-41C64BBCFC15}" presName="circle6" presStyleLbl="node1" presStyleIdx="5" presStyleCnt="7"/>
      <dgm:spPr/>
    </dgm:pt>
    <dgm:pt modelId="{28B7AEBE-E6C4-4D83-8D85-E2378FF73618}" type="pres">
      <dgm:prSet presAssocID="{30BDEA6E-1D4B-47A3-B3E7-41C64BBCFC15}" presName="rect6" presStyleLbl="alignAcc1" presStyleIdx="5" presStyleCnt="7" custScaleY="74027" custLinFactNeighborX="-571" custLinFactNeighborY="12591"/>
      <dgm:spPr/>
      <dgm:t>
        <a:bodyPr/>
        <a:lstStyle/>
        <a:p>
          <a:endParaRPr lang="ru-RU"/>
        </a:p>
      </dgm:t>
    </dgm:pt>
    <dgm:pt modelId="{DA913CB5-1146-484D-99E6-63B09649E794}" type="pres">
      <dgm:prSet presAssocID="{9F90D39E-B164-4D31-ABBA-29CD0FE199BF}" presName="vertSpace7" presStyleLbl="node1" presStyleIdx="5" presStyleCnt="7"/>
      <dgm:spPr/>
    </dgm:pt>
    <dgm:pt modelId="{13148AF9-8E7C-45EE-846D-9DB4ED9CE6CF}" type="pres">
      <dgm:prSet presAssocID="{9F90D39E-B164-4D31-ABBA-29CD0FE199BF}" presName="circle7" presStyleLbl="node1" presStyleIdx="6" presStyleCnt="7"/>
      <dgm:spPr/>
    </dgm:pt>
    <dgm:pt modelId="{D2991705-7661-4335-84A6-6415D2484F58}" type="pres">
      <dgm:prSet presAssocID="{9F90D39E-B164-4D31-ABBA-29CD0FE199BF}" presName="rect7" presStyleLbl="alignAcc1" presStyleIdx="6" presStyleCnt="7" custScaleY="110579" custLinFactNeighborX="571" custLinFactNeighborY="42971"/>
      <dgm:spPr/>
      <dgm:t>
        <a:bodyPr/>
        <a:lstStyle/>
        <a:p>
          <a:endParaRPr lang="ru-RU"/>
        </a:p>
      </dgm:t>
    </dgm:pt>
    <dgm:pt modelId="{64264CD7-E193-43E2-9DC7-B693E6312828}" type="pres">
      <dgm:prSet presAssocID="{0839E529-0A7F-4E62-9858-F8341C2FFB2F}" presName="rect1ParTxNoCh" presStyleLbl="alignAcc1" presStyleIdx="6" presStyleCnt="7">
        <dgm:presLayoutVars>
          <dgm:chMax val="1"/>
          <dgm:bulletEnabled val="1"/>
        </dgm:presLayoutVars>
      </dgm:prSet>
      <dgm:spPr/>
      <dgm:t>
        <a:bodyPr/>
        <a:lstStyle/>
        <a:p>
          <a:endParaRPr lang="ru-RU"/>
        </a:p>
      </dgm:t>
    </dgm:pt>
    <dgm:pt modelId="{480E2190-5BAD-4644-96AB-EA0CFDDA33A5}" type="pres">
      <dgm:prSet presAssocID="{7E5DAB0B-9592-4E9C-8F91-F053625CCA04}" presName="rect2ParTxNoCh" presStyleLbl="alignAcc1" presStyleIdx="6" presStyleCnt="7">
        <dgm:presLayoutVars>
          <dgm:chMax val="1"/>
          <dgm:bulletEnabled val="1"/>
        </dgm:presLayoutVars>
      </dgm:prSet>
      <dgm:spPr/>
      <dgm:t>
        <a:bodyPr/>
        <a:lstStyle/>
        <a:p>
          <a:endParaRPr lang="ru-RU"/>
        </a:p>
      </dgm:t>
    </dgm:pt>
    <dgm:pt modelId="{6D3A8D4E-C04E-4B67-BC42-0DC75B7B0338}" type="pres">
      <dgm:prSet presAssocID="{8BFCEB81-BB56-4948-B69A-9E14AF46BFC1}" presName="rect3ParTxNoCh" presStyleLbl="alignAcc1" presStyleIdx="6" presStyleCnt="7">
        <dgm:presLayoutVars>
          <dgm:chMax val="1"/>
          <dgm:bulletEnabled val="1"/>
        </dgm:presLayoutVars>
      </dgm:prSet>
      <dgm:spPr/>
      <dgm:t>
        <a:bodyPr/>
        <a:lstStyle/>
        <a:p>
          <a:endParaRPr lang="ru-RU"/>
        </a:p>
      </dgm:t>
    </dgm:pt>
    <dgm:pt modelId="{0BEE469E-E878-4FFA-96CB-BF5C9E11842E}" type="pres">
      <dgm:prSet presAssocID="{898121B2-E917-42A9-9C8B-6BDD70C08C57}" presName="rect4ParTxNoCh" presStyleLbl="alignAcc1" presStyleIdx="6" presStyleCnt="7">
        <dgm:presLayoutVars>
          <dgm:chMax val="1"/>
          <dgm:bulletEnabled val="1"/>
        </dgm:presLayoutVars>
      </dgm:prSet>
      <dgm:spPr/>
      <dgm:t>
        <a:bodyPr/>
        <a:lstStyle/>
        <a:p>
          <a:endParaRPr lang="ru-RU"/>
        </a:p>
      </dgm:t>
    </dgm:pt>
    <dgm:pt modelId="{41398E7B-4782-483B-9177-5203A98D0F23}" type="pres">
      <dgm:prSet presAssocID="{5AB6D1C4-563E-401F-B7BA-6B4894CCE19F}" presName="rect5ParTxNoCh" presStyleLbl="alignAcc1" presStyleIdx="6" presStyleCnt="7">
        <dgm:presLayoutVars>
          <dgm:chMax val="1"/>
          <dgm:bulletEnabled val="1"/>
        </dgm:presLayoutVars>
      </dgm:prSet>
      <dgm:spPr/>
      <dgm:t>
        <a:bodyPr/>
        <a:lstStyle/>
        <a:p>
          <a:endParaRPr lang="ru-RU"/>
        </a:p>
      </dgm:t>
    </dgm:pt>
    <dgm:pt modelId="{9366D331-BB92-4C9D-A0BD-CD45B3DD38ED}" type="pres">
      <dgm:prSet presAssocID="{30BDEA6E-1D4B-47A3-B3E7-41C64BBCFC15}" presName="rect6ParTxNoCh" presStyleLbl="alignAcc1" presStyleIdx="6" presStyleCnt="7">
        <dgm:presLayoutVars>
          <dgm:chMax val="1"/>
          <dgm:bulletEnabled val="1"/>
        </dgm:presLayoutVars>
      </dgm:prSet>
      <dgm:spPr/>
      <dgm:t>
        <a:bodyPr/>
        <a:lstStyle/>
        <a:p>
          <a:endParaRPr lang="ru-RU"/>
        </a:p>
      </dgm:t>
    </dgm:pt>
    <dgm:pt modelId="{FC574ADA-8F75-4CD4-B9F7-9AD84AB0533A}" type="pres">
      <dgm:prSet presAssocID="{9F90D39E-B164-4D31-ABBA-29CD0FE199BF}" presName="rect7ParTxNoCh" presStyleLbl="alignAcc1" presStyleIdx="6" presStyleCnt="7">
        <dgm:presLayoutVars>
          <dgm:chMax val="1"/>
          <dgm:bulletEnabled val="1"/>
        </dgm:presLayoutVars>
      </dgm:prSet>
      <dgm:spPr/>
      <dgm:t>
        <a:bodyPr/>
        <a:lstStyle/>
        <a:p>
          <a:endParaRPr lang="ru-RU"/>
        </a:p>
      </dgm:t>
    </dgm:pt>
  </dgm:ptLst>
  <dgm:cxnLst>
    <dgm:cxn modelId="{9E960C1E-FD29-416F-BB13-FEA75427D7DA}" type="presOf" srcId="{30BDEA6E-1D4B-47A3-B3E7-41C64BBCFC15}" destId="{28B7AEBE-E6C4-4D83-8D85-E2378FF73618}" srcOrd="0" destOrd="0" presId="urn:microsoft.com/office/officeart/2005/8/layout/target3"/>
    <dgm:cxn modelId="{F0FB9867-0FCF-4A13-80FB-8117E57FD958}" srcId="{6DBCE136-06C3-4A42-8F78-8449AB0F1B67}" destId="{7E5DAB0B-9592-4E9C-8F91-F053625CCA04}" srcOrd="1" destOrd="0" parTransId="{C5123B42-125C-4D10-B358-3751E8123200}" sibTransId="{CE5543C0-6EE9-4242-B8A8-3FCA4E4DEE59}"/>
    <dgm:cxn modelId="{F5EEE55C-9629-49FA-B99B-0554823AFA6A}" type="presOf" srcId="{30BDEA6E-1D4B-47A3-B3E7-41C64BBCFC15}" destId="{9366D331-BB92-4C9D-A0BD-CD45B3DD38ED}" srcOrd="1" destOrd="0" presId="urn:microsoft.com/office/officeart/2005/8/layout/target3"/>
    <dgm:cxn modelId="{0112EBEA-2AE6-40F9-A78E-8176FA641018}" type="presOf" srcId="{898121B2-E917-42A9-9C8B-6BDD70C08C57}" destId="{E836B7B0-4AE7-4D44-A40B-EEAB0434C060}" srcOrd="0" destOrd="0" presId="urn:microsoft.com/office/officeart/2005/8/layout/target3"/>
    <dgm:cxn modelId="{01AFF68E-5BD0-482E-8DFC-4333171CDB2D}" srcId="{6DBCE136-06C3-4A42-8F78-8449AB0F1B67}" destId="{5AB6D1C4-563E-401F-B7BA-6B4894CCE19F}" srcOrd="4" destOrd="0" parTransId="{406BA16D-AC0F-428E-9F55-E91484FAE083}" sibTransId="{621D3653-15B1-44C3-843A-327302085EBD}"/>
    <dgm:cxn modelId="{A32054C9-6517-4D49-A950-9C78339C18B5}" srcId="{6DBCE136-06C3-4A42-8F78-8449AB0F1B67}" destId="{30BDEA6E-1D4B-47A3-B3E7-41C64BBCFC15}" srcOrd="5" destOrd="0" parTransId="{27A1550A-D54C-4031-AD8C-995EF084BFB4}" sibTransId="{D2AA7635-E89A-4362-B6BD-80423283F232}"/>
    <dgm:cxn modelId="{7262B44A-4D65-40E1-BBAD-1A8ACB512061}" type="presOf" srcId="{5AB6D1C4-563E-401F-B7BA-6B4894CCE19F}" destId="{CEA9A793-4711-4CA6-BFA7-A74477777314}" srcOrd="0" destOrd="0" presId="urn:microsoft.com/office/officeart/2005/8/layout/target3"/>
    <dgm:cxn modelId="{5959A80D-2DA8-46A3-8814-2C5E08152E9E}" srcId="{6DBCE136-06C3-4A42-8F78-8449AB0F1B67}" destId="{8BFCEB81-BB56-4948-B69A-9E14AF46BFC1}" srcOrd="2" destOrd="0" parTransId="{F91769B9-4EC8-407E-B9CD-55A3274E1E4B}" sibTransId="{17115BC3-B1BF-4252-89DC-7EF7D7F90136}"/>
    <dgm:cxn modelId="{35EFE3B4-9418-49DD-963F-FB04C1C3679F}" type="presOf" srcId="{7E5DAB0B-9592-4E9C-8F91-F053625CCA04}" destId="{480E2190-5BAD-4644-96AB-EA0CFDDA33A5}" srcOrd="1" destOrd="0" presId="urn:microsoft.com/office/officeart/2005/8/layout/target3"/>
    <dgm:cxn modelId="{CDBD9F2F-BBF8-49A1-8222-E3AEBE856123}" srcId="{6DBCE136-06C3-4A42-8F78-8449AB0F1B67}" destId="{898121B2-E917-42A9-9C8B-6BDD70C08C57}" srcOrd="3" destOrd="0" parTransId="{C5C0C6BF-9C13-4983-BF83-647ABFF58E07}" sibTransId="{51F6FC77-5769-43C3-97D1-15A6E06F47CF}"/>
    <dgm:cxn modelId="{518DA29C-876C-48D2-82A4-D5CB14AF000A}" type="presOf" srcId="{9F90D39E-B164-4D31-ABBA-29CD0FE199BF}" destId="{FC574ADA-8F75-4CD4-B9F7-9AD84AB0533A}" srcOrd="1" destOrd="0" presId="urn:microsoft.com/office/officeart/2005/8/layout/target3"/>
    <dgm:cxn modelId="{CC4D2E79-864F-47DE-8034-AB8C85E35F7E}" type="presOf" srcId="{8BFCEB81-BB56-4948-B69A-9E14AF46BFC1}" destId="{6D3A8D4E-C04E-4B67-BC42-0DC75B7B0338}" srcOrd="1" destOrd="0" presId="urn:microsoft.com/office/officeart/2005/8/layout/target3"/>
    <dgm:cxn modelId="{779B1664-4292-4EA6-8EB2-982782539DD5}" type="presOf" srcId="{898121B2-E917-42A9-9C8B-6BDD70C08C57}" destId="{0BEE469E-E878-4FFA-96CB-BF5C9E11842E}" srcOrd="1" destOrd="0" presId="urn:microsoft.com/office/officeart/2005/8/layout/target3"/>
    <dgm:cxn modelId="{784EFB99-6191-48B5-AE05-A460F66CF9CC}" type="presOf" srcId="{0839E529-0A7F-4E62-9858-F8341C2FFB2F}" destId="{64264CD7-E193-43E2-9DC7-B693E6312828}" srcOrd="1" destOrd="0" presId="urn:microsoft.com/office/officeart/2005/8/layout/target3"/>
    <dgm:cxn modelId="{A03C37D8-7138-42B7-8A60-9C115F0A5402}" type="presOf" srcId="{7E5DAB0B-9592-4E9C-8F91-F053625CCA04}" destId="{5F1FB46F-0007-44A6-829B-0C081ED4B673}" srcOrd="0" destOrd="0" presId="urn:microsoft.com/office/officeart/2005/8/layout/target3"/>
    <dgm:cxn modelId="{63ACD332-8A5A-4D3C-BF41-E56D615E2DD4}" type="presOf" srcId="{0839E529-0A7F-4E62-9858-F8341C2FFB2F}" destId="{38218959-1A73-430E-B769-CDD47B3D1BB1}" srcOrd="0" destOrd="0" presId="urn:microsoft.com/office/officeart/2005/8/layout/target3"/>
    <dgm:cxn modelId="{A9B93FBC-BDD2-432F-B3D3-3F45EC43C650}" type="presOf" srcId="{9F90D39E-B164-4D31-ABBA-29CD0FE199BF}" destId="{D2991705-7661-4335-84A6-6415D2484F58}" srcOrd="0" destOrd="0" presId="urn:microsoft.com/office/officeart/2005/8/layout/target3"/>
    <dgm:cxn modelId="{5E35D722-50C2-41C7-9A9E-848D8BBB3B3C}" type="presOf" srcId="{8BFCEB81-BB56-4948-B69A-9E14AF46BFC1}" destId="{25EC76CE-AF16-4699-B898-BCACC6F4316E}" srcOrd="0" destOrd="0" presId="urn:microsoft.com/office/officeart/2005/8/layout/target3"/>
    <dgm:cxn modelId="{E74D3ABC-85CD-4E36-BA8E-765B8A44A2D5}" srcId="{6DBCE136-06C3-4A42-8F78-8449AB0F1B67}" destId="{9F90D39E-B164-4D31-ABBA-29CD0FE199BF}" srcOrd="6" destOrd="0" parTransId="{EE3E9846-CB80-4A1A-951A-1C8AC1B8EED5}" sibTransId="{ED3F5568-489E-46C1-B691-9E3FC8AADBC6}"/>
    <dgm:cxn modelId="{66C6092E-1222-46F3-BF2E-546BCD7D3640}" type="presOf" srcId="{5AB6D1C4-563E-401F-B7BA-6B4894CCE19F}" destId="{41398E7B-4782-483B-9177-5203A98D0F23}" srcOrd="1" destOrd="0" presId="urn:microsoft.com/office/officeart/2005/8/layout/target3"/>
    <dgm:cxn modelId="{673476DD-A494-47AC-B7B0-684AFDBA425E}" srcId="{6DBCE136-06C3-4A42-8F78-8449AB0F1B67}" destId="{0839E529-0A7F-4E62-9858-F8341C2FFB2F}" srcOrd="0" destOrd="0" parTransId="{8A6A5173-4095-41E5-AA9A-15F97EAFEE91}" sibTransId="{2091F842-BAC0-410C-8A81-329972CC8275}"/>
    <dgm:cxn modelId="{CCB2734F-2AB4-49A3-8B04-6268645C5045}" type="presOf" srcId="{6DBCE136-06C3-4A42-8F78-8449AB0F1B67}" destId="{416C60AB-65D8-46B1-9A0F-B897FC122746}" srcOrd="0" destOrd="0" presId="urn:microsoft.com/office/officeart/2005/8/layout/target3"/>
    <dgm:cxn modelId="{56385B72-8F9C-403A-9A62-8B0BA995FA14}" type="presParOf" srcId="{416C60AB-65D8-46B1-9A0F-B897FC122746}" destId="{4F02963B-9514-4C47-8D39-E9A94E29BBFB}" srcOrd="0" destOrd="0" presId="urn:microsoft.com/office/officeart/2005/8/layout/target3"/>
    <dgm:cxn modelId="{0316D93A-3A57-4F02-B401-47E005A1799E}" type="presParOf" srcId="{416C60AB-65D8-46B1-9A0F-B897FC122746}" destId="{F0409B5F-E919-46BC-882F-0EA0314AE7D2}" srcOrd="1" destOrd="0" presId="urn:microsoft.com/office/officeart/2005/8/layout/target3"/>
    <dgm:cxn modelId="{5E78025D-3A29-419B-BC80-AC0C1CA5D94A}" type="presParOf" srcId="{416C60AB-65D8-46B1-9A0F-B897FC122746}" destId="{38218959-1A73-430E-B769-CDD47B3D1BB1}" srcOrd="2" destOrd="0" presId="urn:microsoft.com/office/officeart/2005/8/layout/target3"/>
    <dgm:cxn modelId="{7F5527B4-1EDB-4312-82B3-634F996807D9}" type="presParOf" srcId="{416C60AB-65D8-46B1-9A0F-B897FC122746}" destId="{15B2E779-CBFC-4670-9BE5-E7080B5FD8A9}" srcOrd="3" destOrd="0" presId="urn:microsoft.com/office/officeart/2005/8/layout/target3"/>
    <dgm:cxn modelId="{4C0D312A-6D89-43A6-8218-BE940EA81F86}" type="presParOf" srcId="{416C60AB-65D8-46B1-9A0F-B897FC122746}" destId="{88CAC2A7-C10A-4086-91AD-E05AAF0C0320}" srcOrd="4" destOrd="0" presId="urn:microsoft.com/office/officeart/2005/8/layout/target3"/>
    <dgm:cxn modelId="{BD4889E8-58B2-4504-9797-BA30CCFFFD28}" type="presParOf" srcId="{416C60AB-65D8-46B1-9A0F-B897FC122746}" destId="{5F1FB46F-0007-44A6-829B-0C081ED4B673}" srcOrd="5" destOrd="0" presId="urn:microsoft.com/office/officeart/2005/8/layout/target3"/>
    <dgm:cxn modelId="{EB776063-0F36-48EB-9924-C8901D0BD083}" type="presParOf" srcId="{416C60AB-65D8-46B1-9A0F-B897FC122746}" destId="{3BE7FD67-0598-452A-B627-93B7CD1C6787}" srcOrd="6" destOrd="0" presId="urn:microsoft.com/office/officeart/2005/8/layout/target3"/>
    <dgm:cxn modelId="{4AEB2584-325F-4F1F-8796-D6CF79BD5C48}" type="presParOf" srcId="{416C60AB-65D8-46B1-9A0F-B897FC122746}" destId="{8B58EC81-3A22-4607-8291-8A0C1F2C07B7}" srcOrd="7" destOrd="0" presId="urn:microsoft.com/office/officeart/2005/8/layout/target3"/>
    <dgm:cxn modelId="{44932319-A000-47AA-A51E-65E0757F9375}" type="presParOf" srcId="{416C60AB-65D8-46B1-9A0F-B897FC122746}" destId="{25EC76CE-AF16-4699-B898-BCACC6F4316E}" srcOrd="8" destOrd="0" presId="urn:microsoft.com/office/officeart/2005/8/layout/target3"/>
    <dgm:cxn modelId="{F9D25717-F033-45F4-BCC2-71C87E630D62}" type="presParOf" srcId="{416C60AB-65D8-46B1-9A0F-B897FC122746}" destId="{DA379F2E-70C2-4DAA-84D9-4012E4818C0D}" srcOrd="9" destOrd="0" presId="urn:microsoft.com/office/officeart/2005/8/layout/target3"/>
    <dgm:cxn modelId="{F4CE58C4-66CE-405F-9F41-D39136C289F4}" type="presParOf" srcId="{416C60AB-65D8-46B1-9A0F-B897FC122746}" destId="{8E297478-F678-470C-A6AF-FFDB47453991}" srcOrd="10" destOrd="0" presId="urn:microsoft.com/office/officeart/2005/8/layout/target3"/>
    <dgm:cxn modelId="{9DCFC3A0-FC33-42B8-AEC7-2C68E844EDAC}" type="presParOf" srcId="{416C60AB-65D8-46B1-9A0F-B897FC122746}" destId="{E836B7B0-4AE7-4D44-A40B-EEAB0434C060}" srcOrd="11" destOrd="0" presId="urn:microsoft.com/office/officeart/2005/8/layout/target3"/>
    <dgm:cxn modelId="{36C53478-086F-49F8-9A3F-D2B70C99C7B2}" type="presParOf" srcId="{416C60AB-65D8-46B1-9A0F-B897FC122746}" destId="{5CC7148F-9700-43EC-BA97-2D08C1B6DB5F}" srcOrd="12" destOrd="0" presId="urn:microsoft.com/office/officeart/2005/8/layout/target3"/>
    <dgm:cxn modelId="{495643F2-FBE0-4D6D-AE87-757639392B6E}" type="presParOf" srcId="{416C60AB-65D8-46B1-9A0F-B897FC122746}" destId="{26485B1A-CD35-4A81-9C57-29EEFE2F0111}" srcOrd="13" destOrd="0" presId="urn:microsoft.com/office/officeart/2005/8/layout/target3"/>
    <dgm:cxn modelId="{BE21B902-C750-4835-A5FF-B1B6C7E5484A}" type="presParOf" srcId="{416C60AB-65D8-46B1-9A0F-B897FC122746}" destId="{CEA9A793-4711-4CA6-BFA7-A74477777314}" srcOrd="14" destOrd="0" presId="urn:microsoft.com/office/officeart/2005/8/layout/target3"/>
    <dgm:cxn modelId="{08284A33-D14B-4320-B773-8B9DB2E004A5}" type="presParOf" srcId="{416C60AB-65D8-46B1-9A0F-B897FC122746}" destId="{A0663735-01D3-463E-984F-6E90D5B8025E}" srcOrd="15" destOrd="0" presId="urn:microsoft.com/office/officeart/2005/8/layout/target3"/>
    <dgm:cxn modelId="{30355A12-313B-4D42-BE27-3751D2BCE210}" type="presParOf" srcId="{416C60AB-65D8-46B1-9A0F-B897FC122746}" destId="{0EBCA610-D2B4-43E9-BEB1-43BCBD04B16D}" srcOrd="16" destOrd="0" presId="urn:microsoft.com/office/officeart/2005/8/layout/target3"/>
    <dgm:cxn modelId="{497CA9CC-538D-4024-B2F0-F183B8E7C277}" type="presParOf" srcId="{416C60AB-65D8-46B1-9A0F-B897FC122746}" destId="{28B7AEBE-E6C4-4D83-8D85-E2378FF73618}" srcOrd="17" destOrd="0" presId="urn:microsoft.com/office/officeart/2005/8/layout/target3"/>
    <dgm:cxn modelId="{0320EA34-211C-45EB-BA6E-B641025B1628}" type="presParOf" srcId="{416C60AB-65D8-46B1-9A0F-B897FC122746}" destId="{DA913CB5-1146-484D-99E6-63B09649E794}" srcOrd="18" destOrd="0" presId="urn:microsoft.com/office/officeart/2005/8/layout/target3"/>
    <dgm:cxn modelId="{FF4DA5B7-581F-411B-88C4-890BADB676F6}" type="presParOf" srcId="{416C60AB-65D8-46B1-9A0F-B897FC122746}" destId="{13148AF9-8E7C-45EE-846D-9DB4ED9CE6CF}" srcOrd="19" destOrd="0" presId="urn:microsoft.com/office/officeart/2005/8/layout/target3"/>
    <dgm:cxn modelId="{1D415C4C-FF41-4D8A-8FC9-BB501A70629B}" type="presParOf" srcId="{416C60AB-65D8-46B1-9A0F-B897FC122746}" destId="{D2991705-7661-4335-84A6-6415D2484F58}" srcOrd="20" destOrd="0" presId="urn:microsoft.com/office/officeart/2005/8/layout/target3"/>
    <dgm:cxn modelId="{7193AC8B-18B0-4087-A27C-3E8B9EC31EB6}" type="presParOf" srcId="{416C60AB-65D8-46B1-9A0F-B897FC122746}" destId="{64264CD7-E193-43E2-9DC7-B693E6312828}" srcOrd="21" destOrd="0" presId="urn:microsoft.com/office/officeart/2005/8/layout/target3"/>
    <dgm:cxn modelId="{76981EBC-5C15-46F0-97D2-BAB50F392D3F}" type="presParOf" srcId="{416C60AB-65D8-46B1-9A0F-B897FC122746}" destId="{480E2190-5BAD-4644-96AB-EA0CFDDA33A5}" srcOrd="22" destOrd="0" presId="urn:microsoft.com/office/officeart/2005/8/layout/target3"/>
    <dgm:cxn modelId="{B16A21D5-2263-459F-856B-F5AC23F176DA}" type="presParOf" srcId="{416C60AB-65D8-46B1-9A0F-B897FC122746}" destId="{6D3A8D4E-C04E-4B67-BC42-0DC75B7B0338}" srcOrd="23" destOrd="0" presId="urn:microsoft.com/office/officeart/2005/8/layout/target3"/>
    <dgm:cxn modelId="{61DCD5BE-BA6D-4DAD-AF66-D35E7A7019B7}" type="presParOf" srcId="{416C60AB-65D8-46B1-9A0F-B897FC122746}" destId="{0BEE469E-E878-4FFA-96CB-BF5C9E11842E}" srcOrd="24" destOrd="0" presId="urn:microsoft.com/office/officeart/2005/8/layout/target3"/>
    <dgm:cxn modelId="{20254E41-64ED-47A0-A830-33302D3B082E}" type="presParOf" srcId="{416C60AB-65D8-46B1-9A0F-B897FC122746}" destId="{41398E7B-4782-483B-9177-5203A98D0F23}" srcOrd="25" destOrd="0" presId="urn:microsoft.com/office/officeart/2005/8/layout/target3"/>
    <dgm:cxn modelId="{FC15CD2D-8B36-49C7-BFB0-D3D77AD5D7A9}" type="presParOf" srcId="{416C60AB-65D8-46B1-9A0F-B897FC122746}" destId="{9366D331-BB92-4C9D-A0BD-CD45B3DD38ED}" srcOrd="26" destOrd="0" presId="urn:microsoft.com/office/officeart/2005/8/layout/target3"/>
    <dgm:cxn modelId="{3E6DA9A9-D607-4E22-AF49-A2AC95A8149B}" type="presParOf" srcId="{416C60AB-65D8-46B1-9A0F-B897FC122746}" destId="{FC574ADA-8F75-4CD4-B9F7-9AD84AB0533A}" srcOrd="2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02963B-9514-4C47-8D39-E9A94E29BBFB}">
      <dsp:nvSpPr>
        <dsp:cNvPr id="0" name=""/>
        <dsp:cNvSpPr/>
      </dsp:nvSpPr>
      <dsp:spPr>
        <a:xfrm>
          <a:off x="0" y="0"/>
          <a:ext cx="4968551" cy="4968551"/>
        </a:xfrm>
        <a:prstGeom prst="pie">
          <a:avLst>
            <a:gd name="adj1" fmla="val 5400000"/>
            <a:gd name="adj2" fmla="val 1620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218959-1A73-430E-B769-CDD47B3D1BB1}">
      <dsp:nvSpPr>
        <dsp:cNvPr id="0" name=""/>
        <dsp:cNvSpPr/>
      </dsp:nvSpPr>
      <dsp:spPr>
        <a:xfrm>
          <a:off x="2484275" y="0"/>
          <a:ext cx="6300700" cy="4968551"/>
        </a:xfrm>
        <a:prstGeom prst="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1422400" rtl="0">
            <a:lnSpc>
              <a:spcPct val="90000"/>
            </a:lnSpc>
            <a:spcBef>
              <a:spcPct val="0"/>
            </a:spcBef>
            <a:spcAft>
              <a:spcPct val="35000"/>
            </a:spcAft>
          </a:pPr>
          <a:endParaRPr lang="ru-RU" sz="3200" b="1" kern="1200"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a:p>
          <a:pPr lvl="0" algn="ctr" defTabSz="1422400" rtl="0">
            <a:lnSpc>
              <a:spcPct val="90000"/>
            </a:lnSpc>
            <a:spcBef>
              <a:spcPct val="0"/>
            </a:spcBef>
            <a:spcAft>
              <a:spcPct val="35000"/>
            </a:spcAft>
          </a:pPr>
          <a:r>
            <a:rPr lang="ru-RU" sz="3200" b="1" i="1" kern="1200"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Эффективность методов экологического информирования</a:t>
          </a:r>
          <a:endParaRPr lang="ru-RU" sz="3200" b="1" i="1" kern="1200"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dsp:txBody>
      <dsp:txXfrm>
        <a:off x="2484275" y="0"/>
        <a:ext cx="6300700" cy="496854"/>
      </dsp:txXfrm>
    </dsp:sp>
    <dsp:sp modelId="{88CAC2A7-C10A-4086-91AD-E05AAF0C0320}">
      <dsp:nvSpPr>
        <dsp:cNvPr id="0" name=""/>
        <dsp:cNvSpPr/>
      </dsp:nvSpPr>
      <dsp:spPr>
        <a:xfrm>
          <a:off x="372641" y="496854"/>
          <a:ext cx="4223269" cy="4223269"/>
        </a:xfrm>
        <a:prstGeom prst="pie">
          <a:avLst>
            <a:gd name="adj1" fmla="val 5400000"/>
            <a:gd name="adj2" fmla="val 16200000"/>
          </a:avLst>
        </a:prstGeom>
        <a:solidFill>
          <a:schemeClr val="accent5">
            <a:hueOff val="1361993"/>
            <a:satOff val="929"/>
            <a:lumOff val="-261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1FB46F-0007-44A6-829B-0C081ED4B673}">
      <dsp:nvSpPr>
        <dsp:cNvPr id="0" name=""/>
        <dsp:cNvSpPr/>
      </dsp:nvSpPr>
      <dsp:spPr>
        <a:xfrm>
          <a:off x="2484276" y="1092736"/>
          <a:ext cx="6300700" cy="3004814"/>
        </a:xfrm>
        <a:prstGeom prst="rect">
          <a:avLst/>
        </a:prstGeom>
        <a:solidFill>
          <a:schemeClr val="lt1">
            <a:alpha val="90000"/>
            <a:hueOff val="0"/>
            <a:satOff val="0"/>
            <a:lumOff val="0"/>
            <a:alphaOff val="0"/>
          </a:schemeClr>
        </a:solidFill>
        <a:ln w="15875" cap="flat" cmpd="sng" algn="ctr">
          <a:solidFill>
            <a:schemeClr val="accent5">
              <a:hueOff val="1361993"/>
              <a:satOff val="929"/>
              <a:lumOff val="-26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rtl="0">
            <a:lnSpc>
              <a:spcPct val="90000"/>
            </a:lnSpc>
            <a:spcBef>
              <a:spcPct val="0"/>
            </a:spcBef>
            <a:spcAft>
              <a:spcPct val="35000"/>
            </a:spcAft>
          </a:pPr>
          <a:r>
            <a:rPr lang="ru-RU" sz="1600" b="1" kern="1200" dirty="0" smtClean="0"/>
            <a:t>                                                                                               </a:t>
          </a:r>
          <a:r>
            <a:rPr lang="ru-RU" sz="1600" b="1" kern="1200" dirty="0" smtClean="0">
              <a:latin typeface="Times New Roman" panose="02020603050405020304" pitchFamily="18" charset="0"/>
              <a:cs typeface="Times New Roman" panose="02020603050405020304" pitchFamily="18" charset="0"/>
            </a:rPr>
            <a:t>Подготовила:</a:t>
          </a:r>
          <a:endParaRPr lang="ru-RU" sz="1600" kern="1200" dirty="0">
            <a:latin typeface="Times New Roman" panose="02020603050405020304" pitchFamily="18" charset="0"/>
            <a:cs typeface="Times New Roman" panose="02020603050405020304" pitchFamily="18" charset="0"/>
          </a:endParaRPr>
        </a:p>
      </dsp:txBody>
      <dsp:txXfrm>
        <a:off x="2484276" y="1092736"/>
        <a:ext cx="6300700" cy="353506"/>
      </dsp:txXfrm>
    </dsp:sp>
    <dsp:sp modelId="{8B58EC81-3A22-4607-8291-8A0C1F2C07B7}">
      <dsp:nvSpPr>
        <dsp:cNvPr id="0" name=""/>
        <dsp:cNvSpPr/>
      </dsp:nvSpPr>
      <dsp:spPr>
        <a:xfrm>
          <a:off x="745282" y="993708"/>
          <a:ext cx="3477987" cy="3477987"/>
        </a:xfrm>
        <a:prstGeom prst="pie">
          <a:avLst>
            <a:gd name="adj1" fmla="val 5400000"/>
            <a:gd name="adj2" fmla="val 16200000"/>
          </a:avLst>
        </a:prstGeom>
        <a:solidFill>
          <a:schemeClr val="accent5">
            <a:hueOff val="2723985"/>
            <a:satOff val="1859"/>
            <a:lumOff val="-522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EC76CE-AF16-4699-B898-BCACC6F4316E}">
      <dsp:nvSpPr>
        <dsp:cNvPr id="0" name=""/>
        <dsp:cNvSpPr/>
      </dsp:nvSpPr>
      <dsp:spPr>
        <a:xfrm>
          <a:off x="2484275" y="1536588"/>
          <a:ext cx="6300700" cy="2392229"/>
        </a:xfrm>
        <a:prstGeom prst="rect">
          <a:avLst/>
        </a:prstGeom>
        <a:solidFill>
          <a:schemeClr val="lt1">
            <a:alpha val="90000"/>
            <a:hueOff val="0"/>
            <a:satOff val="0"/>
            <a:lumOff val="0"/>
            <a:alphaOff val="0"/>
          </a:schemeClr>
        </a:solidFill>
        <a:ln w="15875" cap="flat" cmpd="sng" algn="ctr">
          <a:solidFill>
            <a:schemeClr val="accent5">
              <a:hueOff val="2723985"/>
              <a:satOff val="1859"/>
              <a:lumOff val="-52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rtl="0">
            <a:lnSpc>
              <a:spcPct val="90000"/>
            </a:lnSpc>
            <a:spcBef>
              <a:spcPct val="0"/>
            </a:spcBef>
            <a:spcAft>
              <a:spcPct val="35000"/>
            </a:spcAft>
          </a:pPr>
          <a:r>
            <a:rPr lang="ru-RU" sz="1500" b="1" kern="1200" dirty="0" smtClean="0"/>
            <a:t>                                                                         </a:t>
          </a:r>
          <a:r>
            <a:rPr lang="ru-RU" sz="1600" b="1" kern="1200" dirty="0" smtClean="0">
              <a:latin typeface="Times New Roman" panose="02020603050405020304" pitchFamily="18" charset="0"/>
              <a:cs typeface="Times New Roman" panose="02020603050405020304" pitchFamily="18" charset="0"/>
            </a:rPr>
            <a:t>Ученица 10 класса</a:t>
          </a:r>
          <a:endParaRPr lang="ru-RU" sz="1600" kern="1200" dirty="0">
            <a:latin typeface="Times New Roman" panose="02020603050405020304" pitchFamily="18" charset="0"/>
            <a:cs typeface="Times New Roman" panose="02020603050405020304" pitchFamily="18" charset="0"/>
          </a:endParaRPr>
        </a:p>
      </dsp:txBody>
      <dsp:txXfrm>
        <a:off x="2484275" y="1536588"/>
        <a:ext cx="6300700" cy="341746"/>
      </dsp:txXfrm>
    </dsp:sp>
    <dsp:sp modelId="{8E297478-F678-470C-A6AF-FFDB47453991}">
      <dsp:nvSpPr>
        <dsp:cNvPr id="0" name=""/>
        <dsp:cNvSpPr/>
      </dsp:nvSpPr>
      <dsp:spPr>
        <a:xfrm>
          <a:off x="1117923" y="1490563"/>
          <a:ext cx="2732705" cy="2732705"/>
        </a:xfrm>
        <a:prstGeom prst="pie">
          <a:avLst>
            <a:gd name="adj1" fmla="val 5400000"/>
            <a:gd name="adj2" fmla="val 16200000"/>
          </a:avLst>
        </a:prstGeom>
        <a:solidFill>
          <a:schemeClr val="accent5">
            <a:hueOff val="4085978"/>
            <a:satOff val="2788"/>
            <a:lumOff val="-78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36B7B0-4AE7-4D44-A40B-EEAB0434C060}">
      <dsp:nvSpPr>
        <dsp:cNvPr id="0" name=""/>
        <dsp:cNvSpPr/>
      </dsp:nvSpPr>
      <dsp:spPr>
        <a:xfrm>
          <a:off x="2484276" y="1915348"/>
          <a:ext cx="6300700" cy="2214393"/>
        </a:xfrm>
        <a:prstGeom prst="rect">
          <a:avLst/>
        </a:prstGeom>
        <a:solidFill>
          <a:schemeClr val="lt1">
            <a:alpha val="90000"/>
            <a:hueOff val="0"/>
            <a:satOff val="0"/>
            <a:lumOff val="0"/>
            <a:alphaOff val="0"/>
          </a:schemeClr>
        </a:solidFill>
        <a:ln w="15875" cap="flat" cmpd="sng" algn="ctr">
          <a:solidFill>
            <a:schemeClr val="accent5">
              <a:hueOff val="4085978"/>
              <a:satOff val="2788"/>
              <a:lumOff val="-7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rtl="0">
            <a:lnSpc>
              <a:spcPct val="90000"/>
            </a:lnSpc>
            <a:spcBef>
              <a:spcPct val="0"/>
            </a:spcBef>
            <a:spcAft>
              <a:spcPct val="35000"/>
            </a:spcAft>
          </a:pPr>
          <a:r>
            <a:rPr lang="ru-RU" sz="1500" b="1" kern="1200" dirty="0" smtClean="0"/>
            <a:t>                                                                   </a:t>
          </a:r>
          <a:r>
            <a:rPr lang="ru-RU" sz="1600" b="1" kern="1200" dirty="0" smtClean="0">
              <a:latin typeface="Times New Roman" panose="02020603050405020304" pitchFamily="18" charset="0"/>
              <a:cs typeface="Times New Roman" panose="02020603050405020304" pitchFamily="18" charset="0"/>
            </a:rPr>
            <a:t>МБОУ ТСОШ № 2 </a:t>
          </a:r>
          <a:endParaRPr lang="ru-RU" sz="1600" kern="1200" dirty="0">
            <a:latin typeface="Times New Roman" panose="02020603050405020304" pitchFamily="18" charset="0"/>
            <a:cs typeface="Times New Roman" panose="02020603050405020304" pitchFamily="18" charset="0"/>
          </a:endParaRPr>
        </a:p>
      </dsp:txBody>
      <dsp:txXfrm>
        <a:off x="2484276" y="1915348"/>
        <a:ext cx="6300700" cy="402620"/>
      </dsp:txXfrm>
    </dsp:sp>
    <dsp:sp modelId="{26485B1A-CD35-4A81-9C57-29EEFE2F0111}">
      <dsp:nvSpPr>
        <dsp:cNvPr id="0" name=""/>
        <dsp:cNvSpPr/>
      </dsp:nvSpPr>
      <dsp:spPr>
        <a:xfrm>
          <a:off x="1490566" y="1987423"/>
          <a:ext cx="1987418" cy="1987418"/>
        </a:xfrm>
        <a:prstGeom prst="pie">
          <a:avLst>
            <a:gd name="adj1" fmla="val 5400000"/>
            <a:gd name="adj2" fmla="val 16200000"/>
          </a:avLst>
        </a:prstGeom>
        <a:solidFill>
          <a:schemeClr val="accent5">
            <a:hueOff val="5447971"/>
            <a:satOff val="3718"/>
            <a:lumOff val="-1045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A9A793-4711-4CA6-BFA7-A74477777314}">
      <dsp:nvSpPr>
        <dsp:cNvPr id="0" name=""/>
        <dsp:cNvSpPr/>
      </dsp:nvSpPr>
      <dsp:spPr>
        <a:xfrm>
          <a:off x="2484276" y="2360908"/>
          <a:ext cx="6300700" cy="1586099"/>
        </a:xfrm>
        <a:prstGeom prst="rect">
          <a:avLst/>
        </a:prstGeom>
        <a:solidFill>
          <a:schemeClr val="lt1">
            <a:alpha val="90000"/>
            <a:hueOff val="0"/>
            <a:satOff val="0"/>
            <a:lumOff val="0"/>
            <a:alphaOff val="0"/>
          </a:schemeClr>
        </a:solidFill>
        <a:ln w="15875" cap="flat" cmpd="sng" algn="ctr">
          <a:solidFill>
            <a:schemeClr val="accent5">
              <a:hueOff val="5447971"/>
              <a:satOff val="3718"/>
              <a:lumOff val="-104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rtl="0">
            <a:lnSpc>
              <a:spcPct val="90000"/>
            </a:lnSpc>
            <a:spcBef>
              <a:spcPct val="0"/>
            </a:spcBef>
            <a:spcAft>
              <a:spcPct val="35000"/>
            </a:spcAft>
          </a:pPr>
          <a:r>
            <a:rPr lang="ru-RU" sz="1500" b="1" kern="1200" dirty="0" smtClean="0"/>
            <a:t>                                                                          </a:t>
          </a:r>
          <a:r>
            <a:rPr lang="ru-RU" sz="1600" b="1" kern="1200" dirty="0" smtClean="0">
              <a:latin typeface="Times New Roman" panose="02020603050405020304" pitchFamily="18" charset="0"/>
              <a:cs typeface="Times New Roman" panose="02020603050405020304" pitchFamily="18" charset="0"/>
            </a:rPr>
            <a:t>Удодова Алина Алексеевна</a:t>
          </a:r>
          <a:endParaRPr lang="ru-RU" sz="1600" kern="1200" dirty="0">
            <a:latin typeface="Times New Roman" panose="02020603050405020304" pitchFamily="18" charset="0"/>
            <a:cs typeface="Times New Roman" panose="02020603050405020304" pitchFamily="18" charset="0"/>
          </a:endParaRPr>
        </a:p>
      </dsp:txBody>
      <dsp:txXfrm>
        <a:off x="2484276" y="2360908"/>
        <a:ext cx="6300700" cy="396524"/>
      </dsp:txXfrm>
    </dsp:sp>
    <dsp:sp modelId="{0EBCA610-D2B4-43E9-BEB1-43BCBD04B16D}">
      <dsp:nvSpPr>
        <dsp:cNvPr id="0" name=""/>
        <dsp:cNvSpPr/>
      </dsp:nvSpPr>
      <dsp:spPr>
        <a:xfrm>
          <a:off x="1863207" y="2484277"/>
          <a:ext cx="1242136" cy="1242136"/>
        </a:xfrm>
        <a:prstGeom prst="pie">
          <a:avLst>
            <a:gd name="adj1" fmla="val 5400000"/>
            <a:gd name="adj2" fmla="val 16200000"/>
          </a:avLst>
        </a:prstGeom>
        <a:solidFill>
          <a:schemeClr val="accent5">
            <a:hueOff val="6809963"/>
            <a:satOff val="4647"/>
            <a:lumOff val="-130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B7AEBE-E6C4-4D83-8D85-E2378FF73618}">
      <dsp:nvSpPr>
        <dsp:cNvPr id="0" name=""/>
        <dsp:cNvSpPr/>
      </dsp:nvSpPr>
      <dsp:spPr>
        <a:xfrm>
          <a:off x="2448299" y="2801984"/>
          <a:ext cx="6300700" cy="919516"/>
        </a:xfrm>
        <a:prstGeom prst="rect">
          <a:avLst/>
        </a:prstGeom>
        <a:solidFill>
          <a:schemeClr val="lt1">
            <a:alpha val="90000"/>
            <a:hueOff val="0"/>
            <a:satOff val="0"/>
            <a:lumOff val="0"/>
            <a:alphaOff val="0"/>
          </a:schemeClr>
        </a:solidFill>
        <a:ln w="15875" cap="flat" cmpd="sng" algn="ctr">
          <a:solidFill>
            <a:schemeClr val="accent5">
              <a:hueOff val="6809963"/>
              <a:satOff val="4647"/>
              <a:lumOff val="-130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rtl="0">
            <a:lnSpc>
              <a:spcPct val="90000"/>
            </a:lnSpc>
            <a:spcBef>
              <a:spcPct val="0"/>
            </a:spcBef>
            <a:spcAft>
              <a:spcPct val="35000"/>
            </a:spcAft>
          </a:pPr>
          <a:r>
            <a:rPr lang="ru-RU" sz="1500" b="1" kern="1200" dirty="0" smtClean="0"/>
            <a:t>                                                                               </a:t>
          </a:r>
          <a:r>
            <a:rPr lang="ru-RU" sz="1600" b="1" kern="1200" dirty="0" smtClean="0">
              <a:latin typeface="Times New Roman" panose="02020603050405020304" pitchFamily="18" charset="0"/>
              <a:cs typeface="Times New Roman" panose="02020603050405020304" pitchFamily="18" charset="0"/>
            </a:rPr>
            <a:t>Преподаватель:</a:t>
          </a:r>
          <a:endParaRPr lang="ru-RU" sz="1600" kern="1200" dirty="0">
            <a:latin typeface="Times New Roman" panose="02020603050405020304" pitchFamily="18" charset="0"/>
            <a:cs typeface="Times New Roman" panose="02020603050405020304" pitchFamily="18" charset="0"/>
          </a:endParaRPr>
        </a:p>
      </dsp:txBody>
      <dsp:txXfrm>
        <a:off x="2448299" y="2801984"/>
        <a:ext cx="6300700" cy="367806"/>
      </dsp:txXfrm>
    </dsp:sp>
    <dsp:sp modelId="{13148AF9-8E7C-45EE-846D-9DB4ED9CE6CF}">
      <dsp:nvSpPr>
        <dsp:cNvPr id="0" name=""/>
        <dsp:cNvSpPr/>
      </dsp:nvSpPr>
      <dsp:spPr>
        <a:xfrm>
          <a:off x="2235848" y="2981131"/>
          <a:ext cx="496854" cy="496854"/>
        </a:xfrm>
        <a:prstGeom prst="pie">
          <a:avLst>
            <a:gd name="adj1" fmla="val 5400000"/>
            <a:gd name="adj2" fmla="val 16200000"/>
          </a:avLst>
        </a:prstGeom>
        <a:solidFill>
          <a:schemeClr val="accent5">
            <a:hueOff val="8171956"/>
            <a:satOff val="5577"/>
            <a:lumOff val="-156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991705-7661-4335-84A6-6415D2484F58}">
      <dsp:nvSpPr>
        <dsp:cNvPr id="0" name=""/>
        <dsp:cNvSpPr/>
      </dsp:nvSpPr>
      <dsp:spPr>
        <a:xfrm>
          <a:off x="2484276" y="3168354"/>
          <a:ext cx="6300700" cy="549416"/>
        </a:xfrm>
        <a:prstGeom prst="rect">
          <a:avLst/>
        </a:prstGeom>
        <a:solidFill>
          <a:schemeClr val="lt1">
            <a:alpha val="90000"/>
            <a:hueOff val="0"/>
            <a:satOff val="0"/>
            <a:lumOff val="0"/>
            <a:alphaOff val="0"/>
          </a:schemeClr>
        </a:solidFill>
        <a:ln w="15875" cap="flat" cmpd="sng" algn="ctr">
          <a:solidFill>
            <a:schemeClr val="accent5">
              <a:hueOff val="8171956"/>
              <a:satOff val="5577"/>
              <a:lumOff val="-1568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rtl="0">
            <a:lnSpc>
              <a:spcPct val="90000"/>
            </a:lnSpc>
            <a:spcBef>
              <a:spcPct val="0"/>
            </a:spcBef>
            <a:spcAft>
              <a:spcPct val="35000"/>
            </a:spcAft>
          </a:pPr>
          <a:r>
            <a:rPr lang="ru-RU" sz="1500" b="1" kern="1200" dirty="0" smtClean="0"/>
            <a:t>                                                                                 </a:t>
          </a:r>
          <a:r>
            <a:rPr lang="ru-RU" sz="1600" b="1" kern="1200" dirty="0" smtClean="0">
              <a:latin typeface="Times New Roman" panose="02020603050405020304" pitchFamily="18" charset="0"/>
              <a:cs typeface="Times New Roman" panose="02020603050405020304" pitchFamily="18" charset="0"/>
            </a:rPr>
            <a:t>Куликова Инна Евгеньевна</a:t>
          </a:r>
          <a:endParaRPr lang="ru-RU" sz="1600" kern="1200" dirty="0">
            <a:latin typeface="Times New Roman" panose="02020603050405020304" pitchFamily="18" charset="0"/>
            <a:cs typeface="Times New Roman" panose="02020603050405020304" pitchFamily="18" charset="0"/>
          </a:endParaRPr>
        </a:p>
      </dsp:txBody>
      <dsp:txXfrm>
        <a:off x="2484276" y="3168354"/>
        <a:ext cx="6300700" cy="549416"/>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1BA745-BF89-4814-B6C2-F91FDAF52AD3}" type="datetimeFigureOut">
              <a:rPr lang="ru-RU" smtClean="0"/>
              <a:t>12.03.2015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1262A4-34C6-491A-8E60-DA410007E7F8}" type="slidenum">
              <a:rPr lang="ru-RU" smtClean="0"/>
              <a:t>‹#›</a:t>
            </a:fld>
            <a:endParaRPr lang="ru-RU"/>
          </a:p>
        </p:txBody>
      </p:sp>
    </p:spTree>
    <p:extLst>
      <p:ext uri="{BB962C8B-B14F-4D97-AF65-F5344CB8AC3E}">
        <p14:creationId xmlns:p14="http://schemas.microsoft.com/office/powerpoint/2010/main" val="3909883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endParaRPr lang="ru-RU" dirty="0" smtClean="0"/>
          </a:p>
          <a:p>
            <a:endParaRPr lang="ru-RU" dirty="0"/>
          </a:p>
        </p:txBody>
      </p:sp>
      <p:sp>
        <p:nvSpPr>
          <p:cNvPr id="4" name="Номер слайда 3"/>
          <p:cNvSpPr>
            <a:spLocks noGrp="1"/>
          </p:cNvSpPr>
          <p:nvPr>
            <p:ph type="sldNum" sz="quarter" idx="10"/>
          </p:nvPr>
        </p:nvSpPr>
        <p:spPr/>
        <p:txBody>
          <a:bodyPr/>
          <a:lstStyle/>
          <a:p>
            <a:fld id="{791262A4-34C6-491A-8E60-DA410007E7F8}" type="slidenum">
              <a:rPr lang="ru-RU" smtClean="0"/>
              <a:t>12</a:t>
            </a:fld>
            <a:endParaRPr lang="ru-RU"/>
          </a:p>
        </p:txBody>
      </p:sp>
    </p:spTree>
    <p:extLst>
      <p:ext uri="{BB962C8B-B14F-4D97-AF65-F5344CB8AC3E}">
        <p14:creationId xmlns:p14="http://schemas.microsoft.com/office/powerpoint/2010/main" val="651744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52C1EC8-9C47-40A7-AB14-D5F392EE308E}"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52C1EC8-9C47-40A7-AB14-D5F392EE308E}"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52C1EC8-9C47-40A7-AB14-D5F392EE308E}" type="slidenum">
              <a:rPr lang="ru-RU" smtClean="0"/>
              <a:t>‹#›</a:t>
            </a:fld>
            <a:endParaRPr lang="ru-RU"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52C1EC8-9C47-40A7-AB14-D5F392EE308E}" type="slidenum">
              <a:rPr lang="ru-RU" smtClean="0"/>
              <a:t>‹#›</a:t>
            </a:fld>
            <a:endParaRPr lang="ru-RU" dirty="0"/>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552C1EC8-9C47-40A7-AB14-D5F392EE308E}"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52C1EC8-9C47-40A7-AB14-D5F392EE308E}" type="slidenum">
              <a:rPr lang="ru-RU" smtClean="0"/>
              <a:t>‹#›</a:t>
            </a:fld>
            <a:endParaRPr lang="ru-RU" dirty="0"/>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552C1EC8-9C47-40A7-AB14-D5F392EE308E}"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552C1EC8-9C47-40A7-AB14-D5F392EE308E}"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Date Placeholder 1"/>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552C1EC8-9C47-40A7-AB14-D5F392EE308E}"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52C1EC8-9C47-40A7-AB14-D5F392EE308E}" type="slidenum">
              <a:rPr lang="ru-RU" smtClean="0"/>
              <a:t>‹#›</a:t>
            </a:fld>
            <a:endParaRPr lang="ru-RU"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46F9B81-DB2C-44A2-BC27-39F6CD601E1F}" type="datetimeFigureOut">
              <a:rPr lang="ru-RU" smtClean="0"/>
              <a:t>12.03.2015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552C1EC8-9C47-40A7-AB14-D5F392EE308E}" type="slidenum">
              <a:rPr lang="ru-RU" smtClean="0"/>
              <a:t>‹#›</a:t>
            </a:fld>
            <a:endParaRPr lang="ru-RU"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alpha val="74000"/>
              </a:srgbClr>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46F9B81-DB2C-44A2-BC27-39F6CD601E1F}" type="datetimeFigureOut">
              <a:rPr lang="ru-RU" smtClean="0"/>
              <a:t>12.03.2015</a:t>
            </a:fld>
            <a:endParaRPr lang="ru-RU"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552C1EC8-9C47-40A7-AB14-D5F392EE308E}" type="slidenum">
              <a:rPr lang="ru-RU" smtClean="0"/>
              <a:t>‹#›</a:t>
            </a:fld>
            <a:endParaRPr lang="ru-RU"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9946"/>
            <a:ext cx="7772400" cy="1628800"/>
          </a:xfrm>
        </p:spPr>
        <p:style>
          <a:lnRef idx="0">
            <a:schemeClr val="accent1"/>
          </a:lnRef>
          <a:fillRef idx="3">
            <a:schemeClr val="accent1"/>
          </a:fillRef>
          <a:effectRef idx="3">
            <a:schemeClr val="accent1"/>
          </a:effectRef>
          <a:fontRef idx="minor">
            <a:schemeClr val="lt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Экологический Проект на тему:</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1568008683"/>
              </p:ext>
            </p:extLst>
          </p:nvPr>
        </p:nvGraphicFramePr>
        <p:xfrm>
          <a:off x="179512" y="1772816"/>
          <a:ext cx="8784976"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3367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4F02963B-9514-4C47-8D39-E9A94E29BBFB}"/>
                                            </p:graphicEl>
                                          </p:spTgt>
                                        </p:tgtEl>
                                        <p:attrNameLst>
                                          <p:attrName>style.visibility</p:attrName>
                                        </p:attrNameLst>
                                      </p:cBhvr>
                                      <p:to>
                                        <p:strVal val="visible"/>
                                      </p:to>
                                    </p:set>
                                    <p:animEffect transition="in" filter="fade">
                                      <p:cBhvr>
                                        <p:cTn id="14" dur="1000"/>
                                        <p:tgtEl>
                                          <p:spTgt spid="4">
                                            <p:graphicEl>
                                              <a:dgm id="{4F02963B-9514-4C47-8D39-E9A94E29BBFB}"/>
                                            </p:graphicEl>
                                          </p:spTgt>
                                        </p:tgtEl>
                                      </p:cBhvr>
                                    </p:animEffect>
                                    <p:anim calcmode="lin" valueType="num">
                                      <p:cBhvr>
                                        <p:cTn id="15" dur="1000" fill="hold"/>
                                        <p:tgtEl>
                                          <p:spTgt spid="4">
                                            <p:graphicEl>
                                              <a:dgm id="{4F02963B-9514-4C47-8D39-E9A94E29BBFB}"/>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4F02963B-9514-4C47-8D39-E9A94E29BBFB}"/>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38218959-1A73-430E-B769-CDD47B3D1BB1}"/>
                                            </p:graphicEl>
                                          </p:spTgt>
                                        </p:tgtEl>
                                        <p:attrNameLst>
                                          <p:attrName>style.visibility</p:attrName>
                                        </p:attrNameLst>
                                      </p:cBhvr>
                                      <p:to>
                                        <p:strVal val="visible"/>
                                      </p:to>
                                    </p:set>
                                    <p:animEffect transition="in" filter="fade">
                                      <p:cBhvr>
                                        <p:cTn id="19" dur="1000"/>
                                        <p:tgtEl>
                                          <p:spTgt spid="4">
                                            <p:graphicEl>
                                              <a:dgm id="{38218959-1A73-430E-B769-CDD47B3D1BB1}"/>
                                            </p:graphicEl>
                                          </p:spTgt>
                                        </p:tgtEl>
                                      </p:cBhvr>
                                    </p:animEffect>
                                    <p:anim calcmode="lin" valueType="num">
                                      <p:cBhvr>
                                        <p:cTn id="20" dur="1000" fill="hold"/>
                                        <p:tgtEl>
                                          <p:spTgt spid="4">
                                            <p:graphicEl>
                                              <a:dgm id="{38218959-1A73-430E-B769-CDD47B3D1BB1}"/>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38218959-1A73-430E-B769-CDD47B3D1BB1}"/>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88CAC2A7-C10A-4086-91AD-E05AAF0C0320}"/>
                                            </p:graphicEl>
                                          </p:spTgt>
                                        </p:tgtEl>
                                        <p:attrNameLst>
                                          <p:attrName>style.visibility</p:attrName>
                                        </p:attrNameLst>
                                      </p:cBhvr>
                                      <p:to>
                                        <p:strVal val="visible"/>
                                      </p:to>
                                    </p:set>
                                    <p:animEffect transition="in" filter="fade">
                                      <p:cBhvr>
                                        <p:cTn id="26" dur="1000"/>
                                        <p:tgtEl>
                                          <p:spTgt spid="4">
                                            <p:graphicEl>
                                              <a:dgm id="{88CAC2A7-C10A-4086-91AD-E05AAF0C0320}"/>
                                            </p:graphicEl>
                                          </p:spTgt>
                                        </p:tgtEl>
                                      </p:cBhvr>
                                    </p:animEffect>
                                    <p:anim calcmode="lin" valueType="num">
                                      <p:cBhvr>
                                        <p:cTn id="27" dur="1000" fill="hold"/>
                                        <p:tgtEl>
                                          <p:spTgt spid="4">
                                            <p:graphicEl>
                                              <a:dgm id="{88CAC2A7-C10A-4086-91AD-E05AAF0C0320}"/>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88CAC2A7-C10A-4086-91AD-E05AAF0C0320}"/>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5F1FB46F-0007-44A6-829B-0C081ED4B673}"/>
                                            </p:graphicEl>
                                          </p:spTgt>
                                        </p:tgtEl>
                                        <p:attrNameLst>
                                          <p:attrName>style.visibility</p:attrName>
                                        </p:attrNameLst>
                                      </p:cBhvr>
                                      <p:to>
                                        <p:strVal val="visible"/>
                                      </p:to>
                                    </p:set>
                                    <p:animEffect transition="in" filter="fade">
                                      <p:cBhvr>
                                        <p:cTn id="31" dur="1000"/>
                                        <p:tgtEl>
                                          <p:spTgt spid="4">
                                            <p:graphicEl>
                                              <a:dgm id="{5F1FB46F-0007-44A6-829B-0C081ED4B673}"/>
                                            </p:graphicEl>
                                          </p:spTgt>
                                        </p:tgtEl>
                                      </p:cBhvr>
                                    </p:animEffect>
                                    <p:anim calcmode="lin" valueType="num">
                                      <p:cBhvr>
                                        <p:cTn id="32" dur="1000" fill="hold"/>
                                        <p:tgtEl>
                                          <p:spTgt spid="4">
                                            <p:graphicEl>
                                              <a:dgm id="{5F1FB46F-0007-44A6-829B-0C081ED4B673}"/>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5F1FB46F-0007-44A6-829B-0C081ED4B673}"/>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8B58EC81-3A22-4607-8291-8A0C1F2C07B7}"/>
                                            </p:graphicEl>
                                          </p:spTgt>
                                        </p:tgtEl>
                                        <p:attrNameLst>
                                          <p:attrName>style.visibility</p:attrName>
                                        </p:attrNameLst>
                                      </p:cBhvr>
                                      <p:to>
                                        <p:strVal val="visible"/>
                                      </p:to>
                                    </p:set>
                                    <p:animEffect transition="in" filter="fade">
                                      <p:cBhvr>
                                        <p:cTn id="38" dur="1000"/>
                                        <p:tgtEl>
                                          <p:spTgt spid="4">
                                            <p:graphicEl>
                                              <a:dgm id="{8B58EC81-3A22-4607-8291-8A0C1F2C07B7}"/>
                                            </p:graphicEl>
                                          </p:spTgt>
                                        </p:tgtEl>
                                      </p:cBhvr>
                                    </p:animEffect>
                                    <p:anim calcmode="lin" valueType="num">
                                      <p:cBhvr>
                                        <p:cTn id="39" dur="1000" fill="hold"/>
                                        <p:tgtEl>
                                          <p:spTgt spid="4">
                                            <p:graphicEl>
                                              <a:dgm id="{8B58EC81-3A22-4607-8291-8A0C1F2C07B7}"/>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8B58EC81-3A22-4607-8291-8A0C1F2C07B7}"/>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25EC76CE-AF16-4699-B898-BCACC6F4316E}"/>
                                            </p:graphicEl>
                                          </p:spTgt>
                                        </p:tgtEl>
                                        <p:attrNameLst>
                                          <p:attrName>style.visibility</p:attrName>
                                        </p:attrNameLst>
                                      </p:cBhvr>
                                      <p:to>
                                        <p:strVal val="visible"/>
                                      </p:to>
                                    </p:set>
                                    <p:animEffect transition="in" filter="fade">
                                      <p:cBhvr>
                                        <p:cTn id="43" dur="1000"/>
                                        <p:tgtEl>
                                          <p:spTgt spid="4">
                                            <p:graphicEl>
                                              <a:dgm id="{25EC76CE-AF16-4699-B898-BCACC6F4316E}"/>
                                            </p:graphicEl>
                                          </p:spTgt>
                                        </p:tgtEl>
                                      </p:cBhvr>
                                    </p:animEffect>
                                    <p:anim calcmode="lin" valueType="num">
                                      <p:cBhvr>
                                        <p:cTn id="44" dur="1000" fill="hold"/>
                                        <p:tgtEl>
                                          <p:spTgt spid="4">
                                            <p:graphicEl>
                                              <a:dgm id="{25EC76CE-AF16-4699-B898-BCACC6F4316E}"/>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25EC76CE-AF16-4699-B898-BCACC6F4316E}"/>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8E297478-F678-470C-A6AF-FFDB47453991}"/>
                                            </p:graphicEl>
                                          </p:spTgt>
                                        </p:tgtEl>
                                        <p:attrNameLst>
                                          <p:attrName>style.visibility</p:attrName>
                                        </p:attrNameLst>
                                      </p:cBhvr>
                                      <p:to>
                                        <p:strVal val="visible"/>
                                      </p:to>
                                    </p:set>
                                    <p:animEffect transition="in" filter="fade">
                                      <p:cBhvr>
                                        <p:cTn id="50" dur="1000"/>
                                        <p:tgtEl>
                                          <p:spTgt spid="4">
                                            <p:graphicEl>
                                              <a:dgm id="{8E297478-F678-470C-A6AF-FFDB47453991}"/>
                                            </p:graphicEl>
                                          </p:spTgt>
                                        </p:tgtEl>
                                      </p:cBhvr>
                                    </p:animEffect>
                                    <p:anim calcmode="lin" valueType="num">
                                      <p:cBhvr>
                                        <p:cTn id="51" dur="1000" fill="hold"/>
                                        <p:tgtEl>
                                          <p:spTgt spid="4">
                                            <p:graphicEl>
                                              <a:dgm id="{8E297478-F678-470C-A6AF-FFDB474539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8E297478-F678-470C-A6AF-FFDB474539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E836B7B0-4AE7-4D44-A40B-EEAB0434C060}"/>
                                            </p:graphicEl>
                                          </p:spTgt>
                                        </p:tgtEl>
                                        <p:attrNameLst>
                                          <p:attrName>style.visibility</p:attrName>
                                        </p:attrNameLst>
                                      </p:cBhvr>
                                      <p:to>
                                        <p:strVal val="visible"/>
                                      </p:to>
                                    </p:set>
                                    <p:animEffect transition="in" filter="fade">
                                      <p:cBhvr>
                                        <p:cTn id="55" dur="1000"/>
                                        <p:tgtEl>
                                          <p:spTgt spid="4">
                                            <p:graphicEl>
                                              <a:dgm id="{E836B7B0-4AE7-4D44-A40B-EEAB0434C060}"/>
                                            </p:graphicEl>
                                          </p:spTgt>
                                        </p:tgtEl>
                                      </p:cBhvr>
                                    </p:animEffect>
                                    <p:anim calcmode="lin" valueType="num">
                                      <p:cBhvr>
                                        <p:cTn id="56" dur="1000" fill="hold"/>
                                        <p:tgtEl>
                                          <p:spTgt spid="4">
                                            <p:graphicEl>
                                              <a:dgm id="{E836B7B0-4AE7-4D44-A40B-EEAB0434C060}"/>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E836B7B0-4AE7-4D44-A40B-EEAB0434C060}"/>
                                            </p:graphic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4">
                                            <p:graphicEl>
                                              <a:dgm id="{26485B1A-CD35-4A81-9C57-29EEFE2F0111}"/>
                                            </p:graphicEl>
                                          </p:spTgt>
                                        </p:tgtEl>
                                        <p:attrNameLst>
                                          <p:attrName>style.visibility</p:attrName>
                                        </p:attrNameLst>
                                      </p:cBhvr>
                                      <p:to>
                                        <p:strVal val="visible"/>
                                      </p:to>
                                    </p:set>
                                    <p:animEffect transition="in" filter="fade">
                                      <p:cBhvr>
                                        <p:cTn id="62" dur="1000"/>
                                        <p:tgtEl>
                                          <p:spTgt spid="4">
                                            <p:graphicEl>
                                              <a:dgm id="{26485B1A-CD35-4A81-9C57-29EEFE2F0111}"/>
                                            </p:graphicEl>
                                          </p:spTgt>
                                        </p:tgtEl>
                                      </p:cBhvr>
                                    </p:animEffect>
                                    <p:anim calcmode="lin" valueType="num">
                                      <p:cBhvr>
                                        <p:cTn id="63" dur="1000" fill="hold"/>
                                        <p:tgtEl>
                                          <p:spTgt spid="4">
                                            <p:graphicEl>
                                              <a:dgm id="{26485B1A-CD35-4A81-9C57-29EEFE2F0111}"/>
                                            </p:graphicEl>
                                          </p:spTgt>
                                        </p:tgtEl>
                                        <p:attrNameLst>
                                          <p:attrName>ppt_x</p:attrName>
                                        </p:attrNameLst>
                                      </p:cBhvr>
                                      <p:tavLst>
                                        <p:tav tm="0">
                                          <p:val>
                                            <p:strVal val="#ppt_x"/>
                                          </p:val>
                                        </p:tav>
                                        <p:tav tm="100000">
                                          <p:val>
                                            <p:strVal val="#ppt_x"/>
                                          </p:val>
                                        </p:tav>
                                      </p:tavLst>
                                    </p:anim>
                                    <p:anim calcmode="lin" valueType="num">
                                      <p:cBhvr>
                                        <p:cTn id="64" dur="1000" fill="hold"/>
                                        <p:tgtEl>
                                          <p:spTgt spid="4">
                                            <p:graphicEl>
                                              <a:dgm id="{26485B1A-CD35-4A81-9C57-29EEFE2F0111}"/>
                                            </p:graphic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
                                            <p:graphicEl>
                                              <a:dgm id="{CEA9A793-4711-4CA6-BFA7-A74477777314}"/>
                                            </p:graphicEl>
                                          </p:spTgt>
                                        </p:tgtEl>
                                        <p:attrNameLst>
                                          <p:attrName>style.visibility</p:attrName>
                                        </p:attrNameLst>
                                      </p:cBhvr>
                                      <p:to>
                                        <p:strVal val="visible"/>
                                      </p:to>
                                    </p:set>
                                    <p:animEffect transition="in" filter="fade">
                                      <p:cBhvr>
                                        <p:cTn id="67" dur="1000"/>
                                        <p:tgtEl>
                                          <p:spTgt spid="4">
                                            <p:graphicEl>
                                              <a:dgm id="{CEA9A793-4711-4CA6-BFA7-A74477777314}"/>
                                            </p:graphicEl>
                                          </p:spTgt>
                                        </p:tgtEl>
                                      </p:cBhvr>
                                    </p:animEffect>
                                    <p:anim calcmode="lin" valueType="num">
                                      <p:cBhvr>
                                        <p:cTn id="68" dur="1000" fill="hold"/>
                                        <p:tgtEl>
                                          <p:spTgt spid="4">
                                            <p:graphicEl>
                                              <a:dgm id="{CEA9A793-4711-4CA6-BFA7-A74477777314}"/>
                                            </p:graphicEl>
                                          </p:spTgt>
                                        </p:tgtEl>
                                        <p:attrNameLst>
                                          <p:attrName>ppt_x</p:attrName>
                                        </p:attrNameLst>
                                      </p:cBhvr>
                                      <p:tavLst>
                                        <p:tav tm="0">
                                          <p:val>
                                            <p:strVal val="#ppt_x"/>
                                          </p:val>
                                        </p:tav>
                                        <p:tav tm="100000">
                                          <p:val>
                                            <p:strVal val="#ppt_x"/>
                                          </p:val>
                                        </p:tav>
                                      </p:tavLst>
                                    </p:anim>
                                    <p:anim calcmode="lin" valueType="num">
                                      <p:cBhvr>
                                        <p:cTn id="69" dur="1000" fill="hold"/>
                                        <p:tgtEl>
                                          <p:spTgt spid="4">
                                            <p:graphicEl>
                                              <a:dgm id="{CEA9A793-4711-4CA6-BFA7-A74477777314}"/>
                                            </p:graphic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4">
                                            <p:graphicEl>
                                              <a:dgm id="{0EBCA610-D2B4-43E9-BEB1-43BCBD04B16D}"/>
                                            </p:graphicEl>
                                          </p:spTgt>
                                        </p:tgtEl>
                                        <p:attrNameLst>
                                          <p:attrName>style.visibility</p:attrName>
                                        </p:attrNameLst>
                                      </p:cBhvr>
                                      <p:to>
                                        <p:strVal val="visible"/>
                                      </p:to>
                                    </p:set>
                                    <p:animEffect transition="in" filter="fade">
                                      <p:cBhvr>
                                        <p:cTn id="74" dur="1000"/>
                                        <p:tgtEl>
                                          <p:spTgt spid="4">
                                            <p:graphicEl>
                                              <a:dgm id="{0EBCA610-D2B4-43E9-BEB1-43BCBD04B16D}"/>
                                            </p:graphicEl>
                                          </p:spTgt>
                                        </p:tgtEl>
                                      </p:cBhvr>
                                    </p:animEffect>
                                    <p:anim calcmode="lin" valueType="num">
                                      <p:cBhvr>
                                        <p:cTn id="75" dur="1000" fill="hold"/>
                                        <p:tgtEl>
                                          <p:spTgt spid="4">
                                            <p:graphicEl>
                                              <a:dgm id="{0EBCA610-D2B4-43E9-BEB1-43BCBD04B16D}"/>
                                            </p:graphicEl>
                                          </p:spTgt>
                                        </p:tgtEl>
                                        <p:attrNameLst>
                                          <p:attrName>ppt_x</p:attrName>
                                        </p:attrNameLst>
                                      </p:cBhvr>
                                      <p:tavLst>
                                        <p:tav tm="0">
                                          <p:val>
                                            <p:strVal val="#ppt_x"/>
                                          </p:val>
                                        </p:tav>
                                        <p:tav tm="100000">
                                          <p:val>
                                            <p:strVal val="#ppt_x"/>
                                          </p:val>
                                        </p:tav>
                                      </p:tavLst>
                                    </p:anim>
                                    <p:anim calcmode="lin" valueType="num">
                                      <p:cBhvr>
                                        <p:cTn id="76" dur="1000" fill="hold"/>
                                        <p:tgtEl>
                                          <p:spTgt spid="4">
                                            <p:graphicEl>
                                              <a:dgm id="{0EBCA610-D2B4-43E9-BEB1-43BCBD04B16D}"/>
                                            </p:graphicEl>
                                          </p:spTgt>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
                                            <p:graphicEl>
                                              <a:dgm id="{28B7AEBE-E6C4-4D83-8D85-E2378FF73618}"/>
                                            </p:graphicEl>
                                          </p:spTgt>
                                        </p:tgtEl>
                                        <p:attrNameLst>
                                          <p:attrName>style.visibility</p:attrName>
                                        </p:attrNameLst>
                                      </p:cBhvr>
                                      <p:to>
                                        <p:strVal val="visible"/>
                                      </p:to>
                                    </p:set>
                                    <p:animEffect transition="in" filter="fade">
                                      <p:cBhvr>
                                        <p:cTn id="79" dur="1000"/>
                                        <p:tgtEl>
                                          <p:spTgt spid="4">
                                            <p:graphicEl>
                                              <a:dgm id="{28B7AEBE-E6C4-4D83-8D85-E2378FF73618}"/>
                                            </p:graphicEl>
                                          </p:spTgt>
                                        </p:tgtEl>
                                      </p:cBhvr>
                                    </p:animEffect>
                                    <p:anim calcmode="lin" valueType="num">
                                      <p:cBhvr>
                                        <p:cTn id="80" dur="1000" fill="hold"/>
                                        <p:tgtEl>
                                          <p:spTgt spid="4">
                                            <p:graphicEl>
                                              <a:dgm id="{28B7AEBE-E6C4-4D83-8D85-E2378FF73618}"/>
                                            </p:graphicEl>
                                          </p:spTgt>
                                        </p:tgtEl>
                                        <p:attrNameLst>
                                          <p:attrName>ppt_x</p:attrName>
                                        </p:attrNameLst>
                                      </p:cBhvr>
                                      <p:tavLst>
                                        <p:tav tm="0">
                                          <p:val>
                                            <p:strVal val="#ppt_x"/>
                                          </p:val>
                                        </p:tav>
                                        <p:tav tm="100000">
                                          <p:val>
                                            <p:strVal val="#ppt_x"/>
                                          </p:val>
                                        </p:tav>
                                      </p:tavLst>
                                    </p:anim>
                                    <p:anim calcmode="lin" valueType="num">
                                      <p:cBhvr>
                                        <p:cTn id="81" dur="1000" fill="hold"/>
                                        <p:tgtEl>
                                          <p:spTgt spid="4">
                                            <p:graphicEl>
                                              <a:dgm id="{28B7AEBE-E6C4-4D83-8D85-E2378FF73618}"/>
                                            </p:graphicEl>
                                          </p:spTgt>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4">
                                            <p:graphicEl>
                                              <a:dgm id="{13148AF9-8E7C-45EE-846D-9DB4ED9CE6CF}"/>
                                            </p:graphicEl>
                                          </p:spTgt>
                                        </p:tgtEl>
                                        <p:attrNameLst>
                                          <p:attrName>style.visibility</p:attrName>
                                        </p:attrNameLst>
                                      </p:cBhvr>
                                      <p:to>
                                        <p:strVal val="visible"/>
                                      </p:to>
                                    </p:set>
                                    <p:animEffect transition="in" filter="fade">
                                      <p:cBhvr>
                                        <p:cTn id="86" dur="1000"/>
                                        <p:tgtEl>
                                          <p:spTgt spid="4">
                                            <p:graphicEl>
                                              <a:dgm id="{13148AF9-8E7C-45EE-846D-9DB4ED9CE6CF}"/>
                                            </p:graphicEl>
                                          </p:spTgt>
                                        </p:tgtEl>
                                      </p:cBhvr>
                                    </p:animEffect>
                                    <p:anim calcmode="lin" valueType="num">
                                      <p:cBhvr>
                                        <p:cTn id="87" dur="1000" fill="hold"/>
                                        <p:tgtEl>
                                          <p:spTgt spid="4">
                                            <p:graphicEl>
                                              <a:dgm id="{13148AF9-8E7C-45EE-846D-9DB4ED9CE6CF}"/>
                                            </p:graphicEl>
                                          </p:spTgt>
                                        </p:tgtEl>
                                        <p:attrNameLst>
                                          <p:attrName>ppt_x</p:attrName>
                                        </p:attrNameLst>
                                      </p:cBhvr>
                                      <p:tavLst>
                                        <p:tav tm="0">
                                          <p:val>
                                            <p:strVal val="#ppt_x"/>
                                          </p:val>
                                        </p:tav>
                                        <p:tav tm="100000">
                                          <p:val>
                                            <p:strVal val="#ppt_x"/>
                                          </p:val>
                                        </p:tav>
                                      </p:tavLst>
                                    </p:anim>
                                    <p:anim calcmode="lin" valueType="num">
                                      <p:cBhvr>
                                        <p:cTn id="88" dur="1000" fill="hold"/>
                                        <p:tgtEl>
                                          <p:spTgt spid="4">
                                            <p:graphicEl>
                                              <a:dgm id="{13148AF9-8E7C-45EE-846D-9DB4ED9CE6CF}"/>
                                            </p:graphicEl>
                                          </p:spTgt>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4">
                                            <p:graphicEl>
                                              <a:dgm id="{D2991705-7661-4335-84A6-6415D2484F58}"/>
                                            </p:graphicEl>
                                          </p:spTgt>
                                        </p:tgtEl>
                                        <p:attrNameLst>
                                          <p:attrName>style.visibility</p:attrName>
                                        </p:attrNameLst>
                                      </p:cBhvr>
                                      <p:to>
                                        <p:strVal val="visible"/>
                                      </p:to>
                                    </p:set>
                                    <p:animEffect transition="in" filter="fade">
                                      <p:cBhvr>
                                        <p:cTn id="91" dur="1000"/>
                                        <p:tgtEl>
                                          <p:spTgt spid="4">
                                            <p:graphicEl>
                                              <a:dgm id="{D2991705-7661-4335-84A6-6415D2484F58}"/>
                                            </p:graphicEl>
                                          </p:spTgt>
                                        </p:tgtEl>
                                      </p:cBhvr>
                                    </p:animEffect>
                                    <p:anim calcmode="lin" valueType="num">
                                      <p:cBhvr>
                                        <p:cTn id="92" dur="1000" fill="hold"/>
                                        <p:tgtEl>
                                          <p:spTgt spid="4">
                                            <p:graphicEl>
                                              <a:dgm id="{D2991705-7661-4335-84A6-6415D2484F58}"/>
                                            </p:graphicEl>
                                          </p:spTgt>
                                        </p:tgtEl>
                                        <p:attrNameLst>
                                          <p:attrName>ppt_x</p:attrName>
                                        </p:attrNameLst>
                                      </p:cBhvr>
                                      <p:tavLst>
                                        <p:tav tm="0">
                                          <p:val>
                                            <p:strVal val="#ppt_x"/>
                                          </p:val>
                                        </p:tav>
                                        <p:tav tm="100000">
                                          <p:val>
                                            <p:strVal val="#ppt_x"/>
                                          </p:val>
                                        </p:tav>
                                      </p:tavLst>
                                    </p:anim>
                                    <p:anim calcmode="lin" valueType="num">
                                      <p:cBhvr>
                                        <p:cTn id="93" dur="1000" fill="hold"/>
                                        <p:tgtEl>
                                          <p:spTgt spid="4">
                                            <p:graphicEl>
                                              <a:dgm id="{D2991705-7661-4335-84A6-6415D2484F58}"/>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Sub>
          <a:bldDgm bld="one"/>
        </p:bldSub>
      </p:bldGraphic>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260648"/>
            <a:ext cx="8712968" cy="6480720"/>
          </a:xfrm>
        </p:spPr>
        <p:txBody>
          <a:bodyPr>
            <a:normAutofit/>
          </a:bodyPr>
          <a:lstStyle/>
          <a:p>
            <a:pPr marL="0" indent="0" algn="ctr">
              <a:buNone/>
            </a:pPr>
            <a:endParaRPr lang="ru-RU" sz="2000" b="1" dirty="0" smtClean="0">
              <a:latin typeface="Times New Roman" panose="02020603050405020304" pitchFamily="18" charset="0"/>
              <a:cs typeface="Times New Roman" panose="02020603050405020304" pitchFamily="18" charset="0"/>
            </a:endParaRPr>
          </a:p>
          <a:p>
            <a:pPr marL="0" indent="0" algn="ctr">
              <a:buNone/>
            </a:pPr>
            <a:r>
              <a:rPr lang="ru-RU" sz="2000" b="1" dirty="0" smtClean="0">
                <a:latin typeface="Times New Roman" panose="02020603050405020304" pitchFamily="18" charset="0"/>
                <a:cs typeface="Times New Roman" panose="02020603050405020304" pitchFamily="18" charset="0"/>
              </a:rPr>
              <a:t>Всех </a:t>
            </a:r>
            <a:r>
              <a:rPr lang="ru-RU" sz="2000" b="1" dirty="0">
                <a:latin typeface="Times New Roman" panose="02020603050405020304" pitchFamily="18" charset="0"/>
                <a:cs typeface="Times New Roman" panose="02020603050405020304" pitchFamily="18" charset="0"/>
              </a:rPr>
              <a:t>этих потерь можно с легкостью избежать, построив заводы по переработке вторсырья. Один раз затратив средства и время, мы можем обеспечить себе здоровое будущее на несколько сотен лет вперёд. Все в том числе несанкционированные свалки исчезнут как только мы сможем привлечь их к этой проблеме. </a:t>
            </a:r>
            <a:endParaRPr lang="ru-RU" sz="2000" b="1" dirty="0" smtClean="0">
              <a:latin typeface="Times New Roman" panose="02020603050405020304" pitchFamily="18" charset="0"/>
              <a:cs typeface="Times New Roman" panose="02020603050405020304" pitchFamily="18" charset="0"/>
            </a:endParaRPr>
          </a:p>
          <a:p>
            <a:pPr marL="0" indent="0" algn="ctr">
              <a:buNone/>
            </a:pPr>
            <a:r>
              <a:rPr lang="ru-RU" sz="2000" b="1" dirty="0">
                <a:latin typeface="Times New Roman" panose="02020603050405020304" pitchFamily="18" charset="0"/>
                <a:cs typeface="Times New Roman" panose="02020603050405020304" pitchFamily="18" charset="0"/>
              </a:rPr>
              <a:t>На несанкционированные так же выкидывают бытовые химические отходы, животные привыкшие считать эту территорию, зоной обитания, потребляют их, в результате это приводит к смерти мелких грызунов и </a:t>
            </a:r>
            <a:r>
              <a:rPr lang="ru-RU" sz="2000" b="1" dirty="0" smtClean="0">
                <a:latin typeface="Times New Roman" panose="02020603050405020304" pitchFamily="18" charset="0"/>
                <a:cs typeface="Times New Roman" panose="02020603050405020304" pitchFamily="18" charset="0"/>
              </a:rPr>
              <a:t>птиц. Может </a:t>
            </a:r>
            <a:r>
              <a:rPr lang="ru-RU" sz="2000" b="1" dirty="0">
                <a:latin typeface="Times New Roman" panose="02020603050405020304" pitchFamily="18" charset="0"/>
                <a:cs typeface="Times New Roman" panose="02020603050405020304" pitchFamily="18" charset="0"/>
              </a:rPr>
              <a:t>с первого взгляда и кажется, что эта свалка давно заброшена и люди перестали выкидывать там мусор, но это не так. Свалка не только не исчезла, но и растянулась на километры</a:t>
            </a:r>
            <a:r>
              <a:rPr lang="ru-RU" sz="2000" dirty="0">
                <a:latin typeface="Times New Roman" panose="02020603050405020304" pitchFamily="18" charset="0"/>
                <a:cs typeface="Times New Roman" panose="02020603050405020304" pitchFamily="18" charset="0"/>
              </a:rPr>
              <a:t>	</a:t>
            </a:r>
          </a:p>
        </p:txBody>
      </p:sp>
      <p:pic>
        <p:nvPicPr>
          <p:cNvPr id="1026" name="Picture 2"/>
          <p:cNvPicPr>
            <a:picLocks noChangeAspect="1" noChangeArrowheads="1"/>
          </p:cNvPicPr>
          <p:nvPr/>
        </p:nvPicPr>
        <p:blipFill>
          <a:blip r:embed="rId2">
            <a:lum contrast="20000"/>
            <a:extLst>
              <a:ext uri="{28A0092B-C50C-407E-A947-70E740481C1C}">
                <a14:useLocalDpi xmlns:a14="http://schemas.microsoft.com/office/drawing/2010/main" val="0"/>
              </a:ext>
            </a:extLst>
          </a:blip>
          <a:srcRect/>
          <a:stretch>
            <a:fillRect/>
          </a:stretch>
        </p:blipFill>
        <p:spPr bwMode="auto">
          <a:xfrm>
            <a:off x="-133739" y="4293096"/>
            <a:ext cx="9433048" cy="270892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982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476672"/>
            <a:ext cx="8784975" cy="6264695"/>
          </a:xfrm>
        </p:spPr>
        <p:txBody>
          <a:bodyPr>
            <a:normAutofit/>
          </a:bodyPr>
          <a:lstStyle/>
          <a:p>
            <a:pPr marL="0" indent="0" algn="ctr">
              <a:buNone/>
            </a:pPr>
            <a:r>
              <a:rPr lang="ru-RU" dirty="0" smtClean="0">
                <a:latin typeface="Times New Roman" panose="02020603050405020304" pitchFamily="18" charset="0"/>
                <a:cs typeface="Times New Roman" panose="02020603050405020304" pitchFamily="18" charset="0"/>
              </a:rPr>
              <a:t>Чтобы </a:t>
            </a:r>
            <a:r>
              <a:rPr lang="ru-RU" dirty="0">
                <a:latin typeface="Times New Roman" panose="02020603050405020304" pitchFamily="18" charset="0"/>
                <a:cs typeface="Times New Roman" panose="02020603050405020304" pitchFamily="18" charset="0"/>
              </a:rPr>
              <a:t>начать борьбу с произволом населения и образованием все большего количества несанкционированных свалок, в первую очередь нужно обратить внимание на нарастающую проблему.</a:t>
            </a:r>
          </a:p>
          <a:p>
            <a:pPr marL="0" indent="0" algn="ctr">
              <a:buNone/>
            </a:pPr>
            <a:r>
              <a:rPr lang="ru-RU" dirty="0">
                <a:latin typeface="Times New Roman" panose="02020603050405020304" pitchFamily="18" charset="0"/>
                <a:cs typeface="Times New Roman" panose="02020603050405020304" pitchFamily="18" charset="0"/>
              </a:rPr>
              <a:t>Первой моей задачей было проведение социального опроса, в который были включен список вопросов и варианты ответов на них.</a:t>
            </a:r>
          </a:p>
        </p:txBody>
      </p:sp>
    </p:spTree>
    <p:extLst>
      <p:ext uri="{BB962C8B-B14F-4D97-AF65-F5344CB8AC3E}">
        <p14:creationId xmlns:p14="http://schemas.microsoft.com/office/powerpoint/2010/main" val="2500641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782424150"/>
              </p:ext>
            </p:extLst>
          </p:nvPr>
        </p:nvGraphicFramePr>
        <p:xfrm>
          <a:off x="35970" y="1988840"/>
          <a:ext cx="9144000" cy="4725144"/>
        </p:xfrm>
        <a:graphic>
          <a:graphicData uri="http://schemas.openxmlformats.org/drawingml/2006/chart">
            <c:chart xmlns:c="http://schemas.openxmlformats.org/drawingml/2006/chart" xmlns:r="http://schemas.openxmlformats.org/officeDocument/2006/relationships" r:id="rId3"/>
          </a:graphicData>
        </a:graphic>
      </p:graphicFrame>
      <p:sp>
        <p:nvSpPr>
          <p:cNvPr id="3" name="Заголовок 2"/>
          <p:cNvSpPr>
            <a:spLocks noGrp="1"/>
          </p:cNvSpPr>
          <p:nvPr>
            <p:ph type="title"/>
          </p:nvPr>
        </p:nvSpPr>
        <p:spPr>
          <a:xfrm>
            <a:off x="457200" y="338329"/>
            <a:ext cx="8229600" cy="1362480"/>
          </a:xfrm>
        </p:spPr>
        <p:txBody>
          <a:bodyPr>
            <a:normAutofit fontScale="90000"/>
          </a:bodyPr>
          <a:lstStyle/>
          <a:p>
            <a:r>
              <a:rPr lang="ru-RU" sz="2000" b="1" dirty="0" smtClean="0">
                <a:solidFill>
                  <a:schemeClr val="tx2"/>
                </a:solidFill>
                <a:latin typeface="Times New Roman" panose="02020603050405020304" pitchFamily="18" charset="0"/>
                <a:cs typeface="Times New Roman" panose="02020603050405020304" pitchFamily="18" charset="0"/>
              </a:rPr>
              <a:t/>
            </a:r>
            <a:br>
              <a:rPr lang="ru-RU" sz="2000" b="1" dirty="0" smtClean="0">
                <a:solidFill>
                  <a:schemeClr val="tx2"/>
                </a:solidFill>
                <a:latin typeface="Times New Roman" panose="02020603050405020304" pitchFamily="18" charset="0"/>
                <a:cs typeface="Times New Roman" panose="02020603050405020304" pitchFamily="18" charset="0"/>
              </a:rPr>
            </a:br>
            <a:r>
              <a:rPr lang="ru-RU" sz="2000" b="1" dirty="0">
                <a:solidFill>
                  <a:schemeClr val="tx2"/>
                </a:solidFill>
                <a:latin typeface="Times New Roman" panose="02020603050405020304" pitchFamily="18" charset="0"/>
                <a:cs typeface="Times New Roman" panose="02020603050405020304" pitchFamily="18" charset="0"/>
              </a:rPr>
              <a:t/>
            </a:r>
            <a:br>
              <a:rPr lang="ru-RU" sz="2000" b="1" dirty="0">
                <a:solidFill>
                  <a:schemeClr val="tx2"/>
                </a:solidFill>
                <a:latin typeface="Times New Roman" panose="02020603050405020304" pitchFamily="18" charset="0"/>
                <a:cs typeface="Times New Roman" panose="02020603050405020304" pitchFamily="18" charset="0"/>
              </a:rPr>
            </a:br>
            <a:r>
              <a:rPr lang="ru-RU" sz="2700" b="1" dirty="0" smtClean="0">
                <a:solidFill>
                  <a:schemeClr val="tx2"/>
                </a:solidFill>
                <a:latin typeface="Times New Roman" panose="02020603050405020304" pitchFamily="18" charset="0"/>
                <a:cs typeface="Times New Roman" panose="02020603050405020304" pitchFamily="18" charset="0"/>
              </a:rPr>
              <a:t/>
            </a:r>
            <a:br>
              <a:rPr lang="ru-RU" sz="2700" b="1" dirty="0" smtClean="0">
                <a:solidFill>
                  <a:schemeClr val="tx2"/>
                </a:solidFill>
                <a:latin typeface="Times New Roman" panose="02020603050405020304" pitchFamily="18" charset="0"/>
                <a:cs typeface="Times New Roman" panose="02020603050405020304" pitchFamily="18" charset="0"/>
              </a:rPr>
            </a:br>
            <a:r>
              <a:rPr lang="ru-RU" sz="2700" b="1" dirty="0" smtClean="0">
                <a:solidFill>
                  <a:schemeClr val="tx2"/>
                </a:solidFill>
                <a:latin typeface="Times New Roman" panose="02020603050405020304" pitchFamily="18" charset="0"/>
                <a:cs typeface="Times New Roman" panose="02020603050405020304" pitchFamily="18" charset="0"/>
              </a:rPr>
              <a:t>Изучив </a:t>
            </a:r>
            <a:r>
              <a:rPr lang="ru-RU" sz="2700" b="1" dirty="0">
                <a:solidFill>
                  <a:schemeClr val="tx2"/>
                </a:solidFill>
                <a:latin typeface="Times New Roman" panose="02020603050405020304" pitchFamily="18" charset="0"/>
                <a:cs typeface="Times New Roman" panose="02020603050405020304" pitchFamily="18" charset="0"/>
              </a:rPr>
              <a:t>методику проведения опросов, я использовала разные виды опроса: групповые и индивидуальные очные опросы, а также  целенаправленные опросы по опроснику</a:t>
            </a:r>
            <a:r>
              <a:rPr lang="ru-RU" sz="2000" b="1" dirty="0" smtClean="0">
                <a:solidFill>
                  <a:schemeClr val="tx2"/>
                </a:solidFill>
                <a:latin typeface="Times New Roman" panose="02020603050405020304" pitchFamily="18" charset="0"/>
                <a:cs typeface="Times New Roman" panose="02020603050405020304" pitchFamily="18" charset="0"/>
              </a:rPr>
              <a:t>.</a:t>
            </a:r>
            <a:br>
              <a:rPr lang="ru-RU" sz="2000" b="1" dirty="0" smtClean="0">
                <a:solidFill>
                  <a:schemeClr val="tx2"/>
                </a:solidFill>
                <a:latin typeface="Times New Roman" panose="02020603050405020304" pitchFamily="18" charset="0"/>
                <a:cs typeface="Times New Roman" panose="02020603050405020304" pitchFamily="18" charset="0"/>
              </a:rPr>
            </a:br>
            <a:r>
              <a:rPr lang="ru-RU" sz="2000" b="1" dirty="0" smtClean="0">
                <a:solidFill>
                  <a:schemeClr val="tx2"/>
                </a:solidFill>
                <a:latin typeface="Times New Roman" panose="02020603050405020304" pitchFamily="18" charset="0"/>
                <a:cs typeface="Times New Roman" panose="02020603050405020304" pitchFamily="18" charset="0"/>
              </a:rPr>
              <a:t/>
            </a:r>
            <a:br>
              <a:rPr lang="ru-RU" sz="2000" b="1" dirty="0" smtClean="0">
                <a:solidFill>
                  <a:schemeClr val="tx2"/>
                </a:solidFill>
                <a:latin typeface="Times New Roman" panose="02020603050405020304" pitchFamily="18" charset="0"/>
                <a:cs typeface="Times New Roman" panose="02020603050405020304" pitchFamily="18" charset="0"/>
              </a:rPr>
            </a:br>
            <a:r>
              <a:rPr lang="ru-RU" sz="2000" b="1" dirty="0">
                <a:solidFill>
                  <a:schemeClr val="tx2"/>
                </a:solidFill>
                <a:latin typeface="Times New Roman" panose="02020603050405020304" pitchFamily="18" charset="0"/>
                <a:cs typeface="Times New Roman" panose="02020603050405020304" pitchFamily="18" charset="0"/>
              </a:rPr>
              <a:t/>
            </a:r>
            <a:br>
              <a:rPr lang="ru-RU" sz="2000" b="1" dirty="0">
                <a:solidFill>
                  <a:schemeClr val="tx2"/>
                </a:solidFill>
                <a:latin typeface="Times New Roman" panose="02020603050405020304" pitchFamily="18" charset="0"/>
                <a:cs typeface="Times New Roman" panose="02020603050405020304" pitchFamily="18" charset="0"/>
              </a:rPr>
            </a:br>
            <a:endParaRPr lang="ru-RU" sz="24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512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14" dur="1000"/>
                                        <p:tgtEl>
                                          <p:spTgt spid="4">
                                            <p:graphicEl>
                                              <a:chart seriesIdx="-3" categoryIdx="-3" bldStep="gridLegend"/>
                                            </p:graphicEl>
                                          </p:spTgt>
                                        </p:tgtEl>
                                      </p:cBhvr>
                                    </p:animEffect>
                                    <p:anim calcmode="lin" valueType="num">
                                      <p:cBhvr>
                                        <p:cTn id="15" dur="1000" fill="hold"/>
                                        <p:tgtEl>
                                          <p:spTgt spid="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fade">
                                      <p:cBhvr>
                                        <p:cTn id="21" dur="1000"/>
                                        <p:tgtEl>
                                          <p:spTgt spid="4">
                                            <p:graphicEl>
                                              <a:chart seriesIdx="-4" categoryIdx="0" bldStep="category"/>
                                            </p:graphicEl>
                                          </p:spTgt>
                                        </p:tgtEl>
                                      </p:cBhvr>
                                    </p:animEffect>
                                    <p:anim calcmode="lin" valueType="num">
                                      <p:cBhvr>
                                        <p:cTn id="22" dur="1000" fill="hold"/>
                                        <p:tgtEl>
                                          <p:spTgt spid="4">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fade">
                                      <p:cBhvr>
                                        <p:cTn id="28" dur="1000"/>
                                        <p:tgtEl>
                                          <p:spTgt spid="4">
                                            <p:graphicEl>
                                              <a:chart seriesIdx="-4" categoryIdx="1" bldStep="category"/>
                                            </p:graphicEl>
                                          </p:spTgt>
                                        </p:tgtEl>
                                      </p:cBhvr>
                                    </p:animEffect>
                                    <p:anim calcmode="lin" valueType="num">
                                      <p:cBhvr>
                                        <p:cTn id="29" dur="1000" fill="hold"/>
                                        <p:tgtEl>
                                          <p:spTgt spid="4">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fade">
                                      <p:cBhvr>
                                        <p:cTn id="35" dur="1000"/>
                                        <p:tgtEl>
                                          <p:spTgt spid="4">
                                            <p:graphicEl>
                                              <a:chart seriesIdx="-4" categoryIdx="2" bldStep="category"/>
                                            </p:graphicEl>
                                          </p:spTgt>
                                        </p:tgtEl>
                                      </p:cBhvr>
                                    </p:animEffect>
                                    <p:anim calcmode="lin" valueType="num">
                                      <p:cBhvr>
                                        <p:cTn id="36" dur="1000" fill="hold"/>
                                        <p:tgtEl>
                                          <p:spTgt spid="4">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37" dur="1000" fill="hold"/>
                                        <p:tgtEl>
                                          <p:spTgt spid="4">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fade">
                                      <p:cBhvr>
                                        <p:cTn id="42" dur="1000"/>
                                        <p:tgtEl>
                                          <p:spTgt spid="4">
                                            <p:graphicEl>
                                              <a:chart seriesIdx="-4" categoryIdx="3" bldStep="category"/>
                                            </p:graphicEl>
                                          </p:spTgt>
                                        </p:tgtEl>
                                      </p:cBhvr>
                                    </p:animEffect>
                                    <p:anim calcmode="lin" valueType="num">
                                      <p:cBhvr>
                                        <p:cTn id="43" dur="1000" fill="hold"/>
                                        <p:tgtEl>
                                          <p:spTgt spid="4">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44" dur="1000" fill="hold"/>
                                        <p:tgtEl>
                                          <p:spTgt spid="4">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graphicEl>
                                              <a:chart seriesIdx="-4" categoryIdx="4" bldStep="category"/>
                                            </p:graphicEl>
                                          </p:spTgt>
                                        </p:tgtEl>
                                        <p:attrNameLst>
                                          <p:attrName>style.visibility</p:attrName>
                                        </p:attrNameLst>
                                      </p:cBhvr>
                                      <p:to>
                                        <p:strVal val="visible"/>
                                      </p:to>
                                    </p:set>
                                    <p:animEffect transition="in" filter="fade">
                                      <p:cBhvr>
                                        <p:cTn id="49" dur="1000"/>
                                        <p:tgtEl>
                                          <p:spTgt spid="4">
                                            <p:graphicEl>
                                              <a:chart seriesIdx="-4" categoryIdx="4" bldStep="category"/>
                                            </p:graphicEl>
                                          </p:spTgt>
                                        </p:tgtEl>
                                      </p:cBhvr>
                                    </p:animEffect>
                                    <p:anim calcmode="lin" valueType="num">
                                      <p:cBhvr>
                                        <p:cTn id="50" dur="1000" fill="hold"/>
                                        <p:tgtEl>
                                          <p:spTgt spid="4">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p:cTn id="51" dur="1000" fill="hold"/>
                                        <p:tgtEl>
                                          <p:spTgt spid="4">
                                            <p:graphicEl>
                                              <a:chart seriesIdx="-4" categoryIdx="4"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94547711"/>
              </p:ext>
            </p:extLst>
          </p:nvPr>
        </p:nvGraphicFramePr>
        <p:xfrm>
          <a:off x="250825" y="260350"/>
          <a:ext cx="8713788" cy="655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8017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7" dur="1000"/>
                                        <p:tgtEl>
                                          <p:spTgt spid="4">
                                            <p:graphicEl>
                                              <a:chart seriesIdx="-3" categoryIdx="-3" bldStep="gridLegend"/>
                                            </p:graphicEl>
                                          </p:spTgt>
                                        </p:tgtEl>
                                      </p:cBhvr>
                                    </p:animEffect>
                                    <p:anim calcmode="lin" valueType="num">
                                      <p:cBhvr>
                                        <p:cTn id="8" dur="1000" fill="hold"/>
                                        <p:tgtEl>
                                          <p:spTgt spid="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fade">
                                      <p:cBhvr>
                                        <p:cTn id="14" dur="1000"/>
                                        <p:tgtEl>
                                          <p:spTgt spid="4">
                                            <p:graphicEl>
                                              <a:chart seriesIdx="-4" categoryIdx="0" bldStep="category"/>
                                            </p:graphicEl>
                                          </p:spTgt>
                                        </p:tgtEl>
                                      </p:cBhvr>
                                    </p:animEffect>
                                    <p:anim calcmode="lin" valueType="num">
                                      <p:cBhvr>
                                        <p:cTn id="15" dur="1000" fill="hold"/>
                                        <p:tgtEl>
                                          <p:spTgt spid="4">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fade">
                                      <p:cBhvr>
                                        <p:cTn id="21" dur="1000"/>
                                        <p:tgtEl>
                                          <p:spTgt spid="4">
                                            <p:graphicEl>
                                              <a:chart seriesIdx="-4" categoryIdx="1" bldStep="category"/>
                                            </p:graphicEl>
                                          </p:spTgt>
                                        </p:tgtEl>
                                      </p:cBhvr>
                                    </p:animEffect>
                                    <p:anim calcmode="lin" valueType="num">
                                      <p:cBhvr>
                                        <p:cTn id="22" dur="1000" fill="hold"/>
                                        <p:tgtEl>
                                          <p:spTgt spid="4">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fade">
                                      <p:cBhvr>
                                        <p:cTn id="28" dur="1000"/>
                                        <p:tgtEl>
                                          <p:spTgt spid="4">
                                            <p:graphicEl>
                                              <a:chart seriesIdx="-4" categoryIdx="2" bldStep="category"/>
                                            </p:graphicEl>
                                          </p:spTgt>
                                        </p:tgtEl>
                                      </p:cBhvr>
                                    </p:animEffect>
                                    <p:anim calcmode="lin" valueType="num">
                                      <p:cBhvr>
                                        <p:cTn id="29" dur="1000" fill="hold"/>
                                        <p:tgtEl>
                                          <p:spTgt spid="4">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fade">
                                      <p:cBhvr>
                                        <p:cTn id="35" dur="1000"/>
                                        <p:tgtEl>
                                          <p:spTgt spid="4">
                                            <p:graphicEl>
                                              <a:chart seriesIdx="-4" categoryIdx="3" bldStep="category"/>
                                            </p:graphicEl>
                                          </p:spTgt>
                                        </p:tgtEl>
                                      </p:cBhvr>
                                    </p:animEffect>
                                    <p:anim calcmode="lin" valueType="num">
                                      <p:cBhvr>
                                        <p:cTn id="36" dur="1000" fill="hold"/>
                                        <p:tgtEl>
                                          <p:spTgt spid="4">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37" dur="1000" fill="hold"/>
                                        <p:tgtEl>
                                          <p:spTgt spid="4">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557248716"/>
              </p:ext>
            </p:extLst>
          </p:nvPr>
        </p:nvGraphicFramePr>
        <p:xfrm>
          <a:off x="250825" y="260350"/>
          <a:ext cx="8785225" cy="64817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2900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7" dur="1000"/>
                                        <p:tgtEl>
                                          <p:spTgt spid="4">
                                            <p:graphicEl>
                                              <a:chart seriesIdx="-3" categoryIdx="-3" bldStep="gridLegend"/>
                                            </p:graphicEl>
                                          </p:spTgt>
                                        </p:tgtEl>
                                      </p:cBhvr>
                                    </p:animEffect>
                                    <p:anim calcmode="lin" valueType="num">
                                      <p:cBhvr>
                                        <p:cTn id="8" dur="1000" fill="hold"/>
                                        <p:tgtEl>
                                          <p:spTgt spid="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fade">
                                      <p:cBhvr>
                                        <p:cTn id="14" dur="1000"/>
                                        <p:tgtEl>
                                          <p:spTgt spid="4">
                                            <p:graphicEl>
                                              <a:chart seriesIdx="-4" categoryIdx="0" bldStep="category"/>
                                            </p:graphicEl>
                                          </p:spTgt>
                                        </p:tgtEl>
                                      </p:cBhvr>
                                    </p:animEffect>
                                    <p:anim calcmode="lin" valueType="num">
                                      <p:cBhvr>
                                        <p:cTn id="15" dur="1000" fill="hold"/>
                                        <p:tgtEl>
                                          <p:spTgt spid="4">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fade">
                                      <p:cBhvr>
                                        <p:cTn id="21" dur="1000"/>
                                        <p:tgtEl>
                                          <p:spTgt spid="4">
                                            <p:graphicEl>
                                              <a:chart seriesIdx="-4" categoryIdx="1" bldStep="category"/>
                                            </p:graphicEl>
                                          </p:spTgt>
                                        </p:tgtEl>
                                      </p:cBhvr>
                                    </p:animEffect>
                                    <p:anim calcmode="lin" valueType="num">
                                      <p:cBhvr>
                                        <p:cTn id="22" dur="1000" fill="hold"/>
                                        <p:tgtEl>
                                          <p:spTgt spid="4">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fade">
                                      <p:cBhvr>
                                        <p:cTn id="28" dur="1000"/>
                                        <p:tgtEl>
                                          <p:spTgt spid="4">
                                            <p:graphicEl>
                                              <a:chart seriesIdx="-4" categoryIdx="2" bldStep="category"/>
                                            </p:graphicEl>
                                          </p:spTgt>
                                        </p:tgtEl>
                                      </p:cBhvr>
                                    </p:animEffect>
                                    <p:anim calcmode="lin" valueType="num">
                                      <p:cBhvr>
                                        <p:cTn id="29" dur="1000" fill="hold"/>
                                        <p:tgtEl>
                                          <p:spTgt spid="4">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graphicEl>
                                              <a:chart seriesIdx="-4" categoryIdx="3" bldStep="category"/>
                                            </p:graphicEl>
                                          </p:spTgt>
                                        </p:tgtEl>
                                        <p:attrNameLst>
                                          <p:attrName>style.visibility</p:attrName>
                                        </p:attrNameLst>
                                      </p:cBhvr>
                                      <p:to>
                                        <p:strVal val="visible"/>
                                      </p:to>
                                    </p:set>
                                    <p:animEffect transition="in" filter="fade">
                                      <p:cBhvr>
                                        <p:cTn id="35" dur="1000"/>
                                        <p:tgtEl>
                                          <p:spTgt spid="4">
                                            <p:graphicEl>
                                              <a:chart seriesIdx="-4" categoryIdx="3" bldStep="category"/>
                                            </p:graphicEl>
                                          </p:spTgt>
                                        </p:tgtEl>
                                      </p:cBhvr>
                                    </p:animEffect>
                                    <p:anim calcmode="lin" valueType="num">
                                      <p:cBhvr>
                                        <p:cTn id="36" dur="1000" fill="hold"/>
                                        <p:tgtEl>
                                          <p:spTgt spid="4">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37" dur="1000" fill="hold"/>
                                        <p:tgtEl>
                                          <p:spTgt spid="4">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graphicEl>
                                              <a:chart seriesIdx="-4" categoryIdx="4" bldStep="category"/>
                                            </p:graphicEl>
                                          </p:spTgt>
                                        </p:tgtEl>
                                        <p:attrNameLst>
                                          <p:attrName>style.visibility</p:attrName>
                                        </p:attrNameLst>
                                      </p:cBhvr>
                                      <p:to>
                                        <p:strVal val="visible"/>
                                      </p:to>
                                    </p:set>
                                    <p:animEffect transition="in" filter="fade">
                                      <p:cBhvr>
                                        <p:cTn id="42" dur="1000"/>
                                        <p:tgtEl>
                                          <p:spTgt spid="4">
                                            <p:graphicEl>
                                              <a:chart seriesIdx="-4" categoryIdx="4" bldStep="category"/>
                                            </p:graphicEl>
                                          </p:spTgt>
                                        </p:tgtEl>
                                      </p:cBhvr>
                                    </p:animEffect>
                                    <p:anim calcmode="lin" valueType="num">
                                      <p:cBhvr>
                                        <p:cTn id="43" dur="1000" fill="hold"/>
                                        <p:tgtEl>
                                          <p:spTgt spid="4">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p:cTn id="44" dur="1000" fill="hold"/>
                                        <p:tgtEl>
                                          <p:spTgt spid="4">
                                            <p:graphicEl>
                                              <a:chart seriesIdx="-4" categoryIdx="4"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graphicEl>
                                              <a:chart seriesIdx="-4" categoryIdx="5" bldStep="category"/>
                                            </p:graphicEl>
                                          </p:spTgt>
                                        </p:tgtEl>
                                        <p:attrNameLst>
                                          <p:attrName>style.visibility</p:attrName>
                                        </p:attrNameLst>
                                      </p:cBhvr>
                                      <p:to>
                                        <p:strVal val="visible"/>
                                      </p:to>
                                    </p:set>
                                    <p:animEffect transition="in" filter="fade">
                                      <p:cBhvr>
                                        <p:cTn id="49" dur="1000"/>
                                        <p:tgtEl>
                                          <p:spTgt spid="4">
                                            <p:graphicEl>
                                              <a:chart seriesIdx="-4" categoryIdx="5" bldStep="category"/>
                                            </p:graphicEl>
                                          </p:spTgt>
                                        </p:tgtEl>
                                      </p:cBhvr>
                                    </p:animEffect>
                                    <p:anim calcmode="lin" valueType="num">
                                      <p:cBhvr>
                                        <p:cTn id="50" dur="1000" fill="hold"/>
                                        <p:tgtEl>
                                          <p:spTgt spid="4">
                                            <p:graphicEl>
                                              <a:chart seriesIdx="-4" categoryIdx="5" bldStep="category"/>
                                            </p:graphicEl>
                                          </p:spTgt>
                                        </p:tgtEl>
                                        <p:attrNameLst>
                                          <p:attrName>ppt_x</p:attrName>
                                        </p:attrNameLst>
                                      </p:cBhvr>
                                      <p:tavLst>
                                        <p:tav tm="0">
                                          <p:val>
                                            <p:strVal val="#ppt_x"/>
                                          </p:val>
                                        </p:tav>
                                        <p:tav tm="100000">
                                          <p:val>
                                            <p:strVal val="#ppt_x"/>
                                          </p:val>
                                        </p:tav>
                                      </p:tavLst>
                                    </p:anim>
                                    <p:anim calcmode="lin" valueType="num">
                                      <p:cBhvr>
                                        <p:cTn id="51" dur="1000" fill="hold"/>
                                        <p:tgtEl>
                                          <p:spTgt spid="4">
                                            <p:graphicEl>
                                              <a:chart seriesIdx="-4" categoryIdx="5"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332656"/>
            <a:ext cx="8640959" cy="6408712"/>
          </a:xfrm>
        </p:spPr>
        <p:txBody>
          <a:bodyPr>
            <a:normAutofit fontScale="92500" lnSpcReduction="10000"/>
          </a:bodyPr>
          <a:lstStyle/>
          <a:p>
            <a:pPr marL="0" indent="0" algn="ctr">
              <a:buNone/>
            </a:pPr>
            <a:r>
              <a:rPr lang="ru-RU" b="1" dirty="0">
                <a:latin typeface="Times New Roman" panose="02020603050405020304" pitchFamily="18" charset="0"/>
                <a:cs typeface="Times New Roman" panose="02020603050405020304" pitchFamily="18" charset="0"/>
              </a:rPr>
              <a:t>Проработав различные методы активного информирования об экологической проблеме несанкционированных свалок, удалось выяснить, что наиболее оптимальными являются листовки и яркий, но короткий рекламный ролик. Поэтому следующей моей задачей стало активное информирование населения с помощью выше упомянутых способов. Напечатав листовки, я повесила их в наиболее посещаемых местах: школах, столбах около магазинов и специальных стендах</a:t>
            </a:r>
            <a:r>
              <a:rPr lang="ru-RU" b="1" dirty="0" smtClean="0">
                <a:latin typeface="Times New Roman" panose="02020603050405020304" pitchFamily="18" charset="0"/>
                <a:cs typeface="Times New Roman" panose="02020603050405020304" pitchFamily="18" charset="0"/>
              </a:rPr>
              <a:t>.</a:t>
            </a:r>
          </a:p>
          <a:p>
            <a:pPr marL="0" indent="0" algn="ctr">
              <a:buNone/>
            </a:pPr>
            <a:r>
              <a:rPr lang="ru-RU" b="1" dirty="0">
                <a:latin typeface="Times New Roman" panose="02020603050405020304" pitchFamily="18" charset="0"/>
                <a:cs typeface="Times New Roman" panose="02020603050405020304" pitchFamily="18" charset="0"/>
              </a:rPr>
              <a:t>Я считаю, что людей нужно, информировать о проблемах экологической ситуации, гораздо чаще. И для этого больше всего подходит рекламный ролик. Показывая его по телевизору, людей будет легче привлечь к социальной работе, связанной с этой темой.</a:t>
            </a:r>
          </a:p>
          <a:p>
            <a:pPr marL="0" indent="0" algn="ctr">
              <a:buNone/>
            </a:pPr>
            <a:r>
              <a:rPr lang="ru-RU" b="1" dirty="0">
                <a:latin typeface="Times New Roman" panose="02020603050405020304" pitchFamily="18" charset="0"/>
                <a:cs typeface="Times New Roman" panose="02020603050405020304" pitchFamily="18" charset="0"/>
              </a:rPr>
              <a:t>Чем больше будет активистов, том больше людей они смогут привлечь. </a:t>
            </a:r>
          </a:p>
          <a:p>
            <a:pPr marL="0" indent="0" algn="ctr">
              <a:buNone/>
            </a:pPr>
            <a:r>
              <a:rPr lang="ru-RU" b="1" dirty="0">
                <a:latin typeface="Times New Roman" panose="02020603050405020304" pitchFamily="18" charset="0"/>
                <a:cs typeface="Times New Roman" panose="02020603050405020304" pitchFamily="18" charset="0"/>
              </a:rPr>
              <a:t>Общественное мнение в наше время значит очень многое, поэтому хорошо разрекламировав призывы к общественной работе, молодые люди в возрасте от 15 до 20-25 рады стать волонтерами и призывать людей к чистоте. </a:t>
            </a:r>
          </a:p>
        </p:txBody>
      </p:sp>
    </p:spTree>
    <p:extLst>
      <p:ext uri="{BB962C8B-B14F-4D97-AF65-F5344CB8AC3E}">
        <p14:creationId xmlns:p14="http://schemas.microsoft.com/office/powerpoint/2010/main" val="3321480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332656"/>
            <a:ext cx="8568951" cy="6192688"/>
          </a:xfrm>
        </p:spPr>
        <p:txBody>
          <a:bodyPr>
            <a:normAutofit/>
          </a:bodyPr>
          <a:lstStyle/>
          <a:p>
            <a:pPr algn="ctr"/>
            <a:r>
              <a:rPr lang="ru-RU" sz="2800" b="1" dirty="0">
                <a:latin typeface="Times New Roman" panose="02020603050405020304" pitchFamily="18" charset="0"/>
                <a:cs typeface="Times New Roman" panose="02020603050405020304" pitchFamily="18" charset="0"/>
              </a:rPr>
              <a:t>Все выше упомянуты проблемы были вызваны произволом населения. Ведь именно по нашей вине этот мир стоит на грани экологического апокалипсиса. Открытие санкционированной свалки не привлекло людей, так как ни кто, не хочет платить деньги. Проще ведь выкинуть в поле? Проще  - не значит лучше, а в нашем случае это просто непозволительно. Чтобы этого не было каждый человек не должен считать это чьей-то проблемой, все должны знать, что это проблема каждого, что лишь общими усилиями можно прийти к чистому и здоровому будущему. </a:t>
            </a:r>
          </a:p>
        </p:txBody>
      </p:sp>
    </p:spTree>
    <p:extLst>
      <p:ext uri="{BB962C8B-B14F-4D97-AF65-F5344CB8AC3E}">
        <p14:creationId xmlns:p14="http://schemas.microsoft.com/office/powerpoint/2010/main" val="29041303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1124744"/>
            <a:ext cx="9143999" cy="5733256"/>
          </a:xfrm>
        </p:spPr>
        <p:txBody>
          <a:bodyPr>
            <a:normAutofit fontScale="92500" lnSpcReduction="10000"/>
          </a:bodyPr>
          <a:lstStyle/>
          <a:p>
            <a:pPr marL="0" indent="0" algn="ctr">
              <a:buNone/>
            </a:pPr>
            <a:r>
              <a:rPr lang="ru-RU" b="1" dirty="0"/>
              <a:t>Проанализировав данные опроса и собранные мною факты, я частично подтвердила выдвинутую гипотезу об активном информировании населения</a:t>
            </a:r>
            <a:r>
              <a:rPr lang="ru-RU" b="1" dirty="0" smtClean="0"/>
              <a:t>.</a:t>
            </a:r>
          </a:p>
          <a:p>
            <a:pPr marL="0" indent="0" algn="ctr">
              <a:buNone/>
            </a:pPr>
            <a:r>
              <a:rPr lang="ru-RU" b="1" dirty="0" smtClean="0"/>
              <a:t> </a:t>
            </a:r>
            <a:r>
              <a:rPr lang="ru-RU" b="1" dirty="0"/>
              <a:t>Действительно, именно активные формы экологического информирования могут повлиять на мнение людей. Однако только факт одноразового сообщения не сможет изменить давно устоявшиеся привычки людей – бросать мусор «где попало». Говорить об этом надо много и на самых разных уровнях, используя все доступные для этого средства. </a:t>
            </a:r>
            <a:endParaRPr lang="ru-RU" b="1" dirty="0" smtClean="0"/>
          </a:p>
          <a:p>
            <a:pPr marL="0" indent="0" algn="ctr">
              <a:buNone/>
            </a:pPr>
            <a:r>
              <a:rPr lang="ru-RU" b="1" dirty="0" smtClean="0"/>
              <a:t>Из </a:t>
            </a:r>
            <a:r>
              <a:rPr lang="ru-RU" b="1" dirty="0"/>
              <a:t>опроса мне стало ясно, мнение большинства респондентов «Один в поле не воин», то есть не может 1 человек что-либо изменить. И все-таки к экологии это не относится. Многое, по моему мнению, зависит и от людей с активной жизненной позицией, которые могут организовывать экологические акции, уборки территории, привлекая все больше участников. Я считаю, что однажды, приняв участие в подобной акции, человек уже не сможет бросить мусор на улице. Тогда на нашей земле станет чуточку чище. А что может быть важнее нашей малой Родины, в которой мы живем!</a:t>
            </a:r>
          </a:p>
        </p:txBody>
      </p:sp>
      <p:sp>
        <p:nvSpPr>
          <p:cNvPr id="3" name="Заголовок 2"/>
          <p:cNvSpPr>
            <a:spLocks noGrp="1"/>
          </p:cNvSpPr>
          <p:nvPr>
            <p:ph type="title"/>
          </p:nvPr>
        </p:nvSpPr>
        <p:spPr>
          <a:xfrm>
            <a:off x="457200" y="338328"/>
            <a:ext cx="8229600" cy="714408"/>
          </a:xfrm>
        </p:spPr>
        <p:style>
          <a:lnRef idx="0">
            <a:schemeClr val="accent2"/>
          </a:lnRef>
          <a:fillRef idx="3">
            <a:schemeClr val="accent2"/>
          </a:fillRef>
          <a:effectRef idx="3">
            <a:schemeClr val="accent2"/>
          </a:effectRef>
          <a:fontRef idx="minor">
            <a:schemeClr val="lt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b="1" dirty="0" smtClean="0">
                <a:ln/>
                <a:solidFill>
                  <a:schemeClr val="accent3"/>
                </a:solidFill>
                <a:latin typeface="Times New Roman" panose="02020603050405020304" pitchFamily="18" charset="0"/>
                <a:cs typeface="Times New Roman" panose="02020603050405020304" pitchFamily="18" charset="0"/>
              </a:rPr>
              <a:t>Выводы</a:t>
            </a:r>
            <a:endParaRPr lang="ru-RU" b="1" dirty="0">
              <a:ln/>
              <a:solidFill>
                <a:schemeClr val="accent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0384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fade">
                                      <p:cBhvr>
                                        <p:cTn id="21" dur="1000"/>
                                        <p:tgtEl>
                                          <p:spTgt spid="2">
                                            <p:txEl>
                                              <p:pRg st="1" end="1"/>
                                            </p:txEl>
                                          </p:spTgt>
                                        </p:tgtEl>
                                      </p:cBhvr>
                                    </p:animEffect>
                                    <p:anim calcmode="lin" valueType="num">
                                      <p:cBhvr>
                                        <p:cTn id="22"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Effect transition="in" filter="fade">
                                      <p:cBhvr>
                                        <p:cTn id="28" dur="1000"/>
                                        <p:tgtEl>
                                          <p:spTgt spid="2">
                                            <p:txEl>
                                              <p:pRg st="2" end="2"/>
                                            </p:txEl>
                                          </p:spTgt>
                                        </p:tgtEl>
                                      </p:cBhvr>
                                    </p:animEffect>
                                    <p:anim calcmode="lin" valueType="num">
                                      <p:cBhvr>
                                        <p:cTn id="2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2067" y="2348880"/>
            <a:ext cx="7408333" cy="4320480"/>
          </a:xfrm>
        </p:spPr>
        <p:txBody>
          <a:bodyPr anchor="ct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В настоящее время модно говорить об экологии. Однако, что-то «не срабатывает» в человеческом сознании, и люди просто стараются не замечать горы мусора, которые уже невозможно скрыть. Данная работа посвящена выработке приемов активного экологического информирования с целью привлечения внимания к проблеме загрязнения окружающей среды</a:t>
            </a:r>
          </a:p>
          <a:p>
            <a:pPr algn="ctr"/>
            <a:endParaRPr lang="ru-RU"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title"/>
          </p:nvPr>
        </p:nvSpPr>
        <p:spPr>
          <a:xfrm>
            <a:off x="457200" y="338328"/>
            <a:ext cx="8229600" cy="1218464"/>
          </a:xfrm>
        </p:spPr>
        <p:style>
          <a:lnRef idx="0">
            <a:schemeClr val="accent2"/>
          </a:lnRef>
          <a:fillRef idx="3">
            <a:schemeClr val="accent2"/>
          </a:fillRef>
          <a:effectRef idx="3">
            <a:schemeClr val="accent2"/>
          </a:effectRef>
          <a:fontRef idx="minor">
            <a:schemeClr val="lt1"/>
          </a:fontRef>
        </p:style>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sz="6600" b="1" i="1" dirty="0" smtClean="0">
                <a:ln/>
                <a:solidFill>
                  <a:schemeClr val="accent3"/>
                </a:solidFill>
                <a:latin typeface="Times New Roman" panose="02020603050405020304" pitchFamily="18" charset="0"/>
                <a:cs typeface="Times New Roman" panose="02020603050405020304" pitchFamily="18" charset="0"/>
              </a:rPr>
              <a:t>Аннотация</a:t>
            </a:r>
            <a:endParaRPr lang="ru-RU" sz="6600" b="1" i="1" dirty="0">
              <a:ln/>
              <a:solidFill>
                <a:schemeClr val="accent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666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2"/>
                                        </p:tgtEl>
                                      </p:cBhvr>
                                    </p:animEffect>
                                    <p:set>
                                      <p:cBhvr>
                                        <p:cTn id="21" dur="1" fill="hold">
                                          <p:stCondLst>
                                            <p:cond delay="499"/>
                                          </p:stCondLst>
                                        </p:cTn>
                                        <p:tgtEl>
                                          <p:spTgt spid="2"/>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3">
                                            <p:txEl>
                                              <p:pRg st="0" end="0"/>
                                            </p:txEl>
                                          </p:spTgt>
                                        </p:tgtEl>
                                      </p:cBhvr>
                                    </p:animEffect>
                                    <p:set>
                                      <p:cBhvr>
                                        <p:cTn id="2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2" grpId="0" animBg="1"/>
      <p:bldP spid="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 y="1772816"/>
            <a:ext cx="9143999" cy="4968552"/>
          </a:xfrm>
        </p:spPr>
        <p:txBody>
          <a:bodyPr>
            <a:normAutofit lnSpcReduction="10000"/>
          </a:bodyPr>
          <a:lstStyle/>
          <a:p>
            <a:r>
              <a:rPr lang="ru-RU" b="1" dirty="0">
                <a:solidFill>
                  <a:schemeClr val="accent1">
                    <a:lumMod val="50000"/>
                  </a:schemeClr>
                </a:solidFill>
                <a:latin typeface="Times New Roman" panose="02020603050405020304" pitchFamily="18" charset="0"/>
                <a:cs typeface="Times New Roman" panose="02020603050405020304" pitchFamily="18" charset="0"/>
              </a:rPr>
              <a:t>Решение насущных проблем связанных с экологическим состоянием окружающей среды, стало очень актуально в наше время. Чтобы сохранить нашу планету для наших детей, мы должны  заботиться о ней. Улучшая экологию день за днем, мы сохраняем то тонкое многообразие флоры и фауны, что радует нас многие дни напролет. Если мы не сделаем что-то сейчас, то потом будет уже поздно пытаться спасти окружающую среду, потому, что нарушив баланс, восстановить его уже невозможно. Чтобы привлечь внимание к уже переходящему грани загрязнению родного края, я решила сделать экологический проект, основной целью которого, является привлечение внимания людей на несанкционированную  свалку, образовавшуюся возле поселка Тарасовский.</a:t>
            </a:r>
          </a:p>
        </p:txBody>
      </p:sp>
      <p:sp>
        <p:nvSpPr>
          <p:cNvPr id="3" name="Заголовок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sz="5400" b="1" i="1" dirty="0" smtClean="0">
                <a:ln/>
                <a:solidFill>
                  <a:schemeClr val="accent3"/>
                </a:solidFill>
                <a:latin typeface="Times New Roman" panose="02020603050405020304" pitchFamily="18" charset="0"/>
                <a:cs typeface="Times New Roman" panose="02020603050405020304" pitchFamily="18" charset="0"/>
              </a:rPr>
              <a:t>Цель работы</a:t>
            </a:r>
            <a:endParaRPr lang="ru-RU" sz="5400" b="1" i="1" dirty="0">
              <a:ln/>
              <a:solidFill>
                <a:schemeClr val="accent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7263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2">
                                            <p:txEl>
                                              <p:pRg st="0" end="0"/>
                                            </p:txEl>
                                          </p:spTgt>
                                        </p:tgtEl>
                                      </p:cBhvr>
                                    </p:animEffect>
                                    <p:set>
                                      <p:cBhvr>
                                        <p:cTn id="26" dur="1" fill="hold">
                                          <p:stCondLst>
                                            <p:cond delay="499"/>
                                          </p:stCondLst>
                                        </p:cTn>
                                        <p:tgtEl>
                                          <p:spTgt spid="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 grpId="1" build="p"/>
      <p:bldP spid="3" grpId="0" animBg="1"/>
      <p:bldP spid="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2675466"/>
            <a:ext cx="9143999" cy="4182533"/>
          </a:xfrm>
        </p:spPr>
        <p:txBody>
          <a:bodyPr>
            <a:normAutofit lnSpcReduction="10000"/>
          </a:bodyPr>
          <a:lstStyle/>
          <a:p>
            <a:pPr>
              <a:buClr>
                <a:schemeClr val="tx2">
                  <a:lumMod val="50000"/>
                </a:schemeClr>
              </a:buClr>
              <a:buFont typeface="Wingdings" panose="05000000000000000000" pitchFamily="2" charset="2"/>
              <a:buChar char="Ø"/>
            </a:pPr>
            <a:r>
              <a:rPr lang="ru-RU" b="1" dirty="0">
                <a:latin typeface="Times New Roman" panose="02020603050405020304" pitchFamily="18" charset="0"/>
                <a:cs typeface="Times New Roman" panose="02020603050405020304" pitchFamily="18" charset="0"/>
              </a:rPr>
              <a:t>Провести социальный опрос среди людей разных возрастных групп, учитывая их социальное положение и гендерный признак.</a:t>
            </a:r>
          </a:p>
          <a:p>
            <a:pPr>
              <a:buClr>
                <a:schemeClr val="tx2">
                  <a:lumMod val="50000"/>
                </a:schemeClr>
              </a:buClr>
              <a:buFont typeface="Wingdings" panose="05000000000000000000" pitchFamily="2" charset="2"/>
              <a:buChar char="Ø"/>
            </a:pPr>
            <a:r>
              <a:rPr lang="ru-RU" b="1" dirty="0">
                <a:latin typeface="Times New Roman" panose="02020603050405020304" pitchFamily="18" charset="0"/>
                <a:cs typeface="Times New Roman" panose="02020603050405020304" pitchFamily="18" charset="0"/>
              </a:rPr>
              <a:t>Выяснить режим и принцип функционирования официальной свалки.</a:t>
            </a:r>
          </a:p>
          <a:p>
            <a:pPr>
              <a:buClr>
                <a:schemeClr val="tx2">
                  <a:lumMod val="50000"/>
                </a:schemeClr>
              </a:buClr>
              <a:buFont typeface="Wingdings" panose="05000000000000000000" pitchFamily="2" charset="2"/>
              <a:buChar char="Ø"/>
            </a:pPr>
            <a:r>
              <a:rPr lang="ru-RU" b="1" dirty="0">
                <a:latin typeface="Times New Roman" panose="02020603050405020304" pitchFamily="18" charset="0"/>
                <a:cs typeface="Times New Roman" panose="02020603050405020304" pitchFamily="18" charset="0"/>
              </a:rPr>
              <a:t>Подобрать и опробовать различные методы активного информирования об имеющейся проблеме несанкционированных свалок.</a:t>
            </a:r>
          </a:p>
          <a:p>
            <a:pPr>
              <a:buClr>
                <a:schemeClr val="tx2">
                  <a:lumMod val="50000"/>
                </a:schemeClr>
              </a:buClr>
              <a:buFont typeface="Wingdings" panose="05000000000000000000" pitchFamily="2" charset="2"/>
              <a:buChar char="Ø"/>
            </a:pPr>
            <a:r>
              <a:rPr lang="ru-RU" b="1" dirty="0">
                <a:latin typeface="Times New Roman" panose="02020603050405020304" pitchFamily="18" charset="0"/>
                <a:cs typeface="Times New Roman" panose="02020603050405020304" pitchFamily="18" charset="0"/>
              </a:rPr>
              <a:t>Проанализировать полученные данные и выявить наиболее эффективный метод информирования населения об экологических проблемах</a:t>
            </a:r>
            <a:r>
              <a:rPr lang="ru-RU" dirty="0">
                <a:latin typeface="Times New Roman" panose="02020603050405020304" pitchFamily="18" charset="0"/>
                <a:cs typeface="Times New Roman" panose="02020603050405020304" pitchFamily="18" charset="0"/>
              </a:rPr>
              <a:t>.</a:t>
            </a:r>
          </a:p>
        </p:txBody>
      </p:sp>
      <p:sp>
        <p:nvSpPr>
          <p:cNvPr id="3" name="Заголовок 2"/>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sz="7200" b="1" i="1" dirty="0" smtClean="0">
                <a:ln/>
                <a:solidFill>
                  <a:schemeClr val="accent3"/>
                </a:solidFill>
                <a:latin typeface="Times New Roman" panose="02020603050405020304" pitchFamily="18" charset="0"/>
                <a:cs typeface="Times New Roman" panose="02020603050405020304" pitchFamily="18" charset="0"/>
              </a:rPr>
              <a:t>Задачи</a:t>
            </a:r>
            <a:endParaRPr lang="ru-RU" sz="7200" b="1" i="1" dirty="0">
              <a:ln/>
              <a:solidFill>
                <a:schemeClr val="accent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293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fade">
                                      <p:cBhvr>
                                        <p:cTn id="21" dur="1000"/>
                                        <p:tgtEl>
                                          <p:spTgt spid="2">
                                            <p:txEl>
                                              <p:pRg st="1" end="1"/>
                                            </p:txEl>
                                          </p:spTgt>
                                        </p:tgtEl>
                                      </p:cBhvr>
                                    </p:animEffect>
                                    <p:anim calcmode="lin" valueType="num">
                                      <p:cBhvr>
                                        <p:cTn id="22"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Effect transition="in" filter="fade">
                                      <p:cBhvr>
                                        <p:cTn id="28" dur="1000"/>
                                        <p:tgtEl>
                                          <p:spTgt spid="2">
                                            <p:txEl>
                                              <p:pRg st="2" end="2"/>
                                            </p:txEl>
                                          </p:spTgt>
                                        </p:tgtEl>
                                      </p:cBhvr>
                                    </p:animEffect>
                                    <p:anim calcmode="lin" valueType="num">
                                      <p:cBhvr>
                                        <p:cTn id="2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animEffect transition="in" filter="fade">
                                      <p:cBhvr>
                                        <p:cTn id="35" dur="1000"/>
                                        <p:tgtEl>
                                          <p:spTgt spid="2">
                                            <p:txEl>
                                              <p:pRg st="3" end="3"/>
                                            </p:txEl>
                                          </p:spTgt>
                                        </p:tgtEl>
                                      </p:cBhvr>
                                    </p:animEffect>
                                    <p:anim calcmode="lin" valueType="num">
                                      <p:cBhvr>
                                        <p:cTn id="36"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260648"/>
            <a:ext cx="8640959" cy="6480720"/>
          </a:xfrm>
        </p:spPr>
        <p:txBody>
          <a:bodyPr>
            <a:normAutofit fontScale="92500" lnSpcReduction="10000"/>
          </a:bodyPr>
          <a:lstStyle/>
          <a:p>
            <a:pPr algn="ctr"/>
            <a:endParaRPr lang="ru-RU" dirty="0" smtClean="0"/>
          </a:p>
          <a:p>
            <a:pPr marL="0" indent="0" algn="ctr">
              <a:buNone/>
            </a:pPr>
            <a:r>
              <a:rPr lang="ru-RU" sz="2800" b="1" dirty="0" smtClean="0">
                <a:latin typeface="Times New Roman" panose="02020603050405020304" pitchFamily="18" charset="0"/>
                <a:cs typeface="Times New Roman" panose="02020603050405020304" pitchFamily="18" charset="0"/>
              </a:rPr>
              <a:t>Наш </a:t>
            </a:r>
            <a:r>
              <a:rPr lang="ru-RU" sz="2800" b="1" dirty="0">
                <a:latin typeface="Times New Roman" panose="02020603050405020304" pitchFamily="18" charset="0"/>
                <a:cs typeface="Times New Roman" panose="02020603050405020304" pitchFamily="18" charset="0"/>
              </a:rPr>
              <a:t>район один из самых красивых мест в области, но халатность людей живущих в нем, не дает насладиться приезжающим к нам гостям всей его красотой. Красоту и изысканность мест, в которых я живу, люди стали принимать как само разумеющееся и не делать ничего для ее поддержания. </a:t>
            </a:r>
            <a:endParaRPr lang="ru-RU" sz="2800" b="1" dirty="0" smtClean="0">
              <a:latin typeface="Times New Roman" panose="02020603050405020304" pitchFamily="18" charset="0"/>
              <a:cs typeface="Times New Roman" panose="02020603050405020304" pitchFamily="18" charset="0"/>
            </a:endParaRPr>
          </a:p>
          <a:p>
            <a:pPr marL="0" indent="0" algn="ctr">
              <a:buNone/>
            </a:pPr>
            <a:r>
              <a:rPr lang="ru-RU" sz="2800" b="1" dirty="0" smtClean="0">
                <a:latin typeface="Times New Roman" panose="02020603050405020304" pitchFamily="18" charset="0"/>
                <a:cs typeface="Times New Roman" panose="02020603050405020304" pitchFamily="18" charset="0"/>
              </a:rPr>
              <a:t>А </a:t>
            </a:r>
            <a:r>
              <a:rPr lang="ru-RU" sz="2800" b="1" dirty="0">
                <a:latin typeface="Times New Roman" panose="02020603050405020304" pitchFamily="18" charset="0"/>
                <a:cs typeface="Times New Roman" panose="02020603050405020304" pitchFamily="18" charset="0"/>
              </a:rPr>
              <a:t>те, кто хоть как-то озабочен проблемами экологической ситуации в районе, не знают, что они могут сделать для их решения. </a:t>
            </a:r>
            <a:endParaRPr lang="ru-RU" sz="2800" b="1" dirty="0" smtClean="0">
              <a:latin typeface="Times New Roman" panose="02020603050405020304" pitchFamily="18" charset="0"/>
              <a:cs typeface="Times New Roman" panose="02020603050405020304" pitchFamily="18" charset="0"/>
            </a:endParaRPr>
          </a:p>
          <a:p>
            <a:pPr marL="0" indent="0" algn="ctr">
              <a:buNone/>
            </a:pPr>
            <a:r>
              <a:rPr lang="ru-RU" sz="2800" b="1" dirty="0" smtClean="0">
                <a:latin typeface="Times New Roman" panose="02020603050405020304" pitchFamily="18" charset="0"/>
                <a:cs typeface="Times New Roman" panose="02020603050405020304" pitchFamily="18" charset="0"/>
              </a:rPr>
              <a:t>Моя </a:t>
            </a:r>
            <a:r>
              <a:rPr lang="ru-RU" sz="2800" b="1" dirty="0">
                <a:latin typeface="Times New Roman" panose="02020603050405020304" pitchFamily="18" charset="0"/>
                <a:cs typeface="Times New Roman" panose="02020603050405020304" pitchFamily="18" charset="0"/>
              </a:rPr>
              <a:t>работа совершенно не является новой в этой области, но я считаю свою деятельность актуальной и  надеюсь, что люди по моему примеру станут  размышлять о том: «Правильно ли мы живем? Не должны ли мы сделать что-то сейчас, чтобы жить в чистом и здоровом мире?!»</a:t>
            </a:r>
          </a:p>
        </p:txBody>
      </p:sp>
    </p:spTree>
    <p:extLst>
      <p:ext uri="{BB962C8B-B14F-4D97-AF65-F5344CB8AC3E}">
        <p14:creationId xmlns:p14="http://schemas.microsoft.com/office/powerpoint/2010/main" val="63043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08520" y="3789041"/>
            <a:ext cx="9252520" cy="3068960"/>
          </a:xfrm>
          <a:prstGeom prst="rect">
            <a:avLst/>
          </a:prstGeom>
          <a:ln>
            <a:noFill/>
          </a:ln>
          <a:effectLst>
            <a:softEdge rad="112500"/>
          </a:effectLst>
        </p:spPr>
      </p:pic>
      <p:sp>
        <p:nvSpPr>
          <p:cNvPr id="3" name="Заголовок 2"/>
          <p:cNvSpPr>
            <a:spLocks noGrp="1"/>
          </p:cNvSpPr>
          <p:nvPr>
            <p:ph type="title"/>
          </p:nvPr>
        </p:nvSpPr>
        <p:spPr>
          <a:xfrm>
            <a:off x="457200" y="548680"/>
            <a:ext cx="8229600" cy="3744416"/>
          </a:xfrm>
        </p:spPr>
        <p:txBody>
          <a:bodyPr>
            <a:normAutofit fontScale="90000"/>
          </a:bodyPr>
          <a:lstStyle/>
          <a:p>
            <a:r>
              <a:rPr lang="ru-RU" dirty="0" smtClean="0"/>
              <a:t/>
            </a:r>
            <a:br>
              <a:rPr lang="ru-RU" dirty="0" smtClean="0"/>
            </a:br>
            <a:r>
              <a:rPr lang="ru-RU" dirty="0" smtClean="0"/>
              <a:t> </a:t>
            </a:r>
            <a:r>
              <a:rPr lang="ru-RU" sz="2700" b="1" dirty="0" smtClean="0">
                <a:solidFill>
                  <a:schemeClr val="accent1">
                    <a:lumMod val="50000"/>
                  </a:schemeClr>
                </a:solidFill>
                <a:latin typeface="Times New Roman" panose="02020603050405020304" pitchFamily="18" charset="0"/>
                <a:cs typeface="Times New Roman" panose="02020603050405020304" pitchFamily="18" charset="0"/>
              </a:rPr>
              <a:t>Здоровье </a:t>
            </a:r>
            <a:r>
              <a:rPr lang="ru-RU" sz="2700" b="1" dirty="0">
                <a:solidFill>
                  <a:schemeClr val="accent1">
                    <a:lumMod val="50000"/>
                  </a:schemeClr>
                </a:solidFill>
                <a:latin typeface="Times New Roman" panose="02020603050405020304" pitchFamily="18" charset="0"/>
                <a:cs typeface="Times New Roman" panose="02020603050405020304" pitchFamily="18" charset="0"/>
              </a:rPr>
              <a:t>каждого из нас напрямую зависит от среды, в которой мы живем. Факты заставляют увидеть проблемы и скрыть их бывает очень сложно. Минувшей осенью несколько населенных пунктов затянуло едким дымом. Это вызвало у людей, страдающих аллергией и астмой: кашель, слезотечение, насморк и огромный ряд  свойственным этим болезням симптомов. Причиной этому послужил пожар на несанкционированной свалке, который организовали с целью скрыть факт ее существования</a:t>
            </a:r>
            <a:r>
              <a:rPr lang="ru-RU" sz="27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ru-RU" sz="2700" b="1" dirty="0">
                <a:solidFill>
                  <a:schemeClr val="accent1">
                    <a:lumMod val="50000"/>
                  </a:schemeClr>
                </a:solidFill>
                <a:latin typeface="Times New Roman" panose="02020603050405020304" pitchFamily="18" charset="0"/>
                <a:cs typeface="Times New Roman" panose="02020603050405020304" pitchFamily="18" charset="0"/>
              </a:rPr>
              <a:t>Горение  свалки нанесло </a:t>
            </a:r>
            <a:r>
              <a:rPr lang="ru-RU" sz="2700" b="1" dirty="0" smtClean="0">
                <a:solidFill>
                  <a:schemeClr val="accent1">
                    <a:lumMod val="50000"/>
                  </a:schemeClr>
                </a:solidFill>
                <a:latin typeface="Times New Roman" panose="02020603050405020304" pitchFamily="18" charset="0"/>
                <a:cs typeface="Times New Roman" panose="02020603050405020304" pitchFamily="18" charset="0"/>
              </a:rPr>
              <a:t>неоценимый урон </a:t>
            </a:r>
            <a:r>
              <a:rPr lang="ru-RU" sz="2700" b="1" dirty="0">
                <a:solidFill>
                  <a:schemeClr val="accent1">
                    <a:lumMod val="50000"/>
                  </a:schemeClr>
                </a:solidFill>
                <a:latin typeface="Times New Roman" panose="02020603050405020304" pitchFamily="18" charset="0"/>
                <a:cs typeface="Times New Roman" panose="02020603050405020304" pitchFamily="18" charset="0"/>
              </a:rPr>
              <a:t>флоре мест и убило их девственную красоту </a:t>
            </a:r>
            <a:r>
              <a:rPr lang="ru-RU" dirty="0">
                <a:solidFill>
                  <a:schemeClr val="accent1">
                    <a:lumMod val="50000"/>
                  </a:schemeClr>
                </a:solidFill>
                <a:latin typeface="Times New Roman" panose="02020603050405020304" pitchFamily="18" charset="0"/>
                <a:cs typeface="Times New Roman" panose="02020603050405020304" pitchFamily="18" charset="0"/>
              </a:rPr>
              <a:t>			</a:t>
            </a:r>
            <a:r>
              <a:rPr lang="ru-RU" dirty="0"/>
              <a:t>					</a:t>
            </a:r>
          </a:p>
        </p:txBody>
      </p:sp>
    </p:spTree>
    <p:extLst>
      <p:ext uri="{BB962C8B-B14F-4D97-AF65-F5344CB8AC3E}">
        <p14:creationId xmlns:p14="http://schemas.microsoft.com/office/powerpoint/2010/main" val="4259473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1844824"/>
            <a:ext cx="9143999" cy="4896544"/>
          </a:xfrm>
        </p:spPr>
        <p:txBody>
          <a:bodyPr/>
          <a:lstStyle/>
          <a:p>
            <a:pPr>
              <a:buClr>
                <a:schemeClr val="tx2"/>
              </a:buClr>
              <a:buFont typeface="Wingdings" panose="05000000000000000000" pitchFamily="2" charset="2"/>
              <a:buChar char="Ø"/>
            </a:pPr>
            <a:r>
              <a:rPr lang="ru-RU" sz="2000" dirty="0">
                <a:latin typeface="Times New Roman" panose="02020603050405020304" pitchFamily="18" charset="0"/>
                <a:cs typeface="Times New Roman" panose="02020603050405020304" pitchFamily="18" charset="0"/>
              </a:rPr>
              <a:t>Листы шифера - до 2000 </a:t>
            </a:r>
            <a:r>
              <a:rPr lang="ru-RU" sz="2000" dirty="0" smtClean="0">
                <a:latin typeface="Times New Roman" panose="02020603050405020304" pitchFamily="18" charset="0"/>
                <a:cs typeface="Times New Roman" panose="02020603050405020304" pitchFamily="18" charset="0"/>
              </a:rPr>
              <a:t>лет</a:t>
            </a:r>
          </a:p>
          <a:p>
            <a:pPr>
              <a:buClr>
                <a:schemeClr val="tx2"/>
              </a:buClr>
              <a:buFont typeface="Wingdings" panose="05000000000000000000" pitchFamily="2" charset="2"/>
              <a:buChar char="Ø"/>
            </a:pPr>
            <a:r>
              <a:rPr lang="ru-RU" sz="2000" dirty="0">
                <a:latin typeface="Times New Roman" panose="02020603050405020304" pitchFamily="18" charset="0"/>
                <a:cs typeface="Times New Roman" panose="02020603050405020304" pitchFamily="18" charset="0"/>
              </a:rPr>
              <a:t>Стекло - до 3000 </a:t>
            </a:r>
            <a:r>
              <a:rPr lang="ru-RU" sz="2000" dirty="0" smtClean="0">
                <a:latin typeface="Times New Roman" panose="02020603050405020304" pitchFamily="18" charset="0"/>
                <a:cs typeface="Times New Roman" panose="02020603050405020304" pitchFamily="18" charset="0"/>
              </a:rPr>
              <a:t>лет</a:t>
            </a:r>
          </a:p>
          <a:p>
            <a:pPr>
              <a:buClr>
                <a:schemeClr val="tx2"/>
              </a:buClr>
              <a:buFont typeface="Wingdings" panose="05000000000000000000" pitchFamily="2" charset="2"/>
              <a:buChar char="Ø"/>
            </a:pPr>
            <a:r>
              <a:rPr lang="ru-RU" sz="2000" dirty="0">
                <a:latin typeface="Times New Roman" panose="02020603050405020304" pitchFamily="18" charset="0"/>
                <a:cs typeface="Times New Roman" panose="02020603050405020304" pitchFamily="18" charset="0"/>
              </a:rPr>
              <a:t>Мелкий металлический мусор- до 2000 лет( в зависимости от среды</a:t>
            </a:r>
            <a:r>
              <a:rPr lang="ru-RU" sz="2000" dirty="0" smtClean="0">
                <a:latin typeface="Times New Roman" panose="02020603050405020304" pitchFamily="18" charset="0"/>
                <a:cs typeface="Times New Roman" panose="02020603050405020304" pitchFamily="18" charset="0"/>
              </a:rPr>
              <a:t>)</a:t>
            </a:r>
          </a:p>
          <a:p>
            <a:pPr>
              <a:buClr>
                <a:schemeClr val="tx2"/>
              </a:buClr>
              <a:buFont typeface="Wingdings" panose="05000000000000000000" pitchFamily="2" charset="2"/>
              <a:buChar char="Ø"/>
            </a:pPr>
            <a:r>
              <a:rPr lang="ru-RU" sz="2000" dirty="0">
                <a:latin typeface="Times New Roman" panose="02020603050405020304" pitchFamily="18" charset="0"/>
                <a:cs typeface="Times New Roman" panose="02020603050405020304" pitchFamily="18" charset="0"/>
              </a:rPr>
              <a:t>Пластмасс - 450 </a:t>
            </a:r>
            <a:r>
              <a:rPr lang="ru-RU" sz="2000" dirty="0" smtClean="0">
                <a:latin typeface="Times New Roman" panose="02020603050405020304" pitchFamily="18" charset="0"/>
                <a:cs typeface="Times New Roman" panose="02020603050405020304" pitchFamily="18" charset="0"/>
              </a:rPr>
              <a:t>лет</a:t>
            </a:r>
          </a:p>
          <a:p>
            <a:pPr>
              <a:buClr>
                <a:schemeClr val="tx2"/>
              </a:buClr>
              <a:buFont typeface="Wingdings" panose="05000000000000000000" pitchFamily="2" charset="2"/>
              <a:buChar char="Ø"/>
            </a:pPr>
            <a:r>
              <a:rPr lang="ru-RU" sz="2000" dirty="0">
                <a:latin typeface="Times New Roman" panose="02020603050405020304" pitchFamily="18" charset="0"/>
                <a:cs typeface="Times New Roman" panose="02020603050405020304" pitchFamily="18" charset="0"/>
              </a:rPr>
              <a:t>Сроки разложения бумаги разнятся. Обычная макулатура разлагается за 2-3 года, а вощеная бумага –5 лет. Кстати, категорически запрещается сжигать бумагу вместе с пищевыми продуктами, так как в результате могут образовываться диоксиды</a:t>
            </a:r>
            <a:r>
              <a:rPr lang="ru-RU" sz="2000" dirty="0" smtClean="0">
                <a:latin typeface="Times New Roman" panose="02020603050405020304" pitchFamily="18" charset="0"/>
                <a:cs typeface="Times New Roman" panose="02020603050405020304" pitchFamily="18" charset="0"/>
              </a:rPr>
              <a:t>.</a:t>
            </a:r>
          </a:p>
          <a:p>
            <a:pPr>
              <a:buClr>
                <a:schemeClr val="tx2"/>
              </a:buClr>
              <a:buFont typeface="Wingdings" panose="05000000000000000000" pitchFamily="2" charset="2"/>
              <a:buChar char="Ø"/>
            </a:pPr>
            <a:r>
              <a:rPr lang="ru-RU" sz="2000" dirty="0">
                <a:latin typeface="Times New Roman" panose="02020603050405020304" pitchFamily="18" charset="0"/>
                <a:cs typeface="Times New Roman" panose="02020603050405020304" pitchFamily="18" charset="0"/>
              </a:rPr>
              <a:t>Обычные тонкие полиэтиленовые пакеты разлагаются 100-200 лет. </a:t>
            </a:r>
            <a:endParaRPr lang="ru-RU" sz="2000" dirty="0" smtClean="0">
              <a:latin typeface="Times New Roman" panose="02020603050405020304" pitchFamily="18" charset="0"/>
              <a:cs typeface="Times New Roman" panose="02020603050405020304" pitchFamily="18" charset="0"/>
            </a:endParaRPr>
          </a:p>
          <a:p>
            <a:pPr>
              <a:buClr>
                <a:schemeClr val="tx2"/>
              </a:buClr>
              <a:buFont typeface="Wingdings" panose="05000000000000000000" pitchFamily="2" charset="2"/>
              <a:buChar char="Ø"/>
            </a:pPr>
            <a:r>
              <a:rPr lang="ru-RU" sz="2000" dirty="0">
                <a:latin typeface="Times New Roman" panose="02020603050405020304" pitchFamily="18" charset="0"/>
                <a:cs typeface="Times New Roman" panose="02020603050405020304" pitchFamily="18" charset="0"/>
              </a:rPr>
              <a:t>Одежда из натуральных тканей разлагается за 2-3 года, при этом, не нанося ущерба окружающей среде, чего не скажешь о синтетических материалах, период разложения которых составляет до 40 лет.</a:t>
            </a:r>
            <a:endParaRPr lang="ru-RU" sz="2000" dirty="0" smtClean="0">
              <a:latin typeface="Times New Roman" panose="02020603050405020304" pitchFamily="18" charset="0"/>
              <a:cs typeface="Times New Roman" panose="02020603050405020304" pitchFamily="18" charset="0"/>
            </a:endParaRPr>
          </a:p>
          <a:p>
            <a:pPr>
              <a:buClr>
                <a:schemeClr val="tx2"/>
              </a:buClr>
              <a:buFont typeface="Wingdings" panose="05000000000000000000" pitchFamily="2" charset="2"/>
              <a:buChar char="Ø"/>
            </a:pPr>
            <a:endParaRPr lang="ru-RU" dirty="0"/>
          </a:p>
        </p:txBody>
      </p:sp>
      <p:sp>
        <p:nvSpPr>
          <p:cNvPr id="3" name="Заголовок 2"/>
          <p:cNvSpPr>
            <a:spLocks noGrp="1"/>
          </p:cNvSpPr>
          <p:nvPr>
            <p:ph type="title"/>
          </p:nvPr>
        </p:nvSpPr>
        <p:spPr/>
        <p:txBody>
          <a:bodyPr>
            <a:noAutofit/>
          </a:bodyPr>
          <a:lstStyle/>
          <a:p>
            <a:r>
              <a:rPr lang="ru-RU" sz="2800" b="1" dirty="0">
                <a:solidFill>
                  <a:schemeClr val="accent1">
                    <a:lumMod val="50000"/>
                  </a:schemeClr>
                </a:solidFill>
                <a:latin typeface="Times New Roman" panose="02020603050405020304" pitchFamily="18" charset="0"/>
                <a:cs typeface="Times New Roman" panose="02020603050405020304" pitchFamily="18" charset="0"/>
              </a:rPr>
              <a:t>На несанкционированных свалках огромное количество производственного и бытового мусора, разложение которого занимает годы или даже столетия. Например:</a:t>
            </a:r>
          </a:p>
        </p:txBody>
      </p:sp>
    </p:spTree>
    <p:extLst>
      <p:ext uri="{BB962C8B-B14F-4D97-AF65-F5344CB8AC3E}">
        <p14:creationId xmlns:p14="http://schemas.microsoft.com/office/powerpoint/2010/main" val="1521917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504" y="260648"/>
            <a:ext cx="8928991" cy="6480720"/>
          </a:xfrm>
        </p:spPr>
        <p:txBody>
          <a:bodyPr/>
          <a:lstStyle/>
          <a:p>
            <a:pPr marL="0" indent="0" algn="ctr">
              <a:buNone/>
            </a:pPr>
            <a:r>
              <a:rPr lang="ru-RU" b="1" dirty="0">
                <a:latin typeface="Times New Roman" panose="02020603050405020304" pitchFamily="18" charset="0"/>
                <a:cs typeface="Times New Roman" panose="02020603050405020304" pitchFamily="18" charset="0"/>
              </a:rPr>
              <a:t>Я предположила, что эти цифры и фотографии не могут оставить людей равнодушными и заставит людей задуматься над тем, что если мусор будут продолжать выкидывать в том же порядке, через несколько сотен лет на земле не будет ничего, кроме огромных гор мусора. Поэтому я считаю, что даже в такой отдаленной от города местности как наша, должны быть построены специальные учреждения по переработке всех видов мусора. И даже если это будет не скоро, то уже сейчас людям стоит обращать внимание на экологическую маркировку, что зачастую обозначена на упаковке. Товары, которые созданы   компаниями, использующими  экологически оптимальные технологии, зачастую стоят дороже, но они стоят того. Да, и цена обусловлена высокой стоимостью в разработке инновационных методов по поиску и использованию экологически оптимальных технологий. </a:t>
            </a:r>
          </a:p>
        </p:txBody>
      </p:sp>
    </p:spTree>
    <p:extLst>
      <p:ext uri="{BB962C8B-B14F-4D97-AF65-F5344CB8AC3E}">
        <p14:creationId xmlns:p14="http://schemas.microsoft.com/office/powerpoint/2010/main" val="3350834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188640"/>
            <a:ext cx="8784975" cy="6552728"/>
          </a:xfrm>
        </p:spPr>
        <p:txBody>
          <a:bodyPr>
            <a:normAutofit lnSpcReduction="10000"/>
          </a:bodyPr>
          <a:lstStyle/>
          <a:p>
            <a:pPr marL="0" indent="0" algn="ctr">
              <a:buNone/>
            </a:pPr>
            <a:r>
              <a:rPr lang="ru-RU" b="1" dirty="0">
                <a:latin typeface="Times New Roman" panose="02020603050405020304" pitchFamily="18" charset="0"/>
                <a:cs typeface="Times New Roman" panose="02020603050405020304" pitchFamily="18" charset="0"/>
              </a:rPr>
              <a:t>Экологическая маркировка – это комплекс сведений экологического характера о товаре  или услуге, означающий, что продукция имеет наименьшую нагрузку на окружающую среду. </a:t>
            </a:r>
          </a:p>
          <a:p>
            <a:pPr marL="0" indent="0">
              <a:buNone/>
            </a:pPr>
            <a:endParaRPr lang="ru-RU" sz="2000" b="1" dirty="0" smtClean="0">
              <a:latin typeface="Times New Roman" panose="02020603050405020304" pitchFamily="18" charset="0"/>
              <a:cs typeface="Times New Roman" panose="02020603050405020304" pitchFamily="18" charset="0"/>
            </a:endParaRPr>
          </a:p>
          <a:p>
            <a:pPr marL="0" indent="0" algn="just">
              <a:buNone/>
            </a:pPr>
            <a:r>
              <a:rPr lang="ru-RU" dirty="0" smtClean="0">
                <a:latin typeface="Times New Roman" panose="02020603050405020304" pitchFamily="18" charset="0"/>
                <a:cs typeface="Times New Roman" panose="02020603050405020304" pitchFamily="18" charset="0"/>
              </a:rPr>
              <a:t>В </a:t>
            </a:r>
            <a:r>
              <a:rPr lang="ru-RU" dirty="0">
                <a:latin typeface="Times New Roman" panose="02020603050405020304" pitchFamily="18" charset="0"/>
                <a:cs typeface="Times New Roman" panose="02020603050405020304" pitchFamily="18" charset="0"/>
              </a:rPr>
              <a:t>настоящее время экологическая ситуация очень зависит от деятельности человека</a:t>
            </a:r>
            <a:r>
              <a:rPr lang="ru-RU" dirty="0" smtClean="0">
                <a:latin typeface="Times New Roman" panose="02020603050405020304" pitchFamily="18" charset="0"/>
                <a:cs typeface="Times New Roman" panose="02020603050405020304" pitchFamily="18" charset="0"/>
              </a:rPr>
              <a:t>:</a:t>
            </a:r>
          </a:p>
          <a:p>
            <a:pPr marL="457200" indent="-457200">
              <a:buClr>
                <a:schemeClr val="tx2">
                  <a:lumMod val="50000"/>
                </a:schemeClr>
              </a:buClr>
              <a:buFont typeface="+mj-lt"/>
              <a:buAutoNum type="arabicPeriod"/>
            </a:pPr>
            <a:r>
              <a:rPr lang="ru-RU" sz="2000" dirty="0">
                <a:latin typeface="Times New Roman" panose="02020603050405020304" pitchFamily="18" charset="0"/>
                <a:cs typeface="Times New Roman" panose="02020603050405020304" pitchFamily="18" charset="0"/>
              </a:rPr>
              <a:t>Для получения сырья, для целлюлозно-бумажной промышлености, вырубаются деревья</a:t>
            </a:r>
            <a:r>
              <a:rPr lang="ru-RU" sz="2000" dirty="0" smtClean="0">
                <a:latin typeface="Times New Roman" panose="02020603050405020304" pitchFamily="18" charset="0"/>
                <a:cs typeface="Times New Roman" panose="02020603050405020304" pitchFamily="18" charset="0"/>
              </a:rPr>
              <a:t>.</a:t>
            </a:r>
          </a:p>
          <a:p>
            <a:pPr marL="457200" indent="-457200">
              <a:buClr>
                <a:schemeClr val="tx2">
                  <a:lumMod val="50000"/>
                </a:schemeClr>
              </a:buClr>
              <a:buFont typeface="+mj-lt"/>
              <a:buAutoNum type="arabicPeriod"/>
            </a:pPr>
            <a:r>
              <a:rPr lang="ru-RU" sz="2000" dirty="0">
                <a:latin typeface="Times New Roman" panose="02020603050405020304" pitchFamily="18" charset="0"/>
                <a:cs typeface="Times New Roman" panose="02020603050405020304" pitchFamily="18" charset="0"/>
              </a:rPr>
              <a:t>Животные теряют места обитания и пропитание</a:t>
            </a:r>
            <a:r>
              <a:rPr lang="ru-RU" sz="2000" dirty="0" smtClean="0">
                <a:latin typeface="Times New Roman" panose="02020603050405020304" pitchFamily="18" charset="0"/>
                <a:cs typeface="Times New Roman" panose="02020603050405020304" pitchFamily="18" charset="0"/>
              </a:rPr>
              <a:t>.</a:t>
            </a:r>
          </a:p>
          <a:p>
            <a:pPr marL="457200" indent="-457200">
              <a:buClr>
                <a:schemeClr val="tx2">
                  <a:lumMod val="50000"/>
                </a:schemeClr>
              </a:buClr>
              <a:buFont typeface="+mj-lt"/>
              <a:buAutoNum type="arabicPeriod"/>
            </a:pPr>
            <a:r>
              <a:rPr lang="ru-RU" sz="2000" dirty="0">
                <a:latin typeface="Times New Roman" panose="02020603050405020304" pitchFamily="18" charset="0"/>
                <a:cs typeface="Times New Roman" panose="02020603050405020304" pitchFamily="18" charset="0"/>
              </a:rPr>
              <a:t>Уменьшение количества деревьев приводит к снижению интенсивности фотосинтеза, при этом количество углекислого газа растет</a:t>
            </a:r>
            <a:r>
              <a:rPr lang="ru-RU" sz="2000" dirty="0" smtClean="0">
                <a:latin typeface="Times New Roman" panose="02020603050405020304" pitchFamily="18" charset="0"/>
                <a:cs typeface="Times New Roman" panose="02020603050405020304" pitchFamily="18" charset="0"/>
              </a:rPr>
              <a:t>.</a:t>
            </a:r>
          </a:p>
          <a:p>
            <a:pPr marL="457200" indent="-457200">
              <a:buClr>
                <a:schemeClr val="tx2">
                  <a:lumMod val="50000"/>
                </a:schemeClr>
              </a:buClr>
              <a:buFont typeface="+mj-lt"/>
              <a:buAutoNum type="arabicPeriod"/>
            </a:pPr>
            <a:r>
              <a:rPr lang="ru-RU" sz="2000" dirty="0">
                <a:latin typeface="Times New Roman" panose="02020603050405020304" pitchFamily="18" charset="0"/>
                <a:cs typeface="Times New Roman" panose="02020603050405020304" pitchFamily="18" charset="0"/>
              </a:rPr>
              <a:t>На производстве расходуется большое количество водных ресурсов, мелеют реки</a:t>
            </a:r>
            <a:r>
              <a:rPr lang="ru-RU" sz="2000" dirty="0" smtClean="0">
                <a:latin typeface="Times New Roman" panose="02020603050405020304" pitchFamily="18" charset="0"/>
                <a:cs typeface="Times New Roman" panose="02020603050405020304" pitchFamily="18" charset="0"/>
              </a:rPr>
              <a:t>.</a:t>
            </a:r>
          </a:p>
          <a:p>
            <a:pPr marL="457200" indent="-457200">
              <a:buClr>
                <a:schemeClr val="tx2">
                  <a:lumMod val="50000"/>
                </a:schemeClr>
              </a:buClr>
              <a:buFont typeface="+mj-lt"/>
              <a:buAutoNum type="arabicPeriod"/>
            </a:pPr>
            <a:r>
              <a:rPr lang="ru-RU" sz="2000" dirty="0">
                <a:latin typeface="Times New Roman" panose="02020603050405020304" pitchFamily="18" charset="0"/>
                <a:cs typeface="Times New Roman" panose="02020603050405020304" pitchFamily="18" charset="0"/>
              </a:rPr>
              <a:t>Любое производство требует больших энергетических затрат, которые сопровождаются истощение природных ископаемых</a:t>
            </a:r>
            <a:r>
              <a:rPr lang="ru-RU" sz="2000" dirty="0" smtClean="0">
                <a:latin typeface="Times New Roman" panose="02020603050405020304" pitchFamily="18" charset="0"/>
                <a:cs typeface="Times New Roman" panose="02020603050405020304" pitchFamily="18" charset="0"/>
              </a:rPr>
              <a:t>.</a:t>
            </a:r>
          </a:p>
          <a:p>
            <a:pPr marL="457200" indent="-457200">
              <a:buClr>
                <a:schemeClr val="tx2">
                  <a:lumMod val="50000"/>
                </a:schemeClr>
              </a:buClr>
              <a:buFont typeface="+mj-lt"/>
              <a:buAutoNum type="arabicPeriod"/>
            </a:pP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Выбросы вредных веществ в атмосферу приводят к изменению газового состава атмосферы и образованию кислотных осадков, которые меняют состав почв, вызывают гибель хвои.</a:t>
            </a:r>
          </a:p>
        </p:txBody>
      </p:sp>
    </p:spTree>
    <p:extLst>
      <p:ext uri="{BB962C8B-B14F-4D97-AF65-F5344CB8AC3E}">
        <p14:creationId xmlns:p14="http://schemas.microsoft.com/office/powerpoint/2010/main" val="87413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1000"/>
                                        <p:tgtEl>
                                          <p:spTgt spid="2">
                                            <p:txEl>
                                              <p:pRg st="4" end="4"/>
                                            </p:txEl>
                                          </p:spTgt>
                                        </p:tgtEl>
                                      </p:cBhvr>
                                    </p:animEffect>
                                    <p:anim calcmode="lin" valueType="num">
                                      <p:cBhvr>
                                        <p:cTn id="2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1000"/>
                                        <p:tgtEl>
                                          <p:spTgt spid="2">
                                            <p:txEl>
                                              <p:pRg st="5" end="5"/>
                                            </p:txEl>
                                          </p:spTgt>
                                        </p:tgtEl>
                                      </p:cBhvr>
                                    </p:animEffect>
                                    <p:anim calcmode="lin" valueType="num">
                                      <p:cBhvr>
                                        <p:cTn id="36"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1000"/>
                                        <p:tgtEl>
                                          <p:spTgt spid="2">
                                            <p:txEl>
                                              <p:pRg st="6" end="6"/>
                                            </p:txEl>
                                          </p:spTgt>
                                        </p:tgtEl>
                                      </p:cBhvr>
                                    </p:animEffect>
                                    <p:anim calcmode="lin" valueType="num">
                                      <p:cBhvr>
                                        <p:cTn id="4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fade">
                                      <p:cBhvr>
                                        <p:cTn id="49" dur="1000"/>
                                        <p:tgtEl>
                                          <p:spTgt spid="2">
                                            <p:txEl>
                                              <p:pRg st="7" end="7"/>
                                            </p:txEl>
                                          </p:spTgt>
                                        </p:tgtEl>
                                      </p:cBhvr>
                                    </p:animEffect>
                                    <p:anim calcmode="lin" valueType="num">
                                      <p:cBhvr>
                                        <p:cTn id="50"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
                                            <p:txEl>
                                              <p:pRg st="8" end="8"/>
                                            </p:txEl>
                                          </p:spTgt>
                                        </p:tgtEl>
                                        <p:attrNameLst>
                                          <p:attrName>style.visibility</p:attrName>
                                        </p:attrNameLst>
                                      </p:cBhvr>
                                      <p:to>
                                        <p:strVal val="visible"/>
                                      </p:to>
                                    </p:set>
                                    <p:animEffect transition="in" filter="fade">
                                      <p:cBhvr>
                                        <p:cTn id="56" dur="1000"/>
                                        <p:tgtEl>
                                          <p:spTgt spid="2">
                                            <p:txEl>
                                              <p:pRg st="8" end="8"/>
                                            </p:txEl>
                                          </p:spTgt>
                                        </p:tgtEl>
                                      </p:cBhvr>
                                    </p:animEffect>
                                    <p:anim calcmode="lin" valueType="num">
                                      <p:cBhvr>
                                        <p:cTn id="57"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129</TotalTime>
  <Words>1355</Words>
  <Application>Microsoft Office PowerPoint</Application>
  <PresentationFormat>Экран (4:3)</PresentationFormat>
  <Paragraphs>61</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Волна</vt:lpstr>
      <vt:lpstr>Экологический Проект на тему:</vt:lpstr>
      <vt:lpstr>Аннотация</vt:lpstr>
      <vt:lpstr>Цель работы</vt:lpstr>
      <vt:lpstr>Задачи</vt:lpstr>
      <vt:lpstr>Презентация PowerPoint</vt:lpstr>
      <vt:lpstr>  Здоровье каждого из нас напрямую зависит от среды, в которой мы живем. Факты заставляют увидеть проблемы и скрыть их бывает очень сложно. Минувшей осенью несколько населенных пунктов затянуло едким дымом. Это вызвало у людей, страдающих аллергией и астмой: кашель, слезотечение, насморк и огромный ряд  свойственным этим болезням симптомов. Причиной этому послужил пожар на несанкционированной свалке, который организовали с целью скрыть факт ее существования. Горение  свалки нанесло неоценимый урон флоре мест и убило их девственную красоту         </vt:lpstr>
      <vt:lpstr>На несанкционированных свалках огромное количество производственного и бытового мусора, разложение которого занимает годы или даже столетия. Например:</vt:lpstr>
      <vt:lpstr>Презентация PowerPoint</vt:lpstr>
      <vt:lpstr>Презентация PowerPoint</vt:lpstr>
      <vt:lpstr>Презентация PowerPoint</vt:lpstr>
      <vt:lpstr>Презентация PowerPoint</vt:lpstr>
      <vt:lpstr>   Изучив методику проведения опросов, я использовала разные виды опроса: групповые и индивидуальные очные опросы, а также  целенаправленные опросы по опроснику.   </vt:lpstr>
      <vt:lpstr>Презентация PowerPoint</vt:lpstr>
      <vt:lpstr>Презентация PowerPoint</vt:lpstr>
      <vt:lpstr>Презентация PowerPoint</vt:lpstr>
      <vt:lpstr>Презентация PowerPoint</vt:lpstr>
      <vt:lpstr>Выводы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Экологический Проект на тему:</dc:title>
  <dc:creator>Галина</dc:creator>
  <cp:lastModifiedBy>Галина</cp:lastModifiedBy>
  <cp:revision>14</cp:revision>
  <dcterms:created xsi:type="dcterms:W3CDTF">2015-03-03T16:30:44Z</dcterms:created>
  <dcterms:modified xsi:type="dcterms:W3CDTF">2015-03-12T15:09:50Z</dcterms:modified>
</cp:coreProperties>
</file>