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76" r:id="rId2"/>
    <p:sldId id="260" r:id="rId3"/>
    <p:sldId id="261" r:id="rId4"/>
    <p:sldId id="263" r:id="rId5"/>
    <p:sldId id="262" r:id="rId6"/>
    <p:sldId id="265" r:id="rId7"/>
    <p:sldId id="266" r:id="rId8"/>
    <p:sldId id="267" r:id="rId9"/>
    <p:sldId id="268" r:id="rId10"/>
    <p:sldId id="269" r:id="rId11"/>
    <p:sldId id="264" r:id="rId12"/>
    <p:sldId id="270" r:id="rId13"/>
    <p:sldId id="271" r:id="rId14"/>
    <p:sldId id="272" r:id="rId15"/>
    <p:sldId id="273" r:id="rId16"/>
    <p:sldId id="274" r:id="rId17"/>
    <p:sldId id="27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14D4D8-3938-4F16-9759-AC0413145C6D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EF1301-2D7A-4F8B-BEB2-4D66B3FFAB4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EF1301-2D7A-4F8B-BEB2-4D66B3FFAB42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7B9B9-B150-4263-8785-535BB6971E8E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8DF27-EA3C-4F7A-8E6C-93CAC86C8A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7B9B9-B150-4263-8785-535BB6971E8E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8DF27-EA3C-4F7A-8E6C-93CAC86C8A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7B9B9-B150-4263-8785-535BB6971E8E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8DF27-EA3C-4F7A-8E6C-93CAC86C8A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7B9B9-B150-4263-8785-535BB6971E8E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8DF27-EA3C-4F7A-8E6C-93CAC86C8A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7B9B9-B150-4263-8785-535BB6971E8E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8DF27-EA3C-4F7A-8E6C-93CAC86C8A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7B9B9-B150-4263-8785-535BB6971E8E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8DF27-EA3C-4F7A-8E6C-93CAC86C8A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7B9B9-B150-4263-8785-535BB6971E8E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8DF27-EA3C-4F7A-8E6C-93CAC86C8A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7B9B9-B150-4263-8785-535BB6971E8E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8DF27-EA3C-4F7A-8E6C-93CAC86C8A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7B9B9-B150-4263-8785-535BB6971E8E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8DF27-EA3C-4F7A-8E6C-93CAC86C8A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4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3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4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7B9B9-B150-4263-8785-535BB6971E8E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8DF27-EA3C-4F7A-8E6C-93CAC86C8A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7B9B9-B150-4263-8785-535BB6971E8E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8DF27-EA3C-4F7A-8E6C-93CAC86C8A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67B9B9-B150-4263-8785-535BB6971E8E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08DF27-EA3C-4F7A-8E6C-93CAC86C8A9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2"/>
          </a:solidFill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Опорно-двигательная система </a:t>
            </a:r>
            <a:r>
              <a:rPr lang="ru-RU" sz="2800" b="1" dirty="0" smtClean="0">
                <a:solidFill>
                  <a:srgbClr val="C00000"/>
                </a:solidFill>
              </a:rPr>
              <a:t>человека</a:t>
            </a:r>
            <a:endParaRPr lang="ru-RU" sz="2800" b="1" dirty="0">
              <a:solidFill>
                <a:srgbClr val="C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1500174"/>
            <a:ext cx="5643602" cy="515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857234"/>
            <a:ext cx="2838450" cy="5786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1714480" y="142855"/>
            <a:ext cx="25003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Скелет руки и плечевой пояс</a:t>
            </a:r>
            <a:endParaRPr lang="ru-RU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5143504" y="142852"/>
            <a:ext cx="3214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Скелет ноги и тазовый пояс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3574" y="571481"/>
            <a:ext cx="3163887" cy="581183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142852"/>
            <a:ext cx="3143272" cy="6463308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Рост костей регулируется </a:t>
            </a:r>
            <a:r>
              <a:rPr lang="ru-RU" b="1" i="1" dirty="0" err="1" smtClean="0"/>
              <a:t>соматотропином,который</a:t>
            </a:r>
            <a:r>
              <a:rPr lang="ru-RU" b="1" i="1" dirty="0" smtClean="0"/>
              <a:t> синтезируется гипофизом . При его врожденном дефиците наблюдается карликовость, при избытке – гигантизм. Если после завершения периода роста этого гормона выделяется много, то развивается состояние, которое называется акромегалия (только у взрослых людей)</a:t>
            </a:r>
          </a:p>
          <a:p>
            <a:r>
              <a:rPr lang="ru-RU" b="1" i="1" dirty="0" smtClean="0"/>
              <a:t>У взрослых людей  рост кости в длину и её утолщение прекращаются, но обновление костного вещества продолжается всю жизнь.</a:t>
            </a:r>
          </a:p>
          <a:p>
            <a:endParaRPr lang="ru-RU" b="1" i="1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071934" y="142852"/>
            <a:ext cx="4714876" cy="175432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b="1" dirty="0" smtClean="0"/>
              <a:t>Согласно Книге Рекордов, Султан </a:t>
            </a:r>
            <a:r>
              <a:rPr lang="ru-RU" b="1" dirty="0" err="1" smtClean="0"/>
              <a:t>Кёсен</a:t>
            </a:r>
            <a:r>
              <a:rPr lang="ru-RU" b="1" dirty="0" smtClean="0"/>
              <a:t> — самый высокий человек в мире из ныне живущих, достигающий высоты 246.5 см. А непалец </a:t>
            </a:r>
            <a:r>
              <a:rPr lang="ru-RU" b="1" dirty="0" err="1" smtClean="0"/>
              <a:t>Чандра</a:t>
            </a:r>
            <a:r>
              <a:rPr lang="ru-RU" b="1" dirty="0" smtClean="0"/>
              <a:t> </a:t>
            </a:r>
            <a:r>
              <a:rPr lang="ru-RU" b="1" dirty="0" err="1" smtClean="0"/>
              <a:t>Данги</a:t>
            </a:r>
            <a:r>
              <a:rPr lang="ru-RU" b="1" dirty="0" smtClean="0"/>
              <a:t> является самым маленьким человеком в </a:t>
            </a:r>
            <a:r>
              <a:rPr lang="ru-RU" b="1" dirty="0" err="1" smtClean="0"/>
              <a:t>мире,его</a:t>
            </a:r>
            <a:r>
              <a:rPr lang="ru-RU" b="1" dirty="0" smtClean="0"/>
              <a:t> рост составляет всего 54.6 см </a:t>
            </a:r>
            <a:endParaRPr lang="ru-RU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1928802"/>
            <a:ext cx="3784600" cy="471490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142853"/>
            <a:ext cx="86439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7030A0"/>
                </a:solidFill>
              </a:rPr>
              <a:t>Сравнение скелета человека и скелета человекообразных обезьян</a:t>
            </a:r>
            <a:endParaRPr lang="ru-RU" b="1" i="1" dirty="0">
              <a:solidFill>
                <a:srgbClr val="7030A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973" y="902853"/>
            <a:ext cx="4931532" cy="3908743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715008" y="571480"/>
            <a:ext cx="3286116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/>
              <a:t>А - Особенности анатомии человека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>а - череп с короткой лицевой частью и большой округлой мозговой коробкой.</a:t>
            </a:r>
            <a:br>
              <a:rPr lang="ru-RU" sz="1200" dirty="0" smtClean="0"/>
            </a:br>
            <a:r>
              <a:rPr lang="ru-RU" sz="1200" dirty="0" smtClean="0"/>
              <a:t>б - Небольшие челюсти, маленькие зубы.</a:t>
            </a:r>
            <a:br>
              <a:rPr lang="ru-RU" sz="1200" dirty="0" smtClean="0"/>
            </a:br>
            <a:r>
              <a:rPr lang="ru-RU" sz="1200" dirty="0" smtClean="0"/>
              <a:t>в - длинные пальцы руки, позволяющие точно захватывать мелкие предметы.</a:t>
            </a:r>
            <a:br>
              <a:rPr lang="ru-RU" sz="1200" dirty="0" smtClean="0"/>
            </a:br>
            <a:r>
              <a:rPr lang="ru-RU" sz="1200" dirty="0" smtClean="0"/>
              <a:t>г - короткая поясница.</a:t>
            </a:r>
            <a:br>
              <a:rPr lang="ru-RU" sz="1200" dirty="0" smtClean="0"/>
            </a:br>
            <a:r>
              <a:rPr lang="ru-RU" sz="1200" dirty="0" err="1" smtClean="0"/>
              <a:t>д</a:t>
            </a:r>
            <a:r>
              <a:rPr lang="ru-RU" sz="1200" dirty="0" smtClean="0"/>
              <a:t> - широкий короткий таз.</a:t>
            </a:r>
            <a:br>
              <a:rPr lang="ru-RU" sz="1200" dirty="0" smtClean="0"/>
            </a:br>
            <a:r>
              <a:rPr lang="ru-RU" sz="1200" dirty="0" smtClean="0"/>
              <a:t>е - ноги длиннее рук.</a:t>
            </a:r>
            <a:br>
              <a:rPr lang="ru-RU" sz="1200" dirty="0" smtClean="0"/>
            </a:br>
            <a:r>
              <a:rPr lang="ru-RU" sz="1200" dirty="0" smtClean="0"/>
              <a:t>ж – стопа имеет свод, большой палец ноги расположен параллельно прочим пальцам и помогает во время ходьбы переносить вес тела.</a:t>
            </a:r>
            <a:endParaRPr lang="ru-RU" sz="1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286380" y="3714752"/>
            <a:ext cx="3857620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/>
              <a:t>Б - Особенности анатомии гориллы</a:t>
            </a:r>
            <a:r>
              <a:rPr lang="ru-RU" sz="1200" b="1" dirty="0" smtClean="0">
                <a:solidFill>
                  <a:srgbClr val="7030A0"/>
                </a:solidFill>
              </a:rPr>
              <a:t/>
            </a:r>
            <a:br>
              <a:rPr lang="ru-RU" sz="1200" b="1" dirty="0" smtClean="0">
                <a:solidFill>
                  <a:srgbClr val="7030A0"/>
                </a:solidFill>
              </a:rPr>
            </a:br>
            <a:r>
              <a:rPr lang="ru-RU" sz="1200" dirty="0" smtClean="0"/>
              <a:t>а - череп с выступающей вперед удлиненной лицевой частью.</a:t>
            </a:r>
            <a:br>
              <a:rPr lang="ru-RU" sz="1200" dirty="0" smtClean="0"/>
            </a:br>
            <a:r>
              <a:rPr lang="ru-RU" sz="1200" dirty="0" smtClean="0"/>
              <a:t>б - массивные челюсти с большими клыками, крупными коренными зубами.</a:t>
            </a:r>
            <a:br>
              <a:rPr lang="ru-RU" sz="1200" dirty="0" smtClean="0"/>
            </a:br>
            <a:r>
              <a:rPr lang="ru-RU" sz="1200" dirty="0" smtClean="0"/>
              <a:t>в - короткий большой палец и длинные прочие пальцы рук.</a:t>
            </a:r>
            <a:br>
              <a:rPr lang="ru-RU" sz="1200" dirty="0" smtClean="0"/>
            </a:br>
            <a:r>
              <a:rPr lang="ru-RU" sz="1200" dirty="0" smtClean="0"/>
              <a:t>г - поясница сравнительно длиннее, чем у человека.</a:t>
            </a:r>
            <a:br>
              <a:rPr lang="ru-RU" sz="1200" dirty="0" smtClean="0"/>
            </a:br>
            <a:r>
              <a:rPr lang="ru-RU" sz="1200" dirty="0" err="1" smtClean="0"/>
              <a:t>д</a:t>
            </a:r>
            <a:r>
              <a:rPr lang="ru-RU" sz="1200" dirty="0" smtClean="0"/>
              <a:t> - удлиненный таз.</a:t>
            </a:r>
            <a:br>
              <a:rPr lang="ru-RU" sz="1200" dirty="0" smtClean="0"/>
            </a:br>
            <a:r>
              <a:rPr lang="ru-RU" sz="1200" dirty="0" smtClean="0"/>
              <a:t>е - ноги короче рук.</a:t>
            </a:r>
            <a:br>
              <a:rPr lang="ru-RU" sz="1200" dirty="0" smtClean="0"/>
            </a:br>
            <a:r>
              <a:rPr lang="ru-RU" sz="1200" dirty="0" smtClean="0"/>
              <a:t>ж - отставленный в сторону большой палец ступни приспособлен для хватания</a:t>
            </a:r>
            <a:endParaRPr lang="ru-RU" sz="1200" dirty="0"/>
          </a:p>
        </p:txBody>
      </p:sp>
      <p:pic>
        <p:nvPicPr>
          <p:cNvPr id="3078" name="Picture 6" descr="http://omegabiz.ru/img/anatomicheskie_svodi_pravoy_stop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8926" y="4953011"/>
            <a:ext cx="1879600" cy="16637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10" name="Прямоугольник 9"/>
          <p:cNvSpPr/>
          <p:nvPr/>
        </p:nvSpPr>
        <p:spPr>
          <a:xfrm>
            <a:off x="214282" y="6000770"/>
            <a:ext cx="278608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/>
              <a:t>Свод стопы обеспечивает амортизацию при движении</a:t>
            </a:r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95227"/>
            <a:ext cx="77867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/>
              <a:t>Виды мышечной ткани</a:t>
            </a:r>
            <a:endParaRPr lang="ru-RU" b="1" i="1" dirty="0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476229"/>
            <a:ext cx="7072362" cy="6381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45" y="476232"/>
            <a:ext cx="4429156" cy="409577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857356" y="0"/>
            <a:ext cx="43577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/>
              <a:t>Строение мышц</a:t>
            </a:r>
            <a:endParaRPr lang="ru-RU" b="1" i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572000" y="3238499"/>
            <a:ext cx="4572000" cy="67710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200" b="1" dirty="0" smtClean="0"/>
              <a:t>Волокна </a:t>
            </a:r>
            <a:r>
              <a:rPr lang="ru-RU" sz="1400" b="1" dirty="0" smtClean="0"/>
              <a:t>миокарда</a:t>
            </a:r>
            <a:r>
              <a:rPr lang="ru-RU" sz="1200" b="1" dirty="0" smtClean="0"/>
              <a:t> </a:t>
            </a:r>
            <a:r>
              <a:rPr lang="ru-RU" sz="1200" b="1" dirty="0" err="1" smtClean="0"/>
              <a:t>поперечно-полосатые</a:t>
            </a:r>
            <a:r>
              <a:rPr lang="ru-RU" sz="1200" b="1" dirty="0" smtClean="0"/>
              <a:t>, но имеют перемычки друг с другом, благодаря чему нервный импульс распространяется по мышце мгновенно.</a:t>
            </a:r>
            <a:endParaRPr lang="ru-RU" sz="1200" b="1" dirty="0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2844" y="4762511"/>
            <a:ext cx="2711308" cy="161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Прямоугольник 8"/>
          <p:cNvSpPr/>
          <p:nvPr/>
        </p:nvSpPr>
        <p:spPr>
          <a:xfrm>
            <a:off x="2928926" y="4762513"/>
            <a:ext cx="221457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 smtClean="0"/>
              <a:t>Миофибриллы (актин и миозин) расположены неупорядоченно (сокращение происходит медленно)</a:t>
            </a:r>
            <a:endParaRPr lang="ru-RU" sz="1200" b="1" dirty="0"/>
          </a:p>
        </p:txBody>
      </p:sp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86381" y="190479"/>
            <a:ext cx="2786082" cy="314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43504" y="4140149"/>
            <a:ext cx="2141521" cy="271785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12" name="Прямоугольник 11"/>
          <p:cNvSpPr/>
          <p:nvPr/>
        </p:nvSpPr>
        <p:spPr>
          <a:xfrm>
            <a:off x="7358082" y="4857762"/>
            <a:ext cx="164307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 smtClean="0"/>
              <a:t>Клетки скелетной мышцы под микроскопом (видна поперечная </a:t>
            </a:r>
            <a:r>
              <a:rPr lang="ru-RU" sz="1200" b="1" dirty="0" err="1" smtClean="0"/>
              <a:t>исчерченность</a:t>
            </a:r>
            <a:r>
              <a:rPr lang="ru-RU" sz="1200" b="1" dirty="0" smtClean="0"/>
              <a:t> и ядра)</a:t>
            </a:r>
            <a:endParaRPr lang="ru-RU" sz="1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41" y="1142986"/>
            <a:ext cx="7354557" cy="5522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2643174" y="285730"/>
            <a:ext cx="43332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/>
              <a:t>Основные скелетные мышцы </a:t>
            </a:r>
            <a:endParaRPr lang="ru-RU" sz="24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95227"/>
            <a:ext cx="66437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Нарушения опорно-двигательной системы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952483"/>
            <a:ext cx="357188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i="1" dirty="0" smtClean="0"/>
              <a:t>Хорошо и равномерно развитые мышцы являются условием формирования правильной осанки. </a:t>
            </a:r>
            <a:endParaRPr lang="ru-RU" sz="1400" b="1" i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61" y="1904991"/>
            <a:ext cx="3755661" cy="4225119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00037" y="6191271"/>
            <a:ext cx="63350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200" b="1" dirty="0" smtClean="0"/>
              <a:t>Норма</a:t>
            </a:r>
            <a:endParaRPr lang="ru-RU" sz="12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428728" y="6096021"/>
            <a:ext cx="15001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 smtClean="0"/>
              <a:t>Патологический лордоз</a:t>
            </a:r>
            <a:endParaRPr lang="ru-RU" sz="1200" b="1" dirty="0"/>
          </a:p>
        </p:txBody>
      </p:sp>
      <p:sp>
        <p:nvSpPr>
          <p:cNvPr id="8" name="Стрелка вправо 7"/>
          <p:cNvSpPr/>
          <p:nvPr/>
        </p:nvSpPr>
        <p:spPr>
          <a:xfrm>
            <a:off x="1785918" y="5143514"/>
            <a:ext cx="428628" cy="60959"/>
          </a:xfrm>
          <a:prstGeom prst="right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857488" y="6096021"/>
            <a:ext cx="12858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 smtClean="0"/>
              <a:t>Патологический кифоз</a:t>
            </a:r>
            <a:endParaRPr lang="ru-RU" sz="1200" b="1" dirty="0"/>
          </a:p>
        </p:txBody>
      </p:sp>
      <p:sp>
        <p:nvSpPr>
          <p:cNvPr id="10" name="Стрелка влево 9"/>
          <p:cNvSpPr/>
          <p:nvPr/>
        </p:nvSpPr>
        <p:spPr>
          <a:xfrm>
            <a:off x="3214678" y="4000506"/>
            <a:ext cx="428628" cy="60959"/>
          </a:xfrm>
          <a:prstGeom prst="left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4071937" y="1904991"/>
            <a:ext cx="1909485" cy="4225119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4500564" y="6191271"/>
            <a:ext cx="73404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200" b="1" dirty="0" smtClean="0"/>
              <a:t>Сколиоз</a:t>
            </a:r>
            <a:endParaRPr lang="ru-RU" sz="1200" b="1" dirty="0"/>
          </a:p>
        </p:txBody>
      </p:sp>
      <p:grpSp>
        <p:nvGrpSpPr>
          <p:cNvPr id="14" name="Группа 13"/>
          <p:cNvGrpSpPr/>
          <p:nvPr/>
        </p:nvGrpSpPr>
        <p:grpSpPr>
          <a:xfrm>
            <a:off x="6143636" y="1142984"/>
            <a:ext cx="2857520" cy="1714512"/>
            <a:chOff x="7094917" y="2815238"/>
            <a:chExt cx="3625956" cy="1691524"/>
          </a:xfrm>
        </p:grpSpPr>
        <p:pic>
          <p:nvPicPr>
            <p:cNvPr id="15" name="Рисунок 14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7094917" y="2815238"/>
              <a:ext cx="3625956" cy="169152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6" name="Дуга 15"/>
            <p:cNvSpPr/>
            <p:nvPr/>
          </p:nvSpPr>
          <p:spPr>
            <a:xfrm rot="19010856">
              <a:off x="7334934" y="3522711"/>
              <a:ext cx="721360" cy="640080"/>
            </a:xfrm>
            <a:prstGeom prst="arc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Дуга 16"/>
            <p:cNvSpPr/>
            <p:nvPr/>
          </p:nvSpPr>
          <p:spPr>
            <a:xfrm rot="21261615">
              <a:off x="8909577" y="3573694"/>
              <a:ext cx="955040" cy="81280"/>
            </a:xfrm>
            <a:prstGeom prst="arc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8" name="Прямоугольник 17"/>
          <p:cNvSpPr/>
          <p:nvPr/>
        </p:nvSpPr>
        <p:spPr>
          <a:xfrm>
            <a:off x="6929454" y="2952749"/>
            <a:ext cx="127175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1" dirty="0" smtClean="0"/>
              <a:t>Плоскостопие</a:t>
            </a:r>
            <a:endParaRPr lang="ru-RU" sz="1400" b="1" dirty="0"/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6786580" y="3333753"/>
            <a:ext cx="1391376" cy="32385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380979"/>
            <a:ext cx="592455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394692"/>
            <a:ext cx="4071966" cy="6463308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Функции опорно-двигательного аппарата человека</a:t>
            </a:r>
          </a:p>
          <a:p>
            <a:pPr>
              <a:buFontTx/>
              <a:buChar char="-"/>
            </a:pPr>
            <a:r>
              <a:rPr lang="ru-RU" dirty="0" smtClean="0"/>
              <a:t>Опорная </a:t>
            </a:r>
          </a:p>
          <a:p>
            <a:pPr>
              <a:buFontTx/>
              <a:buChar char="-"/>
            </a:pPr>
            <a:endParaRPr lang="ru-RU" dirty="0" smtClean="0"/>
          </a:p>
          <a:p>
            <a:pPr>
              <a:buFontTx/>
              <a:buChar char="-"/>
            </a:pPr>
            <a:endParaRPr lang="ru-RU" dirty="0" smtClean="0"/>
          </a:p>
          <a:p>
            <a:pPr>
              <a:buFontTx/>
              <a:buChar char="-"/>
            </a:pPr>
            <a:endParaRPr lang="ru-RU" dirty="0" smtClean="0"/>
          </a:p>
          <a:p>
            <a:pPr>
              <a:buFontTx/>
              <a:buChar char="-"/>
            </a:pPr>
            <a:endParaRPr lang="ru-RU" dirty="0" smtClean="0"/>
          </a:p>
          <a:p>
            <a:pPr>
              <a:buFontTx/>
              <a:buChar char="-"/>
            </a:pPr>
            <a:endParaRPr lang="ru-RU" dirty="0" smtClean="0"/>
          </a:p>
          <a:p>
            <a:pPr>
              <a:buFontTx/>
              <a:buChar char="-"/>
            </a:pPr>
            <a:endParaRPr lang="ru-RU" dirty="0" smtClean="0"/>
          </a:p>
          <a:p>
            <a:r>
              <a:rPr lang="ru-RU" dirty="0" smtClean="0"/>
              <a:t>-Двигательная </a:t>
            </a:r>
          </a:p>
          <a:p>
            <a:pPr>
              <a:buFontTx/>
              <a:buChar char="-"/>
            </a:pPr>
            <a:endParaRPr lang="ru-RU" dirty="0" smtClean="0"/>
          </a:p>
          <a:p>
            <a:pPr>
              <a:buFontTx/>
              <a:buChar char="-"/>
            </a:pPr>
            <a:endParaRPr lang="ru-RU" dirty="0" smtClean="0"/>
          </a:p>
          <a:p>
            <a:pPr>
              <a:buFontTx/>
              <a:buChar char="-"/>
            </a:pPr>
            <a:endParaRPr lang="ru-RU" dirty="0" smtClean="0"/>
          </a:p>
          <a:p>
            <a:pPr>
              <a:buFontTx/>
              <a:buChar char="-"/>
            </a:pPr>
            <a:endParaRPr lang="ru-RU" dirty="0" smtClean="0"/>
          </a:p>
          <a:p>
            <a:pPr>
              <a:buFontTx/>
              <a:buChar char="-"/>
            </a:pPr>
            <a:endParaRPr lang="ru-RU" dirty="0" smtClean="0"/>
          </a:p>
          <a:p>
            <a:pPr>
              <a:buFontTx/>
              <a:buChar char="-"/>
            </a:pPr>
            <a:endParaRPr lang="ru-RU" dirty="0" smtClean="0"/>
          </a:p>
          <a:p>
            <a:pPr>
              <a:buFontTx/>
              <a:buChar char="-"/>
            </a:pPr>
            <a:endParaRPr lang="ru-RU" dirty="0" smtClean="0"/>
          </a:p>
          <a:p>
            <a:r>
              <a:rPr lang="ru-RU" dirty="0" smtClean="0"/>
              <a:t>-Защитная    </a:t>
            </a:r>
          </a:p>
          <a:p>
            <a:pPr>
              <a:buFontTx/>
              <a:buChar char="-"/>
            </a:pPr>
            <a:endParaRPr lang="ru-RU" dirty="0" smtClean="0"/>
          </a:p>
          <a:p>
            <a:pPr>
              <a:buFontTx/>
              <a:buChar char="-"/>
            </a:pPr>
            <a:endParaRPr lang="ru-RU" dirty="0" smtClean="0"/>
          </a:p>
          <a:p>
            <a:pPr>
              <a:buFontTx/>
              <a:buChar char="-"/>
            </a:pPr>
            <a:endParaRPr lang="ru-RU" dirty="0" smtClean="0"/>
          </a:p>
          <a:p>
            <a:pPr>
              <a:buFontTx/>
              <a:buChar char="-"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43108" y="1071549"/>
            <a:ext cx="2143140" cy="1628775"/>
          </a:xfrm>
          <a:prstGeom prst="rect">
            <a:avLst/>
          </a:prstGeom>
        </p:spPr>
      </p:pic>
      <p:pic>
        <p:nvPicPr>
          <p:cNvPr id="1026" name="Picture 2" descr="C:\Users\user\Downloads\female-running-athlete-woman-trail-runner-sprinting-success-goals-healthy-lifestyle-amazing-nature-landscape-cross-3202155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08" y="3000372"/>
            <a:ext cx="2143140" cy="1428760"/>
          </a:xfrm>
          <a:prstGeom prst="rect">
            <a:avLst/>
          </a:prstGeom>
          <a:noFill/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43108" y="4828004"/>
            <a:ext cx="2214578" cy="157519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857752" y="214291"/>
            <a:ext cx="40005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Рисунки Леонардо да Винчи (1452-1519) из анатомического атласа</a:t>
            </a:r>
            <a:endParaRPr lang="ru-RU" sz="1400" dirty="0"/>
          </a:p>
        </p:txBody>
      </p:sp>
      <p:pic>
        <p:nvPicPr>
          <p:cNvPr id="1027" name="Picture 3" descr="C:\Users\user\Desktop\развивашка\leo m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072066" y="1000110"/>
            <a:ext cx="2428892" cy="1857388"/>
          </a:xfrm>
          <a:prstGeom prst="rect">
            <a:avLst/>
          </a:prstGeom>
          <a:noFill/>
        </p:spPr>
      </p:pic>
      <p:pic>
        <p:nvPicPr>
          <p:cNvPr id="1028" name="Picture 4" descr="C:\Users\user\Desktop\развивашка\anatomy1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643438" y="3143248"/>
            <a:ext cx="4286280" cy="2968632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10001288" y="3000372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42910" y="357167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Строение кости</a:t>
            </a:r>
            <a:endParaRPr lang="ru-RU" b="1" dirty="0"/>
          </a:p>
        </p:txBody>
      </p:sp>
      <p:grpSp>
        <p:nvGrpSpPr>
          <p:cNvPr id="4" name="Группа 3"/>
          <p:cNvGrpSpPr/>
          <p:nvPr/>
        </p:nvGrpSpPr>
        <p:grpSpPr>
          <a:xfrm>
            <a:off x="285724" y="928671"/>
            <a:ext cx="4071965" cy="4000528"/>
            <a:chOff x="68190" y="192068"/>
            <a:chExt cx="5276523" cy="3979148"/>
          </a:xfrm>
        </p:grpSpPr>
        <p:grpSp>
          <p:nvGrpSpPr>
            <p:cNvPr id="5" name="Группа 47"/>
            <p:cNvGrpSpPr/>
            <p:nvPr/>
          </p:nvGrpSpPr>
          <p:grpSpPr>
            <a:xfrm>
              <a:off x="68190" y="192068"/>
              <a:ext cx="3352297" cy="3979148"/>
              <a:chOff x="41919" y="401395"/>
              <a:chExt cx="3352297" cy="3979148"/>
            </a:xfrm>
          </p:grpSpPr>
          <p:pic>
            <p:nvPicPr>
              <p:cNvPr id="7" name="Рисунок 2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41919" y="401395"/>
                <a:ext cx="3352297" cy="3979148"/>
              </a:xfrm>
              <a:prstGeom prst="rect">
                <a:avLst/>
              </a:prstGeom>
            </p:spPr>
          </p:pic>
          <p:sp>
            <p:nvSpPr>
              <p:cNvPr id="8" name="Прямоугольник 7"/>
              <p:cNvSpPr/>
              <p:nvPr/>
            </p:nvSpPr>
            <p:spPr>
              <a:xfrm>
                <a:off x="3234507" y="939800"/>
                <a:ext cx="142240" cy="152400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cxnSp>
          <p:nvCxnSpPr>
            <p:cNvPr id="6" name="Прямая со стрелкой 5"/>
            <p:cNvCxnSpPr/>
            <p:nvPr/>
          </p:nvCxnSpPr>
          <p:spPr>
            <a:xfrm>
              <a:off x="3403018" y="806673"/>
              <a:ext cx="1941695" cy="1016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Группа 13"/>
          <p:cNvGrpSpPr/>
          <p:nvPr/>
        </p:nvGrpSpPr>
        <p:grpSpPr>
          <a:xfrm>
            <a:off x="3562731" y="495540"/>
            <a:ext cx="5327851" cy="6104957"/>
            <a:chOff x="3562727" y="404021"/>
            <a:chExt cx="8676772" cy="6453979"/>
          </a:xfrm>
        </p:grpSpPr>
        <p:pic>
          <p:nvPicPr>
            <p:cNvPr id="15" name="Рисунок 1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5354637" y="404021"/>
              <a:ext cx="3819525" cy="1924050"/>
            </a:xfrm>
            <a:prstGeom prst="rect">
              <a:avLst/>
            </a:prstGeom>
          </p:spPr>
        </p:pic>
        <p:grpSp>
          <p:nvGrpSpPr>
            <p:cNvPr id="16" name="Группа 54"/>
            <p:cNvGrpSpPr/>
            <p:nvPr/>
          </p:nvGrpSpPr>
          <p:grpSpPr>
            <a:xfrm>
              <a:off x="3562727" y="968223"/>
              <a:ext cx="8676772" cy="5889777"/>
              <a:chOff x="3562727" y="968223"/>
              <a:chExt cx="8676772" cy="5889777"/>
            </a:xfrm>
          </p:grpSpPr>
          <p:pic>
            <p:nvPicPr>
              <p:cNvPr id="17" name="Рисунок 4"/>
              <p:cNvPicPr>
                <a:picLocks noChangeAspect="1"/>
              </p:cNvPicPr>
              <p:nvPr/>
            </p:nvPicPr>
            <p:blipFill rotWithShape="1">
              <a:blip r:embed="rId4" cstate="screen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/>
            </p:blipFill>
            <p:spPr>
              <a:xfrm>
                <a:off x="5327047" y="3029118"/>
                <a:ext cx="3919276" cy="1372781"/>
              </a:xfrm>
              <a:prstGeom prst="rect">
                <a:avLst/>
              </a:prstGeom>
            </p:spPr>
          </p:pic>
          <p:pic>
            <p:nvPicPr>
              <p:cNvPr id="18" name="Рисунок 17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8617961" y="4041747"/>
                <a:ext cx="3586163" cy="2816253"/>
              </a:xfrm>
              <a:prstGeom prst="rect">
                <a:avLst/>
              </a:prstGeom>
              <a:ln w="28575">
                <a:solidFill>
                  <a:srgbClr val="FF0000"/>
                </a:solidFill>
              </a:ln>
            </p:spPr>
          </p:pic>
          <p:sp>
            <p:nvSpPr>
              <p:cNvPr id="19" name="Прямоугольник 18"/>
              <p:cNvSpPr/>
              <p:nvPr/>
            </p:nvSpPr>
            <p:spPr>
              <a:xfrm>
                <a:off x="6250365" y="4067023"/>
                <a:ext cx="477520" cy="304800"/>
              </a:xfrm>
              <a:prstGeom prst="rect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0" name="Выноска со стрелкой вниз 19"/>
              <p:cNvSpPr/>
              <p:nvPr/>
            </p:nvSpPr>
            <p:spPr>
              <a:xfrm>
                <a:off x="5518845" y="2361575"/>
                <a:ext cx="2113280" cy="614958"/>
              </a:xfrm>
              <a:prstGeom prst="downArrowCallout">
                <a:avLst/>
              </a:prstGeom>
              <a:noFill/>
              <a:ln w="19050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1400" b="1" dirty="0" smtClean="0">
                    <a:solidFill>
                      <a:srgbClr val="7030A0"/>
                    </a:solidFill>
                  </a:rPr>
                  <a:t>Плотное вещество</a:t>
                </a:r>
                <a:endParaRPr lang="ru-RU" sz="1400" b="1" dirty="0">
                  <a:solidFill>
                    <a:srgbClr val="7030A0"/>
                  </a:solidFill>
                </a:endParaRPr>
              </a:p>
            </p:txBody>
          </p:sp>
          <p:sp>
            <p:nvSpPr>
              <p:cNvPr id="21" name="Выноска со стрелкой вниз 20"/>
              <p:cNvSpPr/>
              <p:nvPr/>
            </p:nvSpPr>
            <p:spPr>
              <a:xfrm>
                <a:off x="7726862" y="2372356"/>
                <a:ext cx="1388306" cy="604177"/>
              </a:xfrm>
              <a:prstGeom prst="downArrowCallout">
                <a:avLst/>
              </a:prstGeom>
              <a:noFill/>
              <a:ln w="19050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1200" b="1" dirty="0" smtClean="0">
                    <a:solidFill>
                      <a:srgbClr val="7030A0"/>
                    </a:solidFill>
                  </a:rPr>
                  <a:t>Губчатое вещество</a:t>
                </a:r>
                <a:endParaRPr lang="ru-RU" sz="1200" b="1" dirty="0">
                  <a:solidFill>
                    <a:srgbClr val="7030A0"/>
                  </a:solidFill>
                </a:endParaRP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3562727" y="2387549"/>
                <a:ext cx="1696720" cy="12364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ru-RU" sz="1400" dirty="0" smtClean="0"/>
                  <a:t>Костный канал</a:t>
                </a:r>
              </a:p>
              <a:p>
                <a:pPr algn="r"/>
                <a:r>
                  <a:rPr lang="ru-RU" sz="1400" dirty="0" smtClean="0"/>
                  <a:t>(содержит нервы и сосуды)</a:t>
                </a:r>
                <a:endParaRPr lang="ru-RU" sz="1400" dirty="0"/>
              </a:p>
            </p:txBody>
          </p:sp>
          <p:cxnSp>
            <p:nvCxnSpPr>
              <p:cNvPr id="23" name="Прямая со стрелкой 22"/>
              <p:cNvCxnSpPr/>
              <p:nvPr/>
            </p:nvCxnSpPr>
            <p:spPr>
              <a:xfrm flipV="1">
                <a:off x="5202395" y="968223"/>
                <a:ext cx="1883120" cy="1756095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Прямая со стрелкой 23"/>
              <p:cNvCxnSpPr/>
              <p:nvPr/>
            </p:nvCxnSpPr>
            <p:spPr>
              <a:xfrm>
                <a:off x="5202395" y="2800518"/>
                <a:ext cx="1286730" cy="1431109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TextBox 24"/>
              <p:cNvSpPr txBox="1"/>
              <p:nvPr/>
            </p:nvSpPr>
            <p:spPr>
              <a:xfrm>
                <a:off x="9394699" y="1088480"/>
                <a:ext cx="2844800" cy="28307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1400" dirty="0" smtClean="0"/>
                  <a:t>Микроскопическое строение</a:t>
                </a:r>
              </a:p>
              <a:p>
                <a:r>
                  <a:rPr lang="ru-RU" sz="1400" dirty="0" smtClean="0"/>
                  <a:t>1 – Костный канал</a:t>
                </a:r>
              </a:p>
              <a:p>
                <a:r>
                  <a:rPr lang="ru-RU" sz="1400" dirty="0" smtClean="0"/>
                  <a:t>2 – Клетки (остеоциты)</a:t>
                </a:r>
              </a:p>
              <a:p>
                <a:r>
                  <a:rPr lang="ru-RU" sz="1400" dirty="0" smtClean="0"/>
                  <a:t>3 – Канальцы (содержат отростки остеоцитов) </a:t>
                </a:r>
              </a:p>
              <a:p>
                <a:r>
                  <a:rPr lang="ru-RU" sz="1400" dirty="0" smtClean="0"/>
                  <a:t>4 – Костные пластинки (состоят из солей кальция и белка)</a:t>
                </a:r>
              </a:p>
            </p:txBody>
          </p:sp>
          <p:pic>
            <p:nvPicPr>
              <p:cNvPr id="26" name="Рисунок 25"/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6120316" y="5102946"/>
                <a:ext cx="1564806" cy="1479259"/>
              </a:xfrm>
              <a:prstGeom prst="rect">
                <a:avLst/>
              </a:prstGeom>
            </p:spPr>
          </p:pic>
        </p:grpSp>
      </p:grpSp>
      <p:sp>
        <p:nvSpPr>
          <p:cNvPr id="27" name="Прямоугольник 26"/>
          <p:cNvSpPr/>
          <p:nvPr/>
        </p:nvSpPr>
        <p:spPr>
          <a:xfrm>
            <a:off x="285720" y="5000636"/>
            <a:ext cx="4572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 smtClean="0"/>
              <a:t>Губчатое вещество кости образовано костными перекладинами, перекрещивающимися в направлениях, по которым кости испытывают наибольшее растяжение или сжатие. Такое строение губчатого вещества также обеспечивает прочность и легкость костей. Промежуток (ячейки) между перекладинами в губчатом веществе головок трубчатых костей заполнен </a:t>
            </a:r>
            <a:r>
              <a:rPr lang="ru-RU" sz="1400" i="1" dirty="0" smtClean="0"/>
              <a:t>красным костным мозгом</a:t>
            </a:r>
            <a:r>
              <a:rPr lang="ru-RU" sz="1400" dirty="0" smtClean="0"/>
              <a:t>,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428606"/>
            <a:ext cx="2214578" cy="4616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Рост костей</a:t>
            </a:r>
            <a:endParaRPr lang="ru-RU" sz="2400" b="1" i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1142984"/>
            <a:ext cx="3714776" cy="147732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dirty="0" smtClean="0"/>
              <a:t>В длину -</a:t>
            </a:r>
          </a:p>
          <a:p>
            <a:r>
              <a:rPr lang="ru-RU" dirty="0" smtClean="0"/>
              <a:t>за счет ростовой пластинки, состоящей из хряща, расположенной между эпифизом и диафизом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2786061"/>
            <a:ext cx="3786214" cy="120032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dirty="0" smtClean="0"/>
              <a:t>В ширину-</a:t>
            </a:r>
          </a:p>
          <a:p>
            <a:r>
              <a:rPr lang="ru-RU" dirty="0" smtClean="0"/>
              <a:t>за счет надкостницы, клетки которой на внутренней поверхности делятся и образуют костную ткань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4714876" y="598538"/>
            <a:ext cx="3357586" cy="5402233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</p:pic>
      <p:sp>
        <p:nvSpPr>
          <p:cNvPr id="7" name="Прямоугольник 6"/>
          <p:cNvSpPr/>
          <p:nvPr/>
        </p:nvSpPr>
        <p:spPr>
          <a:xfrm>
            <a:off x="142844" y="4143384"/>
            <a:ext cx="3857652" cy="258532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dirty="0" smtClean="0"/>
              <a:t>Рост костей начинается во внутриутробном состоянии и продолжается до 22-25 лет</a:t>
            </a:r>
          </a:p>
          <a:p>
            <a:r>
              <a:rPr lang="ru-RU" dirty="0" smtClean="0"/>
              <a:t>Скорость обновления костной ткани у детей достигает 30-100% в год и осуществляется на 100% её поверхности. Это существенно отличается от перестройки костной ткани у взрослых.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user\Downloads\sj-02-64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7000" y="1857365"/>
            <a:ext cx="8890000" cy="4786347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28596" y="357169"/>
            <a:ext cx="2000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chemeClr val="accent1"/>
                </a:solidFill>
              </a:rPr>
              <a:t>Виды костей</a:t>
            </a:r>
            <a:endParaRPr lang="ru-RU" sz="2400" b="1" i="1" dirty="0">
              <a:solidFill>
                <a:schemeClr val="accent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43372" y="214291"/>
            <a:ext cx="4572032" cy="147732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I-</a:t>
            </a:r>
            <a:r>
              <a:rPr lang="ru-RU" dirty="0" smtClean="0"/>
              <a:t>Воздухоносная( решётчатая) кость</a:t>
            </a:r>
          </a:p>
          <a:p>
            <a:r>
              <a:rPr lang="en-US" dirty="0" smtClean="0"/>
              <a:t>II- </a:t>
            </a:r>
            <a:r>
              <a:rPr lang="ru-RU" dirty="0" smtClean="0"/>
              <a:t>Длинная ( трубчатая кость)</a:t>
            </a:r>
          </a:p>
          <a:p>
            <a:r>
              <a:rPr lang="en-US" dirty="0" smtClean="0"/>
              <a:t>III-</a:t>
            </a:r>
            <a:r>
              <a:rPr lang="ru-RU" dirty="0" smtClean="0"/>
              <a:t>Плоская кость</a:t>
            </a:r>
          </a:p>
          <a:p>
            <a:r>
              <a:rPr lang="en-US" dirty="0" smtClean="0"/>
              <a:t>IV- </a:t>
            </a:r>
            <a:r>
              <a:rPr lang="ru-RU" dirty="0" smtClean="0"/>
              <a:t>Губчатые кости</a:t>
            </a:r>
          </a:p>
          <a:p>
            <a:r>
              <a:rPr lang="en-US" dirty="0" smtClean="0"/>
              <a:t>V</a:t>
            </a:r>
            <a:r>
              <a:rPr lang="ru-RU" dirty="0" smtClean="0"/>
              <a:t>- Смешанные кости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44" y="285728"/>
            <a:ext cx="1428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/>
              <a:t>Сустав</a:t>
            </a:r>
            <a:endParaRPr lang="ru-RU" sz="2800" b="1" i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3" y="857234"/>
            <a:ext cx="5072097" cy="421484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5572132" y="214291"/>
            <a:ext cx="33944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Повреждения суставов и костей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15008" y="571483"/>
            <a:ext cx="3143272" cy="332398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1400" dirty="0" smtClean="0"/>
              <a:t>Растяжение связок (боль, отек, иногда кровоизлияние под кожу)</a:t>
            </a:r>
          </a:p>
          <a:p>
            <a:r>
              <a:rPr lang="ru-RU" sz="1400" dirty="0" smtClean="0"/>
              <a:t>Первая помощь: обездвижить сустав (тугая повязка, минимизировать нагрузку), приложить лед</a:t>
            </a:r>
          </a:p>
          <a:p>
            <a:r>
              <a:rPr lang="ru-RU" sz="1400" dirty="0" smtClean="0"/>
              <a:t>Вывих и перелом (боль, отек, невозможность движений, </a:t>
            </a:r>
            <a:r>
              <a:rPr lang="ru-RU" sz="1400" i="1" dirty="0" smtClean="0"/>
              <a:t>изменение конфигурации сустава и/или конечности</a:t>
            </a:r>
            <a:r>
              <a:rPr lang="ru-RU" sz="1400" dirty="0" smtClean="0"/>
              <a:t>)</a:t>
            </a:r>
          </a:p>
          <a:p>
            <a:r>
              <a:rPr lang="ru-RU" sz="1400" dirty="0" smtClean="0"/>
              <a:t>Первая помощь: обездвижить сустав (наложить шину,  прибинтовать ногу к другой ноге или руку к туловищу, фиксировать руку косынкой), дать обезболивающее, приложить лед, доставить к травматологу</a:t>
            </a:r>
            <a:endParaRPr lang="ru-RU" sz="14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6000760" y="4071943"/>
            <a:ext cx="2675458" cy="2443287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071538" y="557214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 smtClean="0"/>
              <a:t>Головка плечевой кости (стрелка) смещена вниз и внутрь относительно суставной впадины (рентгенограмма)</a:t>
            </a:r>
            <a:endParaRPr lang="ru-RU" b="1" i="1" dirty="0"/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5357818" y="6072207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428596" y="571483"/>
            <a:ext cx="7715304" cy="4027920"/>
            <a:chOff x="554249" y="197527"/>
            <a:chExt cx="11109431" cy="5017994"/>
          </a:xfrm>
        </p:grpSpPr>
        <p:pic>
          <p:nvPicPr>
            <p:cNvPr id="3" name="Рисунок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54249" y="703680"/>
              <a:ext cx="11109431" cy="3515120"/>
            </a:xfrm>
            <a:prstGeom prst="rect">
              <a:avLst/>
            </a:prstGeom>
          </p:spPr>
        </p:pic>
        <p:sp>
          <p:nvSpPr>
            <p:cNvPr id="4" name="Прямоугольник 3"/>
            <p:cNvSpPr/>
            <p:nvPr/>
          </p:nvSpPr>
          <p:spPr>
            <a:xfrm>
              <a:off x="5181600" y="703680"/>
              <a:ext cx="1818640" cy="1948080"/>
            </a:xfrm>
            <a:prstGeom prst="rect">
              <a:avLst/>
            </a:prstGeom>
            <a:noFill/>
            <a:ln w="1905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8063401" y="197527"/>
              <a:ext cx="1727200" cy="7285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600" dirty="0" smtClean="0"/>
                <a:t>Мозговой отдел</a:t>
              </a:r>
              <a:endParaRPr lang="ru-RU" sz="1600" dirty="0"/>
            </a:p>
          </p:txBody>
        </p:sp>
        <p:cxnSp>
          <p:nvCxnSpPr>
            <p:cNvPr id="6" name="Прямая соединительная линия 5"/>
            <p:cNvCxnSpPr>
              <a:stCxn id="5" idx="1"/>
            </p:cNvCxnSpPr>
            <p:nvPr/>
          </p:nvCxnSpPr>
          <p:spPr>
            <a:xfrm rot="10800000" flipV="1">
              <a:off x="6996601" y="561785"/>
              <a:ext cx="1066800" cy="40790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Прямоугольник 6"/>
            <p:cNvSpPr/>
            <p:nvPr/>
          </p:nvSpPr>
          <p:spPr>
            <a:xfrm>
              <a:off x="5179324" y="2686080"/>
              <a:ext cx="2627508" cy="1532720"/>
            </a:xfrm>
            <a:prstGeom prst="rect">
              <a:avLst/>
            </a:prstGeom>
            <a:noFill/>
            <a:ln w="1905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8371997" y="4487007"/>
              <a:ext cx="1727200" cy="7285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600" dirty="0" smtClean="0"/>
                <a:t>Лицевой отдел</a:t>
              </a:r>
              <a:endParaRPr lang="ru-RU" sz="1600" dirty="0"/>
            </a:p>
          </p:txBody>
        </p:sp>
        <p:cxnSp>
          <p:nvCxnSpPr>
            <p:cNvPr id="9" name="Прямая соединительная линия 8"/>
            <p:cNvCxnSpPr/>
            <p:nvPr/>
          </p:nvCxnSpPr>
          <p:spPr>
            <a:xfrm flipH="1" flipV="1">
              <a:off x="7636323" y="4218800"/>
              <a:ext cx="626032" cy="4548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Прямоугольник 9"/>
          <p:cNvSpPr/>
          <p:nvPr/>
        </p:nvSpPr>
        <p:spPr>
          <a:xfrm>
            <a:off x="142847" y="142854"/>
            <a:ext cx="21201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Скелет. Череп.</a:t>
            </a:r>
            <a:endParaRPr lang="ru-RU" sz="2400" b="1" dirty="0">
              <a:solidFill>
                <a:srgbClr val="7030A0"/>
              </a:solidFill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224" y="4286257"/>
            <a:ext cx="3241306" cy="2388331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4214810" y="5357825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b="1" i="1" dirty="0" smtClean="0"/>
              <a:t>Большое затылочное отверстие, через которое полость черепа соединяется со спинномозговым каналом</a:t>
            </a:r>
            <a:endParaRPr lang="ru-RU" b="1" i="1" dirty="0"/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 rot="10800000">
            <a:off x="2786050" y="5429266"/>
            <a:ext cx="1643074" cy="357191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44" y="2"/>
            <a:ext cx="90011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1"/>
                </a:solidFill>
              </a:rPr>
              <a:t>Скелет. Позвоночник, грудная клетка, конечности</a:t>
            </a:r>
            <a:endParaRPr lang="ru-RU" sz="2400" b="1" dirty="0">
              <a:solidFill>
                <a:schemeClr val="accent1"/>
              </a:solidFill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142844" y="642919"/>
            <a:ext cx="3857652" cy="4931480"/>
            <a:chOff x="-379311" y="374705"/>
            <a:chExt cx="4370878" cy="5150669"/>
          </a:xfrm>
        </p:grpSpPr>
        <p:pic>
          <p:nvPicPr>
            <p:cNvPr id="4" name="Рисунок 3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r="-3110" b="-423"/>
            <a:stretch/>
          </p:blipFill>
          <p:spPr>
            <a:xfrm>
              <a:off x="-298369" y="374705"/>
              <a:ext cx="4289936" cy="4775243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2164080" y="1717041"/>
              <a:ext cx="1046480" cy="45003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ru-RU" sz="1100" b="1" dirty="0" smtClean="0">
                  <a:solidFill>
                    <a:srgbClr val="7030A0"/>
                  </a:solidFill>
                </a:rPr>
                <a:t>7 </a:t>
              </a:r>
              <a:r>
                <a:rPr lang="ru-RU" sz="1100" b="1" dirty="0" smtClean="0"/>
                <a:t>позвонков</a:t>
              </a:r>
              <a:endParaRPr lang="ru-RU" sz="1100" b="1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164080" y="2910150"/>
              <a:ext cx="1046480" cy="45003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ru-RU" sz="1100" b="1" dirty="0" smtClean="0"/>
                <a:t>12 позвонков</a:t>
              </a:r>
              <a:endParaRPr lang="ru-RU" sz="1100" b="1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-379311" y="4030750"/>
              <a:ext cx="1341833" cy="45003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ru-RU" sz="1100" b="1" dirty="0" smtClean="0"/>
                <a:t>5 сросшихся позвонков</a:t>
              </a:r>
              <a:endParaRPr lang="ru-RU" sz="1100" b="1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-298369" y="5075335"/>
              <a:ext cx="1376017" cy="45003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ru-RU" sz="1100" b="1" dirty="0" smtClean="0"/>
                <a:t>4-5  сросшихся позвонков</a:t>
              </a:r>
              <a:endParaRPr lang="ru-RU" sz="1100" b="1" dirty="0"/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1928798" y="5143512"/>
            <a:ext cx="3175077" cy="1714488"/>
            <a:chOff x="176134" y="4824171"/>
            <a:chExt cx="3175077" cy="2033829"/>
          </a:xfrm>
        </p:grpSpPr>
        <p:pic>
          <p:nvPicPr>
            <p:cNvPr id="11" name="Рисунок 10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49069" y="4824171"/>
              <a:ext cx="1902142" cy="2033829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213995" y="5216467"/>
              <a:ext cx="1046480" cy="3103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100" b="1" dirty="0" smtClean="0"/>
                <a:t>отростки</a:t>
              </a:r>
              <a:endParaRPr lang="ru-RU" sz="1100" b="1" dirty="0"/>
            </a:p>
          </p:txBody>
        </p:sp>
        <p:cxnSp>
          <p:nvCxnSpPr>
            <p:cNvPr id="13" name="Прямая соединительная линия 12"/>
            <p:cNvCxnSpPr/>
            <p:nvPr/>
          </p:nvCxnSpPr>
          <p:spPr>
            <a:xfrm flipV="1">
              <a:off x="955040" y="5140960"/>
              <a:ext cx="1363476" cy="22004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>
              <a:off x="975360" y="5478079"/>
              <a:ext cx="766946" cy="21774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213995" y="5535521"/>
              <a:ext cx="1046480" cy="3103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100" b="1" dirty="0" smtClean="0"/>
                <a:t>дуга</a:t>
              </a:r>
              <a:endParaRPr lang="ru-RU" sz="1100" b="1" dirty="0"/>
            </a:p>
          </p:txBody>
        </p:sp>
        <p:cxnSp>
          <p:nvCxnSpPr>
            <p:cNvPr id="16" name="Прямая соединительная линия 15"/>
            <p:cNvCxnSpPr/>
            <p:nvPr/>
          </p:nvCxnSpPr>
          <p:spPr>
            <a:xfrm>
              <a:off x="682677" y="5634832"/>
              <a:ext cx="1927489" cy="11843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201981" y="5785758"/>
              <a:ext cx="1310005" cy="7119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100" b="1" dirty="0" smtClean="0"/>
                <a:t>позвоночный (спинномозговой) канал</a:t>
              </a:r>
              <a:endParaRPr lang="ru-RU" sz="1100" b="1" dirty="0"/>
            </a:p>
          </p:txBody>
        </p:sp>
        <p:cxnSp>
          <p:nvCxnSpPr>
            <p:cNvPr id="18" name="Прямая соединительная линия 17"/>
            <p:cNvCxnSpPr/>
            <p:nvPr/>
          </p:nvCxnSpPr>
          <p:spPr>
            <a:xfrm flipV="1">
              <a:off x="1358833" y="5913120"/>
              <a:ext cx="959683" cy="4941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176134" y="6389430"/>
              <a:ext cx="1046480" cy="3103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100" b="1" dirty="0" smtClean="0"/>
                <a:t>тело</a:t>
              </a:r>
              <a:endParaRPr lang="ru-RU" sz="1100" b="1" dirty="0"/>
            </a:p>
          </p:txBody>
        </p:sp>
        <p:cxnSp>
          <p:nvCxnSpPr>
            <p:cNvPr id="20" name="Прямая соединительная линия 19"/>
            <p:cNvCxnSpPr/>
            <p:nvPr/>
          </p:nvCxnSpPr>
          <p:spPr>
            <a:xfrm flipV="1">
              <a:off x="880711" y="6385922"/>
              <a:ext cx="1283369" cy="13431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1" name="Рисунок 2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4572000" y="500041"/>
            <a:ext cx="3500462" cy="4786347"/>
          </a:xfrm>
          <a:prstGeom prst="rect">
            <a:avLst/>
          </a:prstGeom>
        </p:spPr>
      </p:pic>
      <p:sp>
        <p:nvSpPr>
          <p:cNvPr id="24" name="Прямоугольник 23"/>
          <p:cNvSpPr/>
          <p:nvPr/>
        </p:nvSpPr>
        <p:spPr>
          <a:xfrm>
            <a:off x="8072462" y="642918"/>
            <a:ext cx="64294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b="1" dirty="0" smtClean="0"/>
              <a:t>Ребра (12 пар)</a:t>
            </a:r>
          </a:p>
          <a:p>
            <a:r>
              <a:rPr lang="ru-RU" sz="1000" b="1" dirty="0" smtClean="0"/>
              <a:t>костная часть </a:t>
            </a:r>
            <a:endParaRPr lang="ru-RU" sz="1000" b="1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8001024" y="1500174"/>
            <a:ext cx="65114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" b="1" dirty="0" smtClean="0"/>
              <a:t>Грудина</a:t>
            </a:r>
            <a:endParaRPr lang="ru-RU" sz="1000" b="1" dirty="0"/>
          </a:p>
        </p:txBody>
      </p:sp>
      <p:cxnSp>
        <p:nvCxnSpPr>
          <p:cNvPr id="27" name="Прямая соединительная линия 26"/>
          <p:cNvCxnSpPr>
            <a:endCxn id="25" idx="1"/>
          </p:cNvCxnSpPr>
          <p:nvPr/>
        </p:nvCxnSpPr>
        <p:spPr>
          <a:xfrm flipV="1">
            <a:off x="7000892" y="1623285"/>
            <a:ext cx="1000132" cy="1976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Прямоугольник 27"/>
          <p:cNvSpPr/>
          <p:nvPr/>
        </p:nvSpPr>
        <p:spPr>
          <a:xfrm>
            <a:off x="8072462" y="2071678"/>
            <a:ext cx="78581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b="1" dirty="0" smtClean="0"/>
              <a:t>Ребра(хрящевая часть)</a:t>
            </a:r>
            <a:endParaRPr lang="ru-RU" sz="1000" b="1" dirty="0"/>
          </a:p>
        </p:txBody>
      </p:sp>
      <p:cxnSp>
        <p:nvCxnSpPr>
          <p:cNvPr id="57" name="Прямая соединительная линия 56"/>
          <p:cNvCxnSpPr/>
          <p:nvPr/>
        </p:nvCxnSpPr>
        <p:spPr>
          <a:xfrm>
            <a:off x="10215602" y="3571876"/>
            <a:ext cx="9144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Прямоугольник 28"/>
          <p:cNvSpPr/>
          <p:nvPr/>
        </p:nvSpPr>
        <p:spPr>
          <a:xfrm>
            <a:off x="2214546" y="4357694"/>
            <a:ext cx="939681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100" b="1" dirty="0" smtClean="0"/>
              <a:t>5 позвонков</a:t>
            </a:r>
            <a:endParaRPr lang="ru-RU" sz="11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286</TotalTime>
  <Words>576</Words>
  <Application>Microsoft Office PowerPoint</Application>
  <PresentationFormat>Экран (4:3)</PresentationFormat>
  <Paragraphs>96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Опорно-двигательная система человека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Опорно-двигательная система человека</dc:title>
  <dc:creator>Антоненкова Е.В.</dc:creator>
  <cp:lastModifiedBy>user</cp:lastModifiedBy>
  <cp:revision>56</cp:revision>
  <dcterms:created xsi:type="dcterms:W3CDTF">2017-02-17T16:27:34Z</dcterms:created>
  <dcterms:modified xsi:type="dcterms:W3CDTF">2017-02-17T21:27:58Z</dcterms:modified>
</cp:coreProperties>
</file>