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4"/>
  </p:notesMasterIdLst>
  <p:sldIdLst>
    <p:sldId id="269" r:id="rId2"/>
    <p:sldId id="257" r:id="rId3"/>
    <p:sldId id="295" r:id="rId4"/>
    <p:sldId id="270" r:id="rId5"/>
    <p:sldId id="275" r:id="rId6"/>
    <p:sldId id="294" r:id="rId7"/>
    <p:sldId id="296" r:id="rId8"/>
    <p:sldId id="277" r:id="rId9"/>
    <p:sldId id="278" r:id="rId10"/>
    <p:sldId id="281" r:id="rId11"/>
    <p:sldId id="279" r:id="rId12"/>
    <p:sldId id="280" r:id="rId13"/>
    <p:sldId id="299" r:id="rId14"/>
    <p:sldId id="300" r:id="rId15"/>
    <p:sldId id="303" r:id="rId16"/>
    <p:sldId id="302" r:id="rId17"/>
    <p:sldId id="293" r:id="rId18"/>
    <p:sldId id="298" r:id="rId19"/>
    <p:sldId id="297" r:id="rId20"/>
    <p:sldId id="271" r:id="rId21"/>
    <p:sldId id="282" r:id="rId22"/>
    <p:sldId id="283" r:id="rId23"/>
    <p:sldId id="284" r:id="rId24"/>
    <p:sldId id="272" r:id="rId25"/>
    <p:sldId id="286" r:id="rId26"/>
    <p:sldId id="287" r:id="rId27"/>
    <p:sldId id="273" r:id="rId28"/>
    <p:sldId id="285" r:id="rId29"/>
    <p:sldId id="274" r:id="rId30"/>
    <p:sldId id="290" r:id="rId31"/>
    <p:sldId id="292" r:id="rId32"/>
    <p:sldId id="268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30D3A5-6A2E-4354-B935-A622ED07C929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24E133-21B4-468B-8036-8C5F7E26F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84607D-1EBC-4A5F-9B7F-C2863771E3D2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2C8007-7E25-4102-BD47-E85847015367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C36490-7B23-43CE-80F6-8E9A9795BC22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DBF03A-F3C2-4663-B8B1-88ED6507DFF9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FD317C-DDE8-44E2-8445-6D023D958845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93E83F-C12A-4E95-A89D-83D5603E2822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B84A54-0FF3-45DE-A502-CD1C1FA28E1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B07AFA-4A63-49FE-A300-E2C5186609F7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573D56-B9F4-40E5-82B2-C28D63A6FB6F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87C16F-1FB1-4178-8F43-6264423B89A9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C042DB-BCA3-4810-AEB8-0A9BDADD2B28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4AD9E8-A627-4985-A6FD-C69B30D8758B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E3C98D-3F2A-471F-89CF-E699CCCCB65E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F1FA44-282C-463D-9AC6-A15399D29D60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178F47-579F-4BDF-87AB-2B58140534F6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27A994-72A3-4F48-B5E9-C4C544AC12D1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95A4C0-7CFA-49E6-9613-F94F5B4298F0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605768-923D-42D0-8C64-3815327F861E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33D136-0E9B-41DD-B6C2-D4C52122BC52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A48CE0-B929-4DFE-82AF-9C2D8CC8B7F9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278A81-5935-42ED-9F22-BD5BC960DD91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3F69A4-6275-47DD-AF81-B9F6E1F007C9}" type="slidenum">
              <a:rPr lang="ru-RU" smtClean="0"/>
              <a:pPr/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1A86DA-1C64-4EED-8116-A9A2F241182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8536E7-077F-4228-AB7A-8CEE83CE256C}" type="slidenum">
              <a:rPr lang="ru-RU" smtClean="0"/>
              <a:pPr/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C1C474-AF5B-4437-B422-0EDDF161E8F4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BD8FA5-A325-4D67-9D4C-1EB5A3A5C0A1}" type="slidenum">
              <a:rPr lang="ru-RU" smtClean="0"/>
              <a:pPr/>
              <a:t>32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06B79A-9632-412F-8450-0BED73300AEC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AA3488-67A3-4724-AAE3-F71AF17908B9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6182FA-B6B1-4CB2-BFB1-73BB48C4B492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158465-ADD4-4334-BA9B-0E9ABBAB77CB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CD57DB-3BDD-40BF-AE26-271B39ABB4E0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B5916C-05CE-4418-8B9E-354E91180807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C304-1381-47EC-9D15-BB2152FB3C03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BDAB4-D0F9-4020-B530-EF76BF8E2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39FE7-9E0D-41B3-86A8-15340E223592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30FB9-FAAD-43F9-AAF3-67EADA7FF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CE04C-C1E8-4A1F-9C0A-CEE9EFC63438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4D82B-BB8F-4A2A-8936-D2A53EEBD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6B993-7793-420C-BB7B-EFF41FA4EF24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C9BAC-7DA5-4421-92F6-46D45F05D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F7A54-4139-496B-9546-91D498CAF2F1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994F1-0D6D-4769-BB1E-F9ED64D4F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7CED3-00FB-427F-9BE4-31021B271454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88CD3-9A1D-4A7C-B961-8B6610E12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50D10-2D4B-4381-95D9-AD6F2F42A56E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5D7A2-8F72-4FB8-A016-7DF09154C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0CB66-E8F2-4044-B462-C79B485D3722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AA81-71C2-4017-AD0B-AA921F458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0DF1-1B71-4D85-9D70-E64BF0EC12B0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EE4C4-460F-442A-B7F3-523A80268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8E17E-32BC-4D7C-B5C1-E0EE9A0B0614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576E-723D-483F-B0A2-E892501E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C1CBC-803E-4217-8391-143EC525CEE1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D411E-E189-487E-A9C4-0D526E3F1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6796B2-92C3-4F71-975C-8AC24F1A8E60}" type="datetimeFigureOut">
              <a:rPr lang="ru-RU"/>
              <a:pPr>
                <a:defRPr/>
              </a:pPr>
              <a:t>18.02.2017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9840A4-CDF0-48D4-882D-F85ED5C38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9" r:id="rId9"/>
    <p:sldLayoutId id="2147483837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/>
          <a:lstStyle/>
          <a:p>
            <a:pPr algn="ctr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«Духовно-патриотическое воспитание в группе №5»</a:t>
            </a:r>
          </a:p>
        </p:txBody>
      </p:sp>
      <p:pic>
        <p:nvPicPr>
          <p:cNvPr id="3075" name="Содержимое 5" descr="F:\фото с 1 сен\фото садик 003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4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223963"/>
          </a:xfrm>
        </p:spPr>
        <p:txBody>
          <a:bodyPr/>
          <a:lstStyle/>
          <a:p>
            <a:pPr algn="ctr"/>
            <a:r>
              <a:rPr lang="ru-RU" sz="4000" smtClean="0"/>
              <a:t>МОЯ СЕМЬЯ</a:t>
            </a:r>
          </a:p>
        </p:txBody>
      </p:sp>
      <p:sp>
        <p:nvSpPr>
          <p:cNvPr id="13" name="Текст 7"/>
          <p:cNvSpPr>
            <a:spLocks noGrp="1"/>
          </p:cNvSpPr>
          <p:nvPr>
            <p:ph sz="quarter" idx="2"/>
          </p:nvPr>
        </p:nvSpPr>
        <p:spPr>
          <a:xfrm>
            <a:off x="395288" y="1773238"/>
            <a:ext cx="4691062" cy="15843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Семья-источник вдохновенья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Где рядом взрослые и дети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семье от всех невзгод спасенье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Здесь друг за друга все в ответе.</a:t>
            </a:r>
          </a:p>
          <a:p>
            <a:pPr>
              <a:buFont typeface="Wingdings 2" pitchFamily="18" charset="2"/>
              <a:buNone/>
              <a:defRPr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9338" y="1700213"/>
            <a:ext cx="4041775" cy="2695575"/>
          </a:xfrm>
          <a:noFill/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3911600"/>
            <a:ext cx="35433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15"/>
          <p:cNvSpPr>
            <a:spLocks noChangeArrowheads="1"/>
          </p:cNvSpPr>
          <p:nvPr/>
        </p:nvSpPr>
        <p:spPr bwMode="auto">
          <a:xfrm>
            <a:off x="4211638" y="51577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«День семьи, любви и верности!» </a:t>
            </a:r>
            <a:br>
              <a:rPr lang="ru-RU"/>
            </a:br>
            <a:r>
              <a:rPr lang="ru-RU"/>
              <a:t>8 июля 2016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925513"/>
          </a:xfrm>
        </p:spPr>
        <p:txBody>
          <a:bodyPr/>
          <a:lstStyle/>
          <a:p>
            <a:pPr algn="ctr"/>
            <a:r>
              <a:rPr lang="ru-RU" sz="3200" smtClean="0"/>
              <a:t>МОЯ СЕМЬЯ</a:t>
            </a:r>
          </a:p>
        </p:txBody>
      </p:sp>
      <p:pic>
        <p:nvPicPr>
          <p:cNvPr id="13315" name="Содержимое 4" descr="G:\день пч\IMG_8630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8763" y="1989138"/>
            <a:ext cx="2873375" cy="3625850"/>
          </a:xfrm>
        </p:spPr>
      </p:pic>
      <p:pic>
        <p:nvPicPr>
          <p:cNvPr id="13316" name="Содержимое 5" descr="G:\день пч\IMG_8660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140200" y="2565400"/>
            <a:ext cx="4038600" cy="2692400"/>
          </a:xfrm>
        </p:spPr>
      </p:pic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>
            <a:off x="3419475" y="5732463"/>
            <a:ext cx="457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ДЕНЬ ПОЖИЛОГО ЧЕЛОВЕКА –</a:t>
            </a:r>
            <a:br>
              <a:rPr lang="ru-RU"/>
            </a:br>
            <a:r>
              <a:rPr lang="ru-RU"/>
              <a:t> Досуг «От всей души!» 2016г.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52525"/>
          </a:xfrm>
        </p:spPr>
        <p:txBody>
          <a:bodyPr/>
          <a:lstStyle/>
          <a:p>
            <a:pPr algn="ctr"/>
            <a:r>
              <a:rPr lang="ru-RU" sz="5400" smtClean="0"/>
              <a:t>МОЯ СЕМЬЯ</a:t>
            </a:r>
            <a:endParaRPr lang="ru-RU" smtClean="0"/>
          </a:p>
        </p:txBody>
      </p:sp>
      <p:pic>
        <p:nvPicPr>
          <p:cNvPr id="14339" name="Содержимое 4" descr="G:\фото с андройда\кора за декабрь 2016 037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5122983">
            <a:off x="457200" y="2400300"/>
            <a:ext cx="3324225" cy="2613025"/>
          </a:xfrm>
        </p:spPr>
      </p:pic>
      <p:pic>
        <p:nvPicPr>
          <p:cNvPr id="14340" name="Содержимое 5" descr="G:\фото с андройда\кора за декабрь 2016 038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 rot="5772817">
            <a:off x="4261645" y="2415381"/>
            <a:ext cx="3325812" cy="2822575"/>
          </a:xfrm>
        </p:spPr>
      </p:pic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2627313" y="5876925"/>
            <a:ext cx="327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Мини- проекты «Моя семья»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МОЯ СЕМЬЯ</a:t>
            </a:r>
          </a:p>
        </p:txBody>
      </p:sp>
      <p:pic>
        <p:nvPicPr>
          <p:cNvPr id="15363" name="Содержимое 4" descr="G:\фото с андройда\фото с тел-на 00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850" y="2133600"/>
            <a:ext cx="4038600" cy="3028950"/>
          </a:xfrm>
        </p:spPr>
      </p:pic>
      <p:pic>
        <p:nvPicPr>
          <p:cNvPr id="15364" name="Содержимое 5" descr="G:\фото с андройда\фото с тел-на 004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62413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МОЯ СЕМЬЯ</a:t>
            </a:r>
          </a:p>
        </p:txBody>
      </p:sp>
      <p:pic>
        <p:nvPicPr>
          <p:cNvPr id="16387" name="Содержимое 4" descr="G:\фото с андройда\фото с тел-на 009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16463" y="2133600"/>
            <a:ext cx="4038600" cy="3028950"/>
          </a:xfrm>
        </p:spPr>
      </p:pic>
      <p:pic>
        <p:nvPicPr>
          <p:cNvPr id="16388" name="Содержимое 5" descr="G:\фото с андройда\фото с тел-на 005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23850" y="2133600"/>
            <a:ext cx="4038600" cy="3028950"/>
          </a:xfrm>
        </p:spPr>
      </p:pic>
      <p:pic>
        <p:nvPicPr>
          <p:cNvPr id="16389" name="Рисунок 4" descr="G:\фото с андройда\фото с тел-на 0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39975" y="3860800"/>
            <a:ext cx="3344863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МОЯ СЕМЬЯ</a:t>
            </a:r>
          </a:p>
        </p:txBody>
      </p:sp>
      <p:pic>
        <p:nvPicPr>
          <p:cNvPr id="17411" name="Содержимое 4" descr="G:\фото с андройда\фото с тел-на 006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950" y="1844675"/>
            <a:ext cx="4038600" cy="3028950"/>
          </a:xfrm>
        </p:spPr>
      </p:pic>
      <p:pic>
        <p:nvPicPr>
          <p:cNvPr id="17412" name="Содержимое 5" descr="G:\фото с андройда\фото с тел-на 011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859338" y="1916113"/>
            <a:ext cx="4038600" cy="3028950"/>
          </a:xfrm>
        </p:spPr>
      </p:pic>
      <p:pic>
        <p:nvPicPr>
          <p:cNvPr id="17413" name="Рисунок 6" descr="G:\фото с андройда\фото с тел-на 0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6600" y="3860800"/>
            <a:ext cx="3008313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МОЯ СЕМЬЯ</a:t>
            </a:r>
          </a:p>
        </p:txBody>
      </p:sp>
      <p:pic>
        <p:nvPicPr>
          <p:cNvPr id="18435" name="Содержимое 4" descr="G:\фото с андройда\фото с тел-на 007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624138"/>
            <a:ext cx="4038600" cy="3028950"/>
          </a:xfrm>
        </p:spPr>
      </p:pic>
      <p:pic>
        <p:nvPicPr>
          <p:cNvPr id="18436" name="Содержимое 5" descr="G:\фото с андройда\фото с тел-на 010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62413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4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779463"/>
          </a:xfrm>
        </p:spPr>
        <p:txBody>
          <a:bodyPr/>
          <a:lstStyle/>
          <a:p>
            <a:pPr algn="ctr"/>
            <a:r>
              <a:rPr lang="ru-RU" sz="4000" smtClean="0"/>
              <a:t>МОЯ СЕМЬЯ</a:t>
            </a:r>
          </a:p>
        </p:txBody>
      </p:sp>
      <p:pic>
        <p:nvPicPr>
          <p:cNvPr id="1945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58888" y="1484313"/>
            <a:ext cx="6584950" cy="4389437"/>
          </a:xfrm>
          <a:noFill/>
        </p:spPr>
      </p:pic>
      <p:sp>
        <p:nvSpPr>
          <p:cNvPr id="19460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971550" y="5876925"/>
            <a:ext cx="6913563" cy="6477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1800" smtClean="0"/>
              <a:t>Инсценировка сказки на День Матери</a:t>
            </a:r>
            <a:br>
              <a:rPr lang="ru-RU" sz="1800" smtClean="0"/>
            </a:br>
            <a:r>
              <a:rPr lang="ru-RU" sz="1800" smtClean="0"/>
              <a:t>«Как зайчата маму искали»  2016г.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z="5400" smtClean="0"/>
              <a:t>МОЯ СЕМЬЯ</a:t>
            </a:r>
            <a:endParaRPr lang="ru-RU" smtClean="0"/>
          </a:p>
        </p:txBody>
      </p:sp>
      <p:pic>
        <p:nvPicPr>
          <p:cNvPr id="20483" name="Содержимое 7" descr="G:\Фото ДМатери2016\_DSC5635.JPG"/>
          <p:cNvPicPr>
            <a:picLocks noGrp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00113" y="2060575"/>
            <a:ext cx="3167062" cy="4386263"/>
          </a:xfrm>
        </p:spPr>
      </p:pic>
      <p:pic>
        <p:nvPicPr>
          <p:cNvPr id="20484" name="Содержимое 8" descr="G:\Фото ДМатери2016\_DSC5638.JPG"/>
          <p:cNvPicPr>
            <a:picLocks noGrp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516438" y="2060575"/>
            <a:ext cx="3151187" cy="4392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МОЙ ГОРОД</a:t>
            </a:r>
          </a:p>
        </p:txBody>
      </p:sp>
      <p:pic>
        <p:nvPicPr>
          <p:cNvPr id="21507" name="Содержимое 4" descr="http://pavlino-hram.narod.ru/history.files/image018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28713" y="2217738"/>
            <a:ext cx="2695575" cy="3838575"/>
          </a:xfrm>
        </p:spPr>
      </p:pic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4067175" y="4437063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Усадьба Троицкое-Кайнарджи</a:t>
            </a:r>
            <a:r>
              <a:rPr lang="ru-RU"/>
              <a:t> возникла на рубеже XVII-XVIII вв. под именем Троицкого, находившегося до 1751 г. во владении князей Голицыных; в усадебном комплексе была деревянная церковь.</a:t>
            </a:r>
          </a:p>
        </p:txBody>
      </p:sp>
      <p:pic>
        <p:nvPicPr>
          <p:cNvPr id="21509" name="Содержимое 9" descr="http://pavlino-hram.narod.ru/history.files/image017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011863" y="620713"/>
            <a:ext cx="2447925" cy="2952750"/>
          </a:xfrm>
        </p:spPr>
      </p:pic>
      <p:sp>
        <p:nvSpPr>
          <p:cNvPr id="21510" name="Прямоугольник 16"/>
          <p:cNvSpPr>
            <a:spLocks noChangeArrowheads="1"/>
          </p:cNvSpPr>
          <p:nvPr/>
        </p:nvSpPr>
        <p:spPr bwMode="auto">
          <a:xfrm>
            <a:off x="4787900" y="3644900"/>
            <a:ext cx="446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Генерал- фельдмаршал</a:t>
            </a:r>
          </a:p>
          <a:p>
            <a:r>
              <a:rPr lang="ru-RU"/>
              <a:t>П.А. Румянцев- Задунайский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692150"/>
            <a:ext cx="8229600" cy="708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Духовно-патриотическое воспитание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628775"/>
            <a:ext cx="8229600" cy="417671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В  дошкольном возрасте у детей начинают формироваться элементарные представления о явлениях общественной жизни и нормах человеческого общения. Детям этого возраста свойственна большая эмоциональная отзывчивость, что позволяет воспитывать в них любовь, добрые чувства и отношения к окружающим людям и, прежде всего, к близким, к своей семье. А ведь это основа из основ нравственно – патриотического воспитания, его первая и самая важная ступень. Ребёнок должен осознать себя членом семьи. Именно семья является хранителем традиций, обеспечивает преемственность поколений, сохраняет и развивает лучшие качества людей. Ознакомление детей с понятием «семья невозможна без поддержки самой семьи».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100" name="Рисунок 4" descr="img1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13" y="5400675"/>
            <a:ext cx="2619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143000"/>
          </a:xfrm>
        </p:spPr>
        <p:txBody>
          <a:bodyPr/>
          <a:lstStyle/>
          <a:p>
            <a:pPr algn="r"/>
            <a:r>
              <a:rPr lang="ru-RU" smtClean="0"/>
              <a:t>        МОЙ ГОРОД</a:t>
            </a:r>
          </a:p>
        </p:txBody>
      </p:sp>
      <p:pic>
        <p:nvPicPr>
          <p:cNvPr id="22531" name="Содержимое 8" descr="F:\фото с андройда\кора за декабрь 2016 08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76600" y="2924175"/>
            <a:ext cx="5111750" cy="3332163"/>
          </a:xfrm>
        </p:spPr>
      </p:pic>
      <p:pic>
        <p:nvPicPr>
          <p:cNvPr id="22532" name="Рисунок 6" descr="C:\Documents and Settings\Admin\Рабочий стол\с раб стола\фото сада\фото с тел-на 0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109190">
            <a:off x="-253206" y="1383507"/>
            <a:ext cx="44132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z="4000" smtClean="0"/>
              <a:t>МОЙ ГОРОД</a:t>
            </a:r>
          </a:p>
        </p:txBody>
      </p:sp>
      <p:pic>
        <p:nvPicPr>
          <p:cNvPr id="23555" name="Содержимое 4" descr="G:\пожарные\IMG_20161002_110852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636838"/>
            <a:ext cx="4244975" cy="2636837"/>
          </a:xfrm>
        </p:spPr>
      </p:pic>
      <p:pic>
        <p:nvPicPr>
          <p:cNvPr id="2355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57200" y="2708275"/>
            <a:ext cx="4038600" cy="2565400"/>
          </a:xfrm>
          <a:noFill/>
        </p:spPr>
      </p:pic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3348038" y="5732463"/>
            <a:ext cx="2490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Пожарная часть №75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5" descr="G:\пожарные\IMG_20161002_111653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620713"/>
            <a:ext cx="5138737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7" descr="G:\пожарные\IMG_20161002_1129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738" y="3644900"/>
            <a:ext cx="476885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6227763" y="836613"/>
            <a:ext cx="25923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accent1"/>
                </a:solidFill>
              </a:rPr>
              <a:t>МОЙ ГОРОД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2" descr="G:\пожарные\IMG_20161002_1147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813" y="2060575"/>
            <a:ext cx="5940425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Заголовок 3"/>
          <p:cNvSpPr>
            <a:spLocks noGrp="1"/>
          </p:cNvSpPr>
          <p:nvPr>
            <p:ph type="title"/>
          </p:nvPr>
        </p:nvSpPr>
        <p:spPr>
          <a:xfrm>
            <a:off x="323850" y="6921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МОЙ ГОРОД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/>
          <a:lstStyle/>
          <a:p>
            <a:pPr algn="ctr"/>
            <a:r>
              <a:rPr lang="ru-RU" sz="4000" smtClean="0"/>
              <a:t>МОЯ РОДИНА - РОССИЯ</a:t>
            </a: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3644900"/>
            <a:ext cx="5202238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Содержимое 6"/>
          <p:cNvSpPr>
            <a:spLocks noGrp="1"/>
          </p:cNvSpPr>
          <p:nvPr>
            <p:ph sz="half" idx="2"/>
          </p:nvPr>
        </p:nvSpPr>
        <p:spPr>
          <a:xfrm>
            <a:off x="4356100" y="1844675"/>
            <a:ext cx="4038600" cy="15843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1600" smtClean="0"/>
              <a:t>Аппликация</a:t>
            </a:r>
          </a:p>
          <a:p>
            <a:pPr algn="ctr">
              <a:buFont typeface="Wingdings 2" pitchFamily="18" charset="2"/>
              <a:buNone/>
            </a:pPr>
            <a:r>
              <a:rPr lang="ru-RU" sz="1600" smtClean="0"/>
              <a:t>Коллективная работа  второй младшей группы№5 «Кнопочки»</a:t>
            </a:r>
          </a:p>
          <a:p>
            <a:pPr algn="ctr">
              <a:buFont typeface="Wingdings 2" pitchFamily="18" charset="2"/>
              <a:buNone/>
            </a:pPr>
            <a:r>
              <a:rPr lang="ru-RU" sz="1600" smtClean="0"/>
              <a:t>« День Победы на Красной площади!»</a:t>
            </a:r>
          </a:p>
        </p:txBody>
      </p:sp>
      <p:pic>
        <p:nvPicPr>
          <p:cNvPr id="26629" name="Рисунок 7" descr="F:\фото с андройда\кора за декабрь 2016 0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1700213"/>
            <a:ext cx="32400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0688"/>
            <a:ext cx="8305800" cy="56467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/>
              <a:t>МОЯ РОДИНА - РОССИЯ</a:t>
            </a:r>
            <a:endParaRPr lang="ru-RU" sz="4000" dirty="0"/>
          </a:p>
        </p:txBody>
      </p:sp>
      <p:pic>
        <p:nvPicPr>
          <p:cNvPr id="27651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42988" y="1628775"/>
            <a:ext cx="4038600" cy="3028950"/>
          </a:xfrm>
          <a:noFill/>
        </p:spPr>
      </p:pic>
      <p:pic>
        <p:nvPicPr>
          <p:cNvPr id="2765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364163" y="1916113"/>
            <a:ext cx="3324225" cy="4433887"/>
          </a:xfrm>
          <a:noFill/>
        </p:spPr>
      </p:pic>
      <p:sp>
        <p:nvSpPr>
          <p:cNvPr id="27653" name="Прямоугольник 6"/>
          <p:cNvSpPr>
            <a:spLocks noChangeArrowheads="1"/>
          </p:cNvSpPr>
          <p:nvPr/>
        </p:nvSpPr>
        <p:spPr bwMode="auto">
          <a:xfrm>
            <a:off x="827088" y="5300663"/>
            <a:ext cx="4356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Спортивный досуг 23 февраля 2016г.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305800" cy="792088"/>
          </a:xfrm>
        </p:spPr>
        <p:txBody>
          <a:bodyPr/>
          <a:lstStyle/>
          <a:p>
            <a:pPr algn="ctr">
              <a:defRPr/>
            </a:pPr>
            <a:r>
              <a:rPr lang="ru-RU" sz="4000" dirty="0" smtClean="0"/>
              <a:t>МОЯ РОДИНА - РОССИЯ</a:t>
            </a:r>
            <a:endParaRPr lang="ru-RU" sz="4000" dirty="0"/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975" y="1196975"/>
            <a:ext cx="424815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3851275" y="6165850"/>
            <a:ext cx="1933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НАГРАЖДЕНИЕ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r>
              <a:rPr lang="ru-RU" sz="4000" smtClean="0"/>
              <a:t>РУССКАЯ НАЦИОНАЛЬНАЯ КУЛЬТУРА</a:t>
            </a:r>
          </a:p>
        </p:txBody>
      </p:sp>
      <p:pic>
        <p:nvPicPr>
          <p:cNvPr id="29699" name="Содержимое 4" descr="F:\фото с андройда\кора за декабрь 2016 055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7900" y="1484313"/>
            <a:ext cx="3529013" cy="2524125"/>
          </a:xfrm>
        </p:spPr>
      </p:pic>
      <p:pic>
        <p:nvPicPr>
          <p:cNvPr id="29700" name="Рисунок 5" descr="F:\фото с андройда\кора за декабрь 2016 0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4221163"/>
            <a:ext cx="352901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Содержимое 6" descr="G:\фото с андройда\кора за декабрь 2016 067.jpg"/>
          <p:cNvPicPr>
            <a:picLocks noGrp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66725" y="1628775"/>
            <a:ext cx="3384550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2" descr="G:\фото с андройда\кора за декабрь 2016 0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76700"/>
            <a:ext cx="40894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648072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/>
              <a:t>РУССКАЯ НАЦИОНАЛЬНАЯ КУЛЬТУРА</a:t>
            </a:r>
            <a:endParaRPr lang="ru-RU" sz="3200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4076700"/>
            <a:ext cx="41148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4" descr="G:\20160513_1248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7900" y="1700213"/>
            <a:ext cx="401002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10" descr="C:\Documents and Settings\Admin\Рабочий стол\с раб стола\фото сада\фото с тел-на 0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1628775"/>
            <a:ext cx="41036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512888"/>
          </a:xfrm>
        </p:spPr>
        <p:txBody>
          <a:bodyPr/>
          <a:lstStyle/>
          <a:p>
            <a:r>
              <a:rPr lang="ru-RU" sz="4000" smtClean="0"/>
              <a:t>ПРИРОДА РОДНОГО ПОДМОСКОВЬЯ</a:t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3174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9750" y="2708275"/>
            <a:ext cx="3749675" cy="2813050"/>
          </a:xfrm>
          <a:noFill/>
        </p:spPr>
      </p:pic>
      <p:pic>
        <p:nvPicPr>
          <p:cNvPr id="31748" name="Picture 4" descr="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454525" y="2781300"/>
            <a:ext cx="4470400" cy="27352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1800" smtClean="0"/>
              <a:t>В направлении духовно – патриотического воспитания дошкольников в средней группе приоритетными мы определили следующие задачи: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8002588" cy="3956050"/>
          </a:xfrm>
        </p:spPr>
        <p:txBody>
          <a:bodyPr/>
          <a:lstStyle/>
          <a:p>
            <a:r>
              <a:rPr lang="ru-RU" sz="1600" smtClean="0"/>
              <a:t>Формирование чувства привязанности к своим близким, семье, своему дому, детскому саду, друзьям в детском саду.</a:t>
            </a:r>
          </a:p>
          <a:p>
            <a:r>
              <a:rPr lang="ru-RU" sz="1600" smtClean="0"/>
              <a:t>Формирование у детей чувства любви к своему краю, на основе приобщения к родной природе, культуре, традициям.</a:t>
            </a:r>
          </a:p>
          <a:p>
            <a:r>
              <a:rPr lang="ru-RU" sz="1600" smtClean="0"/>
              <a:t> Формирование представлений о России, как о родной стране, о Москве, как о столице России, о родном городе, микрорайоне и улице.</a:t>
            </a:r>
          </a:p>
          <a:p>
            <a:r>
              <a:rPr lang="ru-RU" sz="1600" smtClean="0"/>
              <a:t> Воспитание уважения к культурному прошлому России средствами эстетического воспитания </a:t>
            </a:r>
            <a:r>
              <a:rPr lang="ru-RU" sz="1600" i="1" smtClean="0"/>
              <a:t>(музыка, изо деятельность, художественное слово)</a:t>
            </a:r>
            <a:r>
              <a:rPr lang="ru-RU" sz="1600" smtClean="0"/>
              <a:t>.</a:t>
            </a:r>
          </a:p>
          <a:p>
            <a:r>
              <a:rPr lang="ru-RU" sz="1600" smtClean="0"/>
              <a:t>Воспитание гражданско – патриотических чувств через изучение государственной символики России.</a:t>
            </a:r>
          </a:p>
          <a:p>
            <a:r>
              <a:rPr lang="ru-RU" sz="1600" smtClean="0"/>
              <a:t> Развитие чувства ответственности и гордости за достижения страны.</a:t>
            </a:r>
          </a:p>
          <a:p>
            <a:r>
              <a:rPr lang="ru-RU" sz="1600" smtClean="0"/>
              <a:t>Формирование толерантности, чувства уважения к другим народам, к их традициям.</a:t>
            </a:r>
          </a:p>
          <a:p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1268413"/>
            <a:ext cx="8229600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305800" cy="201622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dirty="0" smtClean="0"/>
              <a:t>ПРИРОДА РОДНОГО ПОДМОСКОВЬЯ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088" y="1700213"/>
            <a:ext cx="7234237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93836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dirty="0" smtClean="0"/>
              <a:t>ПРИРОДА РОДНОГО ПОДМОСКОВЬЯ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</a:p>
        </p:txBody>
      </p:sp>
      <p:pic>
        <p:nvPicPr>
          <p:cNvPr id="348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79525" y="1935163"/>
            <a:ext cx="6584950" cy="4389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8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2800" smtClean="0"/>
              <a:t> УГОЛОК ПО ДУХОВНО-ПАТРИОТИЧЕСКОМУ  ВОСПИТАНИЮ В СРЕДНЕЙ ГРУППЕ №5 «Кнопочки»</a:t>
            </a:r>
          </a:p>
        </p:txBody>
      </p:sp>
      <p:pic>
        <p:nvPicPr>
          <p:cNvPr id="6147" name="Содержимое 31" descr="F:\фото с андройда\кора за декабрь 2016 076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84213" y="2420938"/>
            <a:ext cx="3671887" cy="2808287"/>
          </a:xfrm>
        </p:spPr>
      </p:pic>
      <p:pic>
        <p:nvPicPr>
          <p:cNvPr id="6148" name="Содержимое 32" descr="F:\фото с андройда\кора за декабрь 2016 042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3438" y="2420938"/>
            <a:ext cx="4176712" cy="2811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9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3200" smtClean="0"/>
              <a:t>ОРГАНИЗАЦИЯ ПРЕДМЕТНО-ПРОСТРАНСТВЕННОЙ РАЗВИВАЮЩЕЙ СРЕДЫ</a:t>
            </a:r>
          </a:p>
        </p:txBody>
      </p:sp>
      <p:pic>
        <p:nvPicPr>
          <p:cNvPr id="7171" name="Содержимое 7" descr="F:\фото с андройда\кора за декабрь 2016 080.jpg"/>
          <p:cNvPicPr>
            <a:picLocks noGrp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11188" y="2205038"/>
            <a:ext cx="3313112" cy="2182812"/>
          </a:xfrm>
        </p:spPr>
      </p:pic>
      <p:pic>
        <p:nvPicPr>
          <p:cNvPr id="7172" name="Содержимое 13" descr="F:\фото с андройда\кора за декабрь 2016 083.jpg"/>
          <p:cNvPicPr>
            <a:picLocks noGrp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140200" y="2060575"/>
            <a:ext cx="2087563" cy="2568575"/>
          </a:xfrm>
        </p:spPr>
      </p:pic>
      <p:pic>
        <p:nvPicPr>
          <p:cNvPr id="7173" name="Рисунок 14" descr="F:\фото с андройда\кора за декабрь 2016 0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25" y="3573463"/>
            <a:ext cx="2185988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15" descr="C:\Documents and Settings\Admin\Рабочий стол\с раб стола\фото сада\фото с тел-на 00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650" y="4652963"/>
            <a:ext cx="2640013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16" descr="C:\Documents and Settings\Admin\Рабочий стол\с раб стола\фото сада\фото с тел-на 0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957095">
            <a:off x="6956425" y="2270125"/>
            <a:ext cx="167163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6" descr="C:\Documents and Settings\Admin\Рабочий стол\с раб стола\фото сада\фото с тел-на 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901328">
            <a:off x="-55562" y="1071563"/>
            <a:ext cx="3616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7" descr="C:\Documents and Settings\Admin\Рабочий стол\с раб стола\фото сада\фото с тел-на 0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2138" y="1844675"/>
            <a:ext cx="2922587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8" descr="C:\Documents and Settings\Admin\Рабочий стол\с раб стола\фото сада\фото с тел-на 0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795288">
            <a:off x="5803900" y="487363"/>
            <a:ext cx="2963863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5" descr="G:\фото с андройда\фото с тел-на 0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501893">
            <a:off x="6032501" y="3792537"/>
            <a:ext cx="291465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body" sz="half" idx="2"/>
          </p:nvPr>
        </p:nvSpPr>
        <p:spPr>
          <a:xfrm>
            <a:off x="250825" y="1052513"/>
            <a:ext cx="2808288" cy="4248150"/>
          </a:xfrm>
        </p:spPr>
        <p:txBody>
          <a:bodyPr/>
          <a:lstStyle/>
          <a:p>
            <a:r>
              <a:rPr lang="ru-RU" sz="2000" smtClean="0"/>
              <a:t>Вся  информация и фотоматериалы представлены по темам:</a:t>
            </a:r>
          </a:p>
          <a:p>
            <a:r>
              <a:rPr lang="ru-RU" sz="2000" smtClean="0"/>
              <a:t>- </a:t>
            </a:r>
            <a:r>
              <a:rPr lang="ru-RU" sz="2000" i="1" smtClean="0"/>
              <a:t>«Моя семья»</a:t>
            </a:r>
            <a:endParaRPr lang="ru-RU" sz="2000" smtClean="0"/>
          </a:p>
          <a:p>
            <a:r>
              <a:rPr lang="ru-RU" sz="2000" smtClean="0"/>
              <a:t>- </a:t>
            </a:r>
            <a:r>
              <a:rPr lang="ru-RU" sz="2000" i="1" smtClean="0"/>
              <a:t>«Мой город»</a:t>
            </a:r>
            <a:endParaRPr lang="ru-RU" sz="2000" smtClean="0"/>
          </a:p>
          <a:p>
            <a:r>
              <a:rPr lang="ru-RU" sz="2000" smtClean="0"/>
              <a:t>- </a:t>
            </a:r>
            <a:r>
              <a:rPr lang="ru-RU" sz="2000" i="1" smtClean="0"/>
              <a:t>«Моя Родина – Россия»</a:t>
            </a:r>
            <a:endParaRPr lang="ru-RU" sz="2000" smtClean="0"/>
          </a:p>
          <a:p>
            <a:r>
              <a:rPr lang="ru-RU" sz="2000" smtClean="0"/>
              <a:t>- </a:t>
            </a:r>
            <a:r>
              <a:rPr lang="ru-RU" sz="2000" i="1" smtClean="0"/>
              <a:t>«Русская национальная культура»</a:t>
            </a:r>
            <a:endParaRPr lang="ru-RU" sz="2000" smtClean="0"/>
          </a:p>
          <a:p>
            <a:r>
              <a:rPr lang="ru-RU" sz="2000" smtClean="0"/>
              <a:t>- </a:t>
            </a:r>
            <a:r>
              <a:rPr lang="ru-RU" sz="2000" i="1" smtClean="0"/>
              <a:t>«Природа родного края»</a:t>
            </a:r>
            <a:r>
              <a:rPr lang="ru-RU" sz="2000" smtClean="0"/>
              <a:t>.</a:t>
            </a:r>
          </a:p>
          <a:p>
            <a:r>
              <a:rPr lang="ru-RU" sz="2000" b="1" smtClean="0"/>
              <a:t> </a:t>
            </a:r>
            <a:endParaRPr lang="ru-RU" sz="2000" smtClean="0"/>
          </a:p>
          <a:p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420000">
            <a:off x="3486150" y="1200150"/>
            <a:ext cx="4618038" cy="3930650"/>
          </a:xfrm>
          <a:noFill/>
          <a:ln w="9525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20725"/>
          </a:xfrm>
        </p:spPr>
        <p:txBody>
          <a:bodyPr/>
          <a:lstStyle/>
          <a:p>
            <a:pPr algn="ctr"/>
            <a:r>
              <a:rPr lang="ru-RU" sz="3600" smtClean="0"/>
              <a:t>МОЯ СЕМЬЯ</a:t>
            </a:r>
          </a:p>
        </p:txBody>
      </p:sp>
      <p:pic>
        <p:nvPicPr>
          <p:cNvPr id="10243" name="Содержимое 4" descr="G:\8 марто 2016\DSC00453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1196975"/>
            <a:ext cx="4038600" cy="3028950"/>
          </a:xfrm>
        </p:spPr>
      </p:pic>
      <p:pic>
        <p:nvPicPr>
          <p:cNvPr id="10244" name="Содержимое 5" descr="G:\8 марто 2016\DSC00442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32363" y="1196975"/>
            <a:ext cx="4038600" cy="3028950"/>
          </a:xfrm>
        </p:spPr>
      </p:pic>
      <p:pic>
        <p:nvPicPr>
          <p:cNvPr id="10245" name="Рисунок 6" descr="G:\8 марто 2016\DSC004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2500" y="3429000"/>
            <a:ext cx="25193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7"/>
          <p:cNvSpPr>
            <a:spLocks noChangeArrowheads="1"/>
          </p:cNvSpPr>
          <p:nvPr/>
        </p:nvSpPr>
        <p:spPr bwMode="auto">
          <a:xfrm>
            <a:off x="6516688" y="530066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День Матери-2015г.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/>
          <a:lstStyle/>
          <a:p>
            <a:pPr algn="ctr"/>
            <a:r>
              <a:rPr lang="ru-RU" sz="4000" smtClean="0"/>
              <a:t>МОЯ СЕМЬЯ</a:t>
            </a:r>
          </a:p>
        </p:txBody>
      </p:sp>
      <p:pic>
        <p:nvPicPr>
          <p:cNvPr id="11267" name="Содержимое 4" descr="G:\8 марто 2016\DSC01718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1916113"/>
            <a:ext cx="4038600" cy="3028950"/>
          </a:xfrm>
        </p:spPr>
      </p:pic>
      <p:pic>
        <p:nvPicPr>
          <p:cNvPr id="1126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3438" y="1916113"/>
            <a:ext cx="4044950" cy="3033712"/>
          </a:xfrm>
          <a:noFill/>
        </p:spPr>
      </p:pic>
      <p:sp>
        <p:nvSpPr>
          <p:cNvPr id="11269" name="Прямоугольник 6"/>
          <p:cNvSpPr>
            <a:spLocks noChangeArrowheads="1"/>
          </p:cNvSpPr>
          <p:nvPr/>
        </p:nvSpPr>
        <p:spPr bwMode="auto">
          <a:xfrm>
            <a:off x="971550" y="5661025"/>
            <a:ext cx="741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Международный Женский  день – 8 марта  2016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890</TotalTime>
  <Words>370</Words>
  <Application>Microsoft Office PowerPoint</Application>
  <PresentationFormat>Экран (4:3)</PresentationFormat>
  <Paragraphs>93</Paragraphs>
  <Slides>32</Slides>
  <Notes>32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Constantia</vt:lpstr>
      <vt:lpstr>Wingdings 2</vt:lpstr>
      <vt:lpstr>Поток</vt:lpstr>
      <vt:lpstr> «Духовно-патриотическое воспитание в группе №5»</vt:lpstr>
      <vt:lpstr>Духовно-патриотическое воспитание</vt:lpstr>
      <vt:lpstr>В направлении духовно – патриотического воспитания дошкольников в средней группе приоритетными мы определили следующие задачи: </vt:lpstr>
      <vt:lpstr> УГОЛОК ПО ДУХОВНО-ПАТРИОТИЧЕСКОМУ  ВОСПИТАНИЮ В СРЕДНЕЙ ГРУППЕ №5 «Кнопочки»</vt:lpstr>
      <vt:lpstr>ОРГАНИЗАЦИЯ ПРЕДМЕТНО-ПРОСТРАНСТВЕННОЙ РАЗВИВАЮЩЕЙ СРЕДЫ</vt:lpstr>
      <vt:lpstr>Слайд 6</vt:lpstr>
      <vt:lpstr>Слайд 7</vt:lpstr>
      <vt:lpstr>МОЯ СЕМЬЯ</vt:lpstr>
      <vt:lpstr>МОЯ СЕМЬЯ</vt:lpstr>
      <vt:lpstr>МОЯ СЕМЬЯ</vt:lpstr>
      <vt:lpstr>МОЯ СЕМЬЯ</vt:lpstr>
      <vt:lpstr>МОЯ СЕМЬЯ</vt:lpstr>
      <vt:lpstr>МОЯ СЕМЬЯ</vt:lpstr>
      <vt:lpstr>МОЯ СЕМЬЯ</vt:lpstr>
      <vt:lpstr>МОЯ СЕМЬЯ</vt:lpstr>
      <vt:lpstr>МОЯ СЕМЬЯ</vt:lpstr>
      <vt:lpstr>МОЯ СЕМЬЯ</vt:lpstr>
      <vt:lpstr>МОЯ СЕМЬЯ</vt:lpstr>
      <vt:lpstr>МОЙ ГОРОД</vt:lpstr>
      <vt:lpstr>        МОЙ ГОРОД</vt:lpstr>
      <vt:lpstr>МОЙ ГОРОД</vt:lpstr>
      <vt:lpstr>Слайд 22</vt:lpstr>
      <vt:lpstr>МОЙ ГОРОД</vt:lpstr>
      <vt:lpstr>МОЯ РОДИНА - РОССИЯ</vt:lpstr>
      <vt:lpstr>МОЯ РОДИНА - РОССИЯ</vt:lpstr>
      <vt:lpstr>МОЯ РОДИНА - РОССИЯ</vt:lpstr>
      <vt:lpstr>РУССКАЯ НАЦИОНАЛЬНАЯ КУЛЬТУРА</vt:lpstr>
      <vt:lpstr>РУССКАЯ НАЦИОНАЛЬНАЯ КУЛЬТУРА</vt:lpstr>
      <vt:lpstr>ПРИРОДА РОДНОГО ПОДМОСКОВЬЯ </vt:lpstr>
      <vt:lpstr>ПРИРОДА РОДНОГО ПОДМОСКОВЬЯ </vt:lpstr>
      <vt:lpstr>ПРИРОДА РОДНОГО ПОДМОСКОВЬЯ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во второй младшей группе № 9 «Моя семья»</dc:title>
  <dc:creator>Увгений</dc:creator>
  <cp:lastModifiedBy>Admin</cp:lastModifiedBy>
  <cp:revision>107</cp:revision>
  <dcterms:created xsi:type="dcterms:W3CDTF">2014-10-22T00:07:50Z</dcterms:created>
  <dcterms:modified xsi:type="dcterms:W3CDTF">2017-02-18T13:08:42Z</dcterms:modified>
</cp:coreProperties>
</file>