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9"/>
  </p:notesMasterIdLst>
  <p:sldIdLst>
    <p:sldId id="256" r:id="rId2"/>
    <p:sldId id="302" r:id="rId3"/>
    <p:sldId id="259" r:id="rId4"/>
    <p:sldId id="260" r:id="rId5"/>
    <p:sldId id="261" r:id="rId6"/>
    <p:sldId id="262" r:id="rId7"/>
    <p:sldId id="284" r:id="rId8"/>
    <p:sldId id="267" r:id="rId9"/>
    <p:sldId id="266" r:id="rId10"/>
    <p:sldId id="278" r:id="rId11"/>
    <p:sldId id="273" r:id="rId12"/>
    <p:sldId id="277" r:id="rId13"/>
    <p:sldId id="270" r:id="rId14"/>
    <p:sldId id="275" r:id="rId15"/>
    <p:sldId id="264" r:id="rId16"/>
    <p:sldId id="271" r:id="rId17"/>
    <p:sldId id="281" r:id="rId18"/>
    <p:sldId id="274" r:id="rId19"/>
    <p:sldId id="279" r:id="rId20"/>
    <p:sldId id="257" r:id="rId21"/>
    <p:sldId id="263" r:id="rId22"/>
    <p:sldId id="269" r:id="rId23"/>
    <p:sldId id="268" r:id="rId24"/>
    <p:sldId id="272" r:id="rId25"/>
    <p:sldId id="265" r:id="rId26"/>
    <p:sldId id="276" r:id="rId27"/>
    <p:sldId id="280" r:id="rId28"/>
  </p:sldIdLst>
  <p:sldSz cx="9144000" cy="6858000" type="screen4x3"/>
  <p:notesSz cx="6858000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8C7"/>
    <a:srgbClr val="441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8193" autoAdjust="0"/>
    <p:restoredTop sz="94894" autoAdjust="0"/>
  </p:normalViewPr>
  <p:slideViewPr>
    <p:cSldViewPr>
      <p:cViewPr varScale="1">
        <p:scale>
          <a:sx n="66" d="100"/>
          <a:sy n="66" d="100"/>
        </p:scale>
        <p:origin x="-12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E3478CF-A93B-407C-8620-6D1BAE85CE19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62EFDA-B2D9-43A5-BA3B-0DA694344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42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C4EB-225F-4D70-B1CB-517E699521FB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0E65B-20BE-4D20-BA2C-DE15B0189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9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17AB2-A6B3-45F8-974D-404CD581C60B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74360-1B60-4749-A328-457087080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3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CCE3F-1264-47FB-9DFE-88F2E572FD1C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CBD7A-8D4F-4B3B-9722-39DB5DE07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6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473A-F7CA-45FA-A615-3D4DED0DD3BC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EA5C3-D369-49B3-8DE8-E7362F121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6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2426910 h 640"/>
              <a:gd name="T6" fmla="*/ 2147483647 w 2706"/>
              <a:gd name="T7" fmla="*/ 47345203 h 640"/>
              <a:gd name="T8" fmla="*/ 2147483647 w 2706"/>
              <a:gd name="T9" fmla="*/ 74755995 h 640"/>
              <a:gd name="T10" fmla="*/ 2147483647 w 2706"/>
              <a:gd name="T11" fmla="*/ 102165671 h 640"/>
              <a:gd name="T12" fmla="*/ 2147483647 w 2706"/>
              <a:gd name="T13" fmla="*/ 134560345 h 640"/>
              <a:gd name="T14" fmla="*/ 2147483647 w 2706"/>
              <a:gd name="T15" fmla="*/ 166953902 h 640"/>
              <a:gd name="T16" fmla="*/ 2088287069 w 2706"/>
              <a:gd name="T17" fmla="*/ 204332458 h 640"/>
              <a:gd name="T18" fmla="*/ 1936864244 w 2706"/>
              <a:gd name="T19" fmla="*/ 241709897 h 640"/>
              <a:gd name="T20" fmla="*/ 1936864244 w 2706"/>
              <a:gd name="T21" fmla="*/ 241709897 h 640"/>
              <a:gd name="T22" fmla="*/ 1663397460 w 2706"/>
              <a:gd name="T23" fmla="*/ 313973394 h 640"/>
              <a:gd name="T24" fmla="*/ 1396711723 w 2706"/>
              <a:gd name="T25" fmla="*/ 378761625 h 640"/>
              <a:gd name="T26" fmla="*/ 1141325958 w 2706"/>
              <a:gd name="T27" fmla="*/ 438565975 h 640"/>
              <a:gd name="T28" fmla="*/ 894980172 w 2706"/>
              <a:gd name="T29" fmla="*/ 495878941 h 640"/>
              <a:gd name="T30" fmla="*/ 659935422 w 2706"/>
              <a:gd name="T31" fmla="*/ 545715527 h 640"/>
              <a:gd name="T32" fmla="*/ 431669593 w 2706"/>
              <a:gd name="T33" fmla="*/ 590569348 h 640"/>
              <a:gd name="T34" fmla="*/ 212444804 w 2706"/>
              <a:gd name="T35" fmla="*/ 632930669 h 640"/>
              <a:gd name="T36" fmla="*/ 0 w 2706"/>
              <a:gd name="T37" fmla="*/ 670308108 h 640"/>
              <a:gd name="T38" fmla="*/ 0 w 2706"/>
              <a:gd name="T39" fmla="*/ 670308108 h 640"/>
              <a:gd name="T40" fmla="*/ 146902836 w 2706"/>
              <a:gd name="T41" fmla="*/ 692735019 h 640"/>
              <a:gd name="T42" fmla="*/ 287026751 w 2706"/>
              <a:gd name="T43" fmla="*/ 712670546 h 640"/>
              <a:gd name="T44" fmla="*/ 422629614 w 2706"/>
              <a:gd name="T45" fmla="*/ 730113574 h 640"/>
              <a:gd name="T46" fmla="*/ 555972483 w 2706"/>
              <a:gd name="T47" fmla="*/ 745064104 h 640"/>
              <a:gd name="T48" fmla="*/ 684795362 w 2706"/>
              <a:gd name="T49" fmla="*/ 760015749 h 640"/>
              <a:gd name="T50" fmla="*/ 809098253 w 2706"/>
              <a:gd name="T51" fmla="*/ 769982396 h 640"/>
              <a:gd name="T52" fmla="*/ 928881154 w 2706"/>
              <a:gd name="T53" fmla="*/ 779950160 h 640"/>
              <a:gd name="T54" fmla="*/ 1046404060 w 2706"/>
              <a:gd name="T55" fmla="*/ 787425425 h 640"/>
              <a:gd name="T56" fmla="*/ 1161665909 w 2706"/>
              <a:gd name="T57" fmla="*/ 792409307 h 640"/>
              <a:gd name="T58" fmla="*/ 1272408832 w 2706"/>
              <a:gd name="T59" fmla="*/ 794901806 h 640"/>
              <a:gd name="T60" fmla="*/ 1378630703 w 2706"/>
              <a:gd name="T61" fmla="*/ 797393188 h 640"/>
              <a:gd name="T62" fmla="*/ 1482593642 w 2706"/>
              <a:gd name="T63" fmla="*/ 797393188 h 640"/>
              <a:gd name="T64" fmla="*/ 1584295524 w 2706"/>
              <a:gd name="T65" fmla="*/ 794901806 h 640"/>
              <a:gd name="T66" fmla="*/ 1683738474 w 2706"/>
              <a:gd name="T67" fmla="*/ 792409307 h 640"/>
              <a:gd name="T68" fmla="*/ 1778660372 w 2706"/>
              <a:gd name="T69" fmla="*/ 787425425 h 640"/>
              <a:gd name="T70" fmla="*/ 1871322275 w 2706"/>
              <a:gd name="T71" fmla="*/ 779950160 h 640"/>
              <a:gd name="T72" fmla="*/ 1959464189 w 2706"/>
              <a:gd name="T73" fmla="*/ 772474896 h 640"/>
              <a:gd name="T74" fmla="*/ 2047606104 w 2706"/>
              <a:gd name="T75" fmla="*/ 762507132 h 640"/>
              <a:gd name="T76" fmla="*/ 2131228029 w 2706"/>
              <a:gd name="T77" fmla="*/ 750047985 h 640"/>
              <a:gd name="T78" fmla="*/ 2147483647 w 2706"/>
              <a:gd name="T79" fmla="*/ 737588839 h 640"/>
              <a:gd name="T80" fmla="*/ 2147483647 w 2706"/>
              <a:gd name="T81" fmla="*/ 722637193 h 640"/>
              <a:gd name="T82" fmla="*/ 2147483647 w 2706"/>
              <a:gd name="T83" fmla="*/ 707686664 h 640"/>
              <a:gd name="T84" fmla="*/ 2147483647 w 2706"/>
              <a:gd name="T85" fmla="*/ 690243636 h 640"/>
              <a:gd name="T86" fmla="*/ 2147483647 w 2706"/>
              <a:gd name="T87" fmla="*/ 672800607 h 640"/>
              <a:gd name="T88" fmla="*/ 2147483647 w 2706"/>
              <a:gd name="T89" fmla="*/ 652866196 h 640"/>
              <a:gd name="T90" fmla="*/ 2147483647 w 2706"/>
              <a:gd name="T91" fmla="*/ 632930669 h 640"/>
              <a:gd name="T92" fmla="*/ 2147483647 w 2706"/>
              <a:gd name="T93" fmla="*/ 610503759 h 640"/>
              <a:gd name="T94" fmla="*/ 2147483647 w 2706"/>
              <a:gd name="T95" fmla="*/ 588077965 h 640"/>
              <a:gd name="T96" fmla="*/ 2147483647 w 2706"/>
              <a:gd name="T97" fmla="*/ 538240263 h 640"/>
              <a:gd name="T98" fmla="*/ 2147483647 w 2706"/>
              <a:gd name="T99" fmla="*/ 485911178 h 640"/>
              <a:gd name="T100" fmla="*/ 2147483647 w 2706"/>
              <a:gd name="T101" fmla="*/ 485911178 h 640"/>
              <a:gd name="T102" fmla="*/ 2147483647 w 2706"/>
              <a:gd name="T103" fmla="*/ 483419795 h 640"/>
              <a:gd name="T104" fmla="*/ 2147483647 w 2706"/>
              <a:gd name="T105" fmla="*/ 483419795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890318333 h 762"/>
              <a:gd name="T2" fmla="*/ 2147483647 w 5216"/>
              <a:gd name="T3" fmla="*/ 855403517 h 762"/>
              <a:gd name="T4" fmla="*/ 2147483647 w 5216"/>
              <a:gd name="T5" fmla="*/ 760636483 h 762"/>
              <a:gd name="T6" fmla="*/ 2147483647 w 5216"/>
              <a:gd name="T7" fmla="*/ 633448150 h 762"/>
              <a:gd name="T8" fmla="*/ 2147483647 w 5216"/>
              <a:gd name="T9" fmla="*/ 466356850 h 762"/>
              <a:gd name="T10" fmla="*/ 2147483647 w 5216"/>
              <a:gd name="T11" fmla="*/ 369095183 h 762"/>
              <a:gd name="T12" fmla="*/ 2147483647 w 5216"/>
              <a:gd name="T13" fmla="*/ 294278517 h 762"/>
              <a:gd name="T14" fmla="*/ 2147483647 w 5216"/>
              <a:gd name="T15" fmla="*/ 229438150 h 762"/>
              <a:gd name="T16" fmla="*/ 2147483647 w 5216"/>
              <a:gd name="T17" fmla="*/ 174571850 h 762"/>
              <a:gd name="T18" fmla="*/ 2147483647 w 5216"/>
              <a:gd name="T19" fmla="*/ 127188333 h 762"/>
              <a:gd name="T20" fmla="*/ 1966522170 w 5216"/>
              <a:gd name="T21" fmla="*/ 89780000 h 762"/>
              <a:gd name="T22" fmla="*/ 1507667316 w 5216"/>
              <a:gd name="T23" fmla="*/ 34914817 h 762"/>
              <a:gd name="T24" fmla="*/ 1096279949 w 5216"/>
              <a:gd name="T25" fmla="*/ 4988150 h 762"/>
              <a:gd name="T26" fmla="*/ 727838697 w 5216"/>
              <a:gd name="T27" fmla="*/ 0 h 762"/>
              <a:gd name="T28" fmla="*/ 404605842 w 5216"/>
              <a:gd name="T29" fmla="*/ 12469817 h 762"/>
              <a:gd name="T30" fmla="*/ 124320165 w 5216"/>
              <a:gd name="T31" fmla="*/ 39901850 h 762"/>
              <a:gd name="T32" fmla="*/ 0 w 5216"/>
              <a:gd name="T33" fmla="*/ 59853333 h 762"/>
              <a:gd name="T34" fmla="*/ 354878201 w 5216"/>
              <a:gd name="T35" fmla="*/ 107236850 h 762"/>
              <a:gd name="T36" fmla="*/ 736880376 w 5216"/>
              <a:gd name="T37" fmla="*/ 174571850 h 762"/>
              <a:gd name="T38" fmla="*/ 1146007590 w 5216"/>
              <a:gd name="T39" fmla="*/ 261858333 h 762"/>
              <a:gd name="T40" fmla="*/ 1584518931 w 5216"/>
              <a:gd name="T41" fmla="*/ 369095183 h 762"/>
              <a:gd name="T42" fmla="*/ 1984604465 w 5216"/>
              <a:gd name="T43" fmla="*/ 471345000 h 762"/>
              <a:gd name="T44" fmla="*/ 2147483647 w 5216"/>
              <a:gd name="T45" fmla="*/ 643423333 h 762"/>
              <a:gd name="T46" fmla="*/ 2147483647 w 5216"/>
              <a:gd name="T47" fmla="*/ 713251850 h 762"/>
              <a:gd name="T48" fmla="*/ 2147483647 w 5216"/>
              <a:gd name="T49" fmla="*/ 773105183 h 762"/>
              <a:gd name="T50" fmla="*/ 2147483647 w 5216"/>
              <a:gd name="T51" fmla="*/ 825476850 h 762"/>
              <a:gd name="T52" fmla="*/ 2147483647 w 5216"/>
              <a:gd name="T53" fmla="*/ 865379817 h 762"/>
              <a:gd name="T54" fmla="*/ 2147483647 w 5216"/>
              <a:gd name="T55" fmla="*/ 900293517 h 762"/>
              <a:gd name="T56" fmla="*/ 2147483647 w 5216"/>
              <a:gd name="T57" fmla="*/ 922738517 h 762"/>
              <a:gd name="T58" fmla="*/ 2147483647 w 5216"/>
              <a:gd name="T59" fmla="*/ 940196483 h 762"/>
              <a:gd name="T60" fmla="*/ 2147483647 w 5216"/>
              <a:gd name="T61" fmla="*/ 950171667 h 762"/>
              <a:gd name="T62" fmla="*/ 2147483647 w 5216"/>
              <a:gd name="T63" fmla="*/ 950171667 h 762"/>
              <a:gd name="T64" fmla="*/ 2147483647 w 5216"/>
              <a:gd name="T65" fmla="*/ 945183517 h 762"/>
              <a:gd name="T66" fmla="*/ 2147483647 w 5216"/>
              <a:gd name="T67" fmla="*/ 932714817 h 762"/>
              <a:gd name="T68" fmla="*/ 2147483647 w 5216"/>
              <a:gd name="T69" fmla="*/ 912763333 h 762"/>
              <a:gd name="T70" fmla="*/ 2147483647 w 5216"/>
              <a:gd name="T71" fmla="*/ 890318333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87226308 h 694"/>
              <a:gd name="T2" fmla="*/ 0 w 5144"/>
              <a:gd name="T3" fmla="*/ 87226308 h 694"/>
              <a:gd name="T4" fmla="*/ 20333568 w 5144"/>
              <a:gd name="T5" fmla="*/ 82242107 h 694"/>
              <a:gd name="T6" fmla="*/ 81336397 w 5144"/>
              <a:gd name="T7" fmla="*/ 69781047 h 694"/>
              <a:gd name="T8" fmla="*/ 185266001 w 5144"/>
              <a:gd name="T9" fmla="*/ 52335785 h 694"/>
              <a:gd name="T10" fmla="*/ 253046686 w 5144"/>
              <a:gd name="T11" fmla="*/ 42367383 h 694"/>
              <a:gd name="T12" fmla="*/ 332123444 w 5144"/>
              <a:gd name="T13" fmla="*/ 32397865 h 694"/>
              <a:gd name="T14" fmla="*/ 420237697 w 5144"/>
              <a:gd name="T15" fmla="*/ 24922121 h 694"/>
              <a:gd name="T16" fmla="*/ 521907662 w 5144"/>
              <a:gd name="T17" fmla="*/ 17445262 h 694"/>
              <a:gd name="T18" fmla="*/ 632615122 w 5144"/>
              <a:gd name="T19" fmla="*/ 9968402 h 694"/>
              <a:gd name="T20" fmla="*/ 756879357 w 5144"/>
              <a:gd name="T21" fmla="*/ 4984201 h 694"/>
              <a:gd name="T22" fmla="*/ 892439664 w 5144"/>
              <a:gd name="T23" fmla="*/ 2492659 h 694"/>
              <a:gd name="T24" fmla="*/ 1039297107 w 5144"/>
              <a:gd name="T25" fmla="*/ 0 h 694"/>
              <a:gd name="T26" fmla="*/ 1197450622 w 5144"/>
              <a:gd name="T27" fmla="*/ 2492659 h 694"/>
              <a:gd name="T28" fmla="*/ 1366901272 w 5144"/>
              <a:gd name="T29" fmla="*/ 7476860 h 694"/>
              <a:gd name="T30" fmla="*/ 1549907633 w 5144"/>
              <a:gd name="T31" fmla="*/ 17445262 h 694"/>
              <a:gd name="T32" fmla="*/ 1744211130 w 5144"/>
              <a:gd name="T33" fmla="*/ 29906322 h 694"/>
              <a:gd name="T34" fmla="*/ 1949811762 w 5144"/>
              <a:gd name="T35" fmla="*/ 49843126 h 694"/>
              <a:gd name="T36" fmla="*/ 2147483647 w 5144"/>
              <a:gd name="T37" fmla="*/ 72272589 h 694"/>
              <a:gd name="T38" fmla="*/ 2147483647 w 5144"/>
              <a:gd name="T39" fmla="*/ 99687369 h 694"/>
              <a:gd name="T40" fmla="*/ 2147483647 w 5144"/>
              <a:gd name="T41" fmla="*/ 132085234 h 694"/>
              <a:gd name="T42" fmla="*/ 2147483647 w 5144"/>
              <a:gd name="T43" fmla="*/ 171959958 h 694"/>
              <a:gd name="T44" fmla="*/ 2147483647 w 5144"/>
              <a:gd name="T45" fmla="*/ 216818883 h 694"/>
              <a:gd name="T46" fmla="*/ 2147483647 w 5144"/>
              <a:gd name="T47" fmla="*/ 269154668 h 694"/>
              <a:gd name="T48" fmla="*/ 2147483647 w 5144"/>
              <a:gd name="T49" fmla="*/ 331458855 h 694"/>
              <a:gd name="T50" fmla="*/ 2147483647 w 5144"/>
              <a:gd name="T51" fmla="*/ 398747244 h 694"/>
              <a:gd name="T52" fmla="*/ 2147483647 w 5144"/>
              <a:gd name="T53" fmla="*/ 473512491 h 694"/>
              <a:gd name="T54" fmla="*/ 2147483647 w 5144"/>
              <a:gd name="T55" fmla="*/ 558247257 h 694"/>
              <a:gd name="T56" fmla="*/ 2147483647 w 5144"/>
              <a:gd name="T57" fmla="*/ 650456650 h 694"/>
              <a:gd name="T58" fmla="*/ 2147483647 w 5144"/>
              <a:gd name="T59" fmla="*/ 752636678 h 694"/>
              <a:gd name="T60" fmla="*/ 2147483647 w 5144"/>
              <a:gd name="T61" fmla="*/ 864783991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728951997 h 584"/>
              <a:gd name="T2" fmla="*/ 0 w 3112"/>
              <a:gd name="T3" fmla="*/ 728951997 h 584"/>
              <a:gd name="T4" fmla="*/ 101618145 w 3112"/>
              <a:gd name="T5" fmla="*/ 698994561 h 584"/>
              <a:gd name="T6" fmla="*/ 379372423 w 3112"/>
              <a:gd name="T7" fmla="*/ 621606192 h 584"/>
              <a:gd name="T8" fmla="*/ 571317689 w 3112"/>
              <a:gd name="T9" fmla="*/ 569181237 h 584"/>
              <a:gd name="T10" fmla="*/ 792617915 w 3112"/>
              <a:gd name="T11" fmla="*/ 511764493 h 584"/>
              <a:gd name="T12" fmla="*/ 1038759242 w 3112"/>
              <a:gd name="T13" fmla="*/ 449353726 h 584"/>
              <a:gd name="T14" fmla="*/ 1302965568 w 3112"/>
              <a:gd name="T15" fmla="*/ 381951170 h 584"/>
              <a:gd name="T16" fmla="*/ 1582977838 w 3112"/>
              <a:gd name="T17" fmla="*/ 317044508 h 584"/>
              <a:gd name="T18" fmla="*/ 1869766210 w 3112"/>
              <a:gd name="T19" fmla="*/ 252137846 h 584"/>
              <a:gd name="T20" fmla="*/ 2147483647 w 3112"/>
              <a:gd name="T21" fmla="*/ 192224091 h 584"/>
              <a:gd name="T22" fmla="*/ 2147483647 w 3112"/>
              <a:gd name="T23" fmla="*/ 134806230 h 584"/>
              <a:gd name="T24" fmla="*/ 2147483647 w 3112"/>
              <a:gd name="T25" fmla="*/ 109841699 h 584"/>
              <a:gd name="T26" fmla="*/ 2147483647 w 3112"/>
              <a:gd name="T27" fmla="*/ 84878286 h 584"/>
              <a:gd name="T28" fmla="*/ 2147483647 w 3112"/>
              <a:gd name="T29" fmla="*/ 64906662 h 584"/>
              <a:gd name="T30" fmla="*/ 2147483647 w 3112"/>
              <a:gd name="T31" fmla="*/ 44935037 h 584"/>
              <a:gd name="T32" fmla="*/ 2147483647 w 3112"/>
              <a:gd name="T33" fmla="*/ 29957436 h 584"/>
              <a:gd name="T34" fmla="*/ 2147483647 w 3112"/>
              <a:gd name="T35" fmla="*/ 17474613 h 584"/>
              <a:gd name="T36" fmla="*/ 2147483647 w 3112"/>
              <a:gd name="T37" fmla="*/ 7488800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636203066 h 1192"/>
              <a:gd name="T2" fmla="*/ 2147483647 w 8196"/>
              <a:gd name="T3" fmla="*/ 708272557 h 1192"/>
              <a:gd name="T4" fmla="*/ 2147483647 w 8196"/>
              <a:gd name="T5" fmla="*/ 770402158 h 1192"/>
              <a:gd name="T6" fmla="*/ 2147483647 w 8196"/>
              <a:gd name="T7" fmla="*/ 827560144 h 1192"/>
              <a:gd name="T8" fmla="*/ 2147483647 w 8196"/>
              <a:gd name="T9" fmla="*/ 872293546 h 1192"/>
              <a:gd name="T10" fmla="*/ 2147483647 w 8196"/>
              <a:gd name="T11" fmla="*/ 907085945 h 1192"/>
              <a:gd name="T12" fmla="*/ 2147483647 w 8196"/>
              <a:gd name="T13" fmla="*/ 931937340 h 1192"/>
              <a:gd name="T14" fmla="*/ 2147483647 w 8196"/>
              <a:gd name="T15" fmla="*/ 946848846 h 1192"/>
              <a:gd name="T16" fmla="*/ 2147483647 w 8196"/>
              <a:gd name="T17" fmla="*/ 944363037 h 1192"/>
              <a:gd name="T18" fmla="*/ 2147483647 w 8196"/>
              <a:gd name="T19" fmla="*/ 931937340 h 1192"/>
              <a:gd name="T20" fmla="*/ 2147483647 w 8196"/>
              <a:gd name="T21" fmla="*/ 902115443 h 1192"/>
              <a:gd name="T22" fmla="*/ 2147483647 w 8196"/>
              <a:gd name="T23" fmla="*/ 857382041 h 1192"/>
              <a:gd name="T24" fmla="*/ 2147483647 w 8196"/>
              <a:gd name="T25" fmla="*/ 797738247 h 1192"/>
              <a:gd name="T26" fmla="*/ 2147483647 w 8196"/>
              <a:gd name="T27" fmla="*/ 718213560 h 1192"/>
              <a:gd name="T28" fmla="*/ 2147483647 w 8196"/>
              <a:gd name="T29" fmla="*/ 621291560 h 1192"/>
              <a:gd name="T30" fmla="*/ 2147483647 w 8196"/>
              <a:gd name="T31" fmla="*/ 504488666 h 1192"/>
              <a:gd name="T32" fmla="*/ 2147483647 w 8196"/>
              <a:gd name="T33" fmla="*/ 367804880 h 1192"/>
              <a:gd name="T34" fmla="*/ 2147483647 w 8196"/>
              <a:gd name="T35" fmla="*/ 298220083 h 1192"/>
              <a:gd name="T36" fmla="*/ 2147483647 w 8196"/>
              <a:gd name="T37" fmla="*/ 183901883 h 1192"/>
              <a:gd name="T38" fmla="*/ 2147483647 w 8196"/>
              <a:gd name="T39" fmla="*/ 101891388 h 1192"/>
              <a:gd name="T40" fmla="*/ 2147483647 w 8196"/>
              <a:gd name="T41" fmla="*/ 44733403 h 1192"/>
              <a:gd name="T42" fmla="*/ 2011879287 w 8196"/>
              <a:gd name="T43" fmla="*/ 12425697 h 1192"/>
              <a:gd name="T44" fmla="*/ 1656175490 w 8196"/>
              <a:gd name="T45" fmla="*/ 0 h 1192"/>
              <a:gd name="T46" fmla="*/ 1338986883 w 8196"/>
              <a:gd name="T47" fmla="*/ 4970502 h 1192"/>
              <a:gd name="T48" fmla="*/ 1058048554 w 8196"/>
              <a:gd name="T49" fmla="*/ 24851395 h 1192"/>
              <a:gd name="T50" fmla="*/ 811095593 w 8196"/>
              <a:gd name="T51" fmla="*/ 54673292 h 1192"/>
              <a:gd name="T52" fmla="*/ 600391847 w 8196"/>
              <a:gd name="T53" fmla="*/ 91951499 h 1192"/>
              <a:gd name="T54" fmla="*/ 423672404 w 8196"/>
              <a:gd name="T55" fmla="*/ 134199093 h 1192"/>
              <a:gd name="T56" fmla="*/ 280938329 w 8196"/>
              <a:gd name="T57" fmla="*/ 178932495 h 1192"/>
              <a:gd name="T58" fmla="*/ 167656607 w 8196"/>
              <a:gd name="T59" fmla="*/ 218694281 h 1192"/>
              <a:gd name="T60" fmla="*/ 54374886 w 8196"/>
              <a:gd name="T61" fmla="*/ 268398186 h 1192"/>
              <a:gd name="T62" fmla="*/ 0 w 8196"/>
              <a:gd name="T63" fmla="*/ 298220083 h 1192"/>
              <a:gd name="T64" fmla="*/ 2147483647 w 8196"/>
              <a:gd name="T65" fmla="*/ 1481159409 h 1192"/>
              <a:gd name="T66" fmla="*/ 2147483647 w 8196"/>
              <a:gd name="T67" fmla="*/ 1473704213 h 1192"/>
              <a:gd name="T68" fmla="*/ 2147483647 w 8196"/>
              <a:gd name="T69" fmla="*/ 633717257 h 1192"/>
              <a:gd name="T70" fmla="*/ 2147483647 w 8196"/>
              <a:gd name="T71" fmla="*/ 636203066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F1584-B5E0-40A7-BCFB-C804679E1B30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BA840-6A7B-4A2A-922B-56F23A29E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73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B2168-F650-41A0-880E-2C174533CD45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2AD30-32C5-4ACC-84C4-3D3DD9541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0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4459C-2FDA-464E-AEE5-2D3C1B4A6962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2A7F5-5D89-4832-8BAF-8A51F711A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4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853A7-A76C-43CF-AF78-3103E8042E3B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2172-AEDF-493C-8E87-E7B728B8E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5B70D-E713-41E5-9AD3-9BFDB6E9E0E8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35F26-4210-4BF3-9BAB-703DCF94E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57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48D04-D71B-4442-837C-5D259236B256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1C347-331A-402A-A03E-34482B8E2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5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99CF3-F554-447F-BB34-5242C44F4157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D797-4988-40A8-9483-53790CB8F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1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2C6CE5E-F4A0-4E5E-B42F-3030D2429F66}" type="datetimeFigureOut">
              <a:rPr lang="ru-RU"/>
              <a:pPr>
                <a:defRPr/>
              </a:pPr>
              <a:t>сб 18.02.17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117C3C4-41B9-4E40-AD9B-F52414220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0" r:id="rId2"/>
    <p:sldLayoutId id="2147483946" r:id="rId3"/>
    <p:sldLayoutId id="2147483941" r:id="rId4"/>
    <p:sldLayoutId id="2147483942" r:id="rId5"/>
    <p:sldLayoutId id="2147483943" r:id="rId6"/>
    <p:sldLayoutId id="2147483947" r:id="rId7"/>
    <p:sldLayoutId id="2147483948" r:id="rId8"/>
    <p:sldLayoutId id="2147483949" r:id="rId9"/>
    <p:sldLayoutId id="2147483944" r:id="rId10"/>
    <p:sldLayoutId id="21474839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-1971675"/>
            <a:ext cx="8353425" cy="46799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« Организация развивающей среды в старшей группе в соответствии с ФГОС. 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5013325"/>
            <a:ext cx="4897437" cy="1397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МДОУА детский сад № 2 «Золотой ключик.»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г.Ясный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Оренбургская область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 год. 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Прямоугольник 3"/>
          <p:cNvSpPr>
            <a:spLocks noChangeArrowheads="1"/>
          </p:cNvSpPr>
          <p:nvPr/>
        </p:nvSpPr>
        <p:spPr bwMode="auto">
          <a:xfrm>
            <a:off x="827088" y="3213100"/>
            <a:ext cx="4518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r>
              <a:rPr lang="ru-RU" alt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Группа№1 «Рябинки»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009650"/>
          </a:xfrm>
        </p:spPr>
        <p:txBody>
          <a:bodyPr/>
          <a:lstStyle/>
          <a:p>
            <a:pPr eaLnBrk="1" hangingPunct="1"/>
            <a:r>
              <a:rPr lang="ru-RU" altLang="ru-RU" smtClean="0"/>
              <a:t>3.Центр книги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11638" y="104933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Чтение — вот лучшее учение!    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  (Александр Сергеевич Пушкин).</a:t>
            </a:r>
          </a:p>
        </p:txBody>
      </p:sp>
      <p:sp>
        <p:nvSpPr>
          <p:cNvPr id="19460" name="Прямоугольник 2"/>
          <p:cNvSpPr>
            <a:spLocks noChangeArrowheads="1"/>
          </p:cNvSpPr>
          <p:nvPr/>
        </p:nvSpPr>
        <p:spPr bwMode="auto">
          <a:xfrm>
            <a:off x="58738" y="5122863"/>
            <a:ext cx="9144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книги»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книги»: «Речевое развитие»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книги»: «Социально-коммуникативное развитие», «Художественно-эстетическое развитие», «Познавательное развитие».</a:t>
            </a:r>
          </a:p>
        </p:txBody>
      </p:sp>
      <p:pic>
        <p:nvPicPr>
          <p:cNvPr id="19461" name="Picture 6" descr="C:\Documents and Settings\Администратор\Мои документы\презентаия по уголка\фотографии для презентанции\маленькие фото\ч2\DSCN3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628775"/>
            <a:ext cx="4824412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7" descr="C:\Documents and Settings\Администратор\Мои документы\Загрузки\совы\сова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3141663"/>
            <a:ext cx="18716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altLang="ru-RU" smtClean="0"/>
              <a:t> 4.Центр природы.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3933825"/>
            <a:ext cx="180022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362450" y="1052513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Природа так обо всем позаботилась,                                                                                                                                                         Что повсюду ты находишь, чему учиться.                                        (Леонардо да Винчи</a:t>
            </a:r>
            <a:r>
              <a:rPr lang="ru-RU" altLang="ru-RU"/>
              <a:t>)</a:t>
            </a:r>
          </a:p>
        </p:txBody>
      </p:sp>
      <p:sp>
        <p:nvSpPr>
          <p:cNvPr id="21509" name="Прямоугольник 2"/>
          <p:cNvSpPr>
            <a:spLocks noChangeArrowheads="1"/>
          </p:cNvSpPr>
          <p:nvPr/>
        </p:nvSpPr>
        <p:spPr bwMode="auto">
          <a:xfrm>
            <a:off x="0" y="5376863"/>
            <a:ext cx="9144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природы»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природы»: «Познавательное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природы»: «Социально-коммуникативное развитие», «Художественно-эстетическое развитие»</a:t>
            </a: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16113"/>
            <a:ext cx="3744913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5.Центр </a:t>
            </a:r>
            <a:r>
              <a:rPr lang="ru-RU" dirty="0"/>
              <a:t>математики или игротека.</a:t>
            </a:r>
          </a:p>
        </p:txBody>
      </p:sp>
      <p:sp>
        <p:nvSpPr>
          <p:cNvPr id="23555" name="Прямоугольник 1"/>
          <p:cNvSpPr>
            <a:spLocks noChangeArrowheads="1"/>
          </p:cNvSpPr>
          <p:nvPr/>
        </p:nvSpPr>
        <p:spPr bwMode="auto">
          <a:xfrm>
            <a:off x="0" y="5380038"/>
            <a:ext cx="91440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занимательной математики», или «Игротека»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«Игротеке»: «Познавательное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«Игротеке»: «Социально-коммуникативное развитие», «Художественно-эстетическое развитие»</a:t>
            </a:r>
          </a:p>
        </p:txBody>
      </p:sp>
      <p:sp>
        <p:nvSpPr>
          <p:cNvPr id="23556" name="Прямоугольник 2"/>
          <p:cNvSpPr>
            <a:spLocks noChangeArrowheads="1"/>
          </p:cNvSpPr>
          <p:nvPr/>
        </p:nvSpPr>
        <p:spPr bwMode="auto">
          <a:xfrm>
            <a:off x="179388" y="1827213"/>
            <a:ext cx="3952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Математическая игротека это средство развития  самостоятельности и логического мышления  детей старшего    дошкольного возраста</a:t>
            </a:r>
          </a:p>
        </p:txBody>
      </p:sp>
      <p:pic>
        <p:nvPicPr>
          <p:cNvPr id="23557" name="Picture 8" descr="C:\Documents and Settings\Администратор\Мои документы\презентаия по уголка\фотографии для презентанции\маленькие фото\ч2\DSCN3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2205038"/>
            <a:ext cx="48260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8" descr="C:\Documents and Settings\Администратор\Мои документы\Загрузки\игры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357563"/>
            <a:ext cx="17430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6.Центр </a:t>
            </a:r>
            <a:r>
              <a:rPr lang="ru-RU" dirty="0"/>
              <a:t>патриотического воспитания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716213" y="1052513"/>
            <a:ext cx="61928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Любовь к Отчизне и любовь к людям — это два быстрых потока, которые, сливаясь, образуют могучую реку патриотизма.                                                          Сухомлинский В.А. 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4149725"/>
            <a:ext cx="15509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395288" y="5381625"/>
            <a:ext cx="9144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назначение: </a:t>
            </a:r>
            <a:r>
              <a:rPr lang="ru-RU" altLang="ru-RU">
                <a:latin typeface="Monotype Corsiva" pitchFamily="66" charset="0"/>
              </a:rPr>
              <a:t>««Центр патриотического воспитания»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патриотического воспитания</a:t>
            </a:r>
          </a:p>
          <a:p>
            <a:pPr algn="ctr" eaLnBrk="1" hangingPunct="1"/>
            <a:r>
              <a:rPr lang="ru-RU" altLang="ru-RU" b="1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патриотического воспитания»: «Художественно-эстетическое развитие», «Речевое развитие»</a:t>
            </a:r>
          </a:p>
        </p:txBody>
      </p:sp>
      <p:pic>
        <p:nvPicPr>
          <p:cNvPr id="25606" name="Picture 7" descr="D:\презентаия по уголка\фотографии для презентанции\уголки\DSCN31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1700213"/>
            <a:ext cx="2665413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D:\презентаия по уголка\фотографии для презентанции\уголки\DSCN31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186781"/>
            <a:ext cx="249555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10" descr="D:\презентаия по уголка\фотографии для презентанции\уголки\DSCN31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19" y="3906157"/>
            <a:ext cx="28082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437063"/>
            <a:ext cx="14859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Заголовок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77275" cy="1474787"/>
          </a:xfrm>
        </p:spPr>
        <p:txBody>
          <a:bodyPr/>
          <a:lstStyle/>
          <a:p>
            <a:pPr eaLnBrk="1" hangingPunct="1"/>
            <a:r>
              <a:rPr lang="ru-RU" altLang="ru-RU" smtClean="0"/>
              <a:t>7.Центр. «Домашняя зона»</a:t>
            </a:r>
            <a:br>
              <a:rPr lang="ru-RU" altLang="ru-RU" smtClean="0"/>
            </a:br>
            <a:r>
              <a:rPr lang="ru-RU" altLang="ru-RU" smtClean="0"/>
              <a:t> </a:t>
            </a:r>
            <a:r>
              <a:rPr lang="ru-RU" altLang="ru-RU" sz="2700" b="1" smtClean="0"/>
              <a:t>Уголок личного пространства детей.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343400" y="137795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Человек-то мал, а дом его — мир.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                        (Варрон Марк Теренций)</a:t>
            </a:r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0" y="5300663"/>
            <a:ext cx="91090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 </a:t>
            </a:r>
            <a:r>
              <a:rPr lang="ru-RU" altLang="ru-RU">
                <a:latin typeface="Monotype Corsiva" pitchFamily="66" charset="0"/>
              </a:rPr>
              <a:t>«Центр - домашняя зона».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«Домашней зоне»: «Социально-коммуникативное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«Домашней зоне»: «Художественно-эстетическое развитие»,  «Познавательное развитие»</a:t>
            </a:r>
          </a:p>
          <a:p>
            <a:pPr algn="ctr" eaLnBrk="1" hangingPunct="1"/>
            <a:r>
              <a:rPr lang="ru-RU" altLang="ru-RU">
                <a:latin typeface="Monotype Corsiva" pitchFamily="66" charset="0"/>
              </a:rPr>
              <a:t>	</a:t>
            </a:r>
          </a:p>
        </p:txBody>
      </p:sp>
      <p:sp>
        <p:nvSpPr>
          <p:cNvPr id="26630" name="Прямоугольник 6"/>
          <p:cNvSpPr>
            <a:spLocks noChangeArrowheads="1"/>
          </p:cNvSpPr>
          <p:nvPr/>
        </p:nvSpPr>
        <p:spPr bwMode="auto">
          <a:xfrm>
            <a:off x="6781800" y="3141663"/>
            <a:ext cx="2286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200">
                <a:solidFill>
                  <a:srgbClr val="000000"/>
                </a:solidFill>
                <a:latin typeface="Franklin Gothic Medium" pitchFamily="34" charset="0"/>
              </a:rPr>
              <a:t> В группе детям определен его личный уголок , полка, где он может хранить свои      : одежду для кукол, кукол, любимые домашние игрушки, различные конструкторы.</a:t>
            </a:r>
          </a:p>
        </p:txBody>
      </p:sp>
      <p:pic>
        <p:nvPicPr>
          <p:cNvPr id="26631" name="Picture 7" descr="C:\Documents and Settings\Администратор\Мои документы\презентаия по уголка\фотографии для презентанции\маленькие фото\ч2\DSCN3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36004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 descr="C:\Documents and Settings\Администратор\Мои документы\презентаия по уголка\фотографии для презентанции\маленькие фото\ч2\DSCN3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060575"/>
            <a:ext cx="2409825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333375"/>
            <a:ext cx="8640763" cy="20875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Зона средней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активности</a:t>
            </a:r>
            <a:endParaRPr lang="ru-RU" sz="60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684213" y="2492375"/>
            <a:ext cx="79200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«Центр конструирования»,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 « Центр экспериментирования», 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 «Центр творчества»,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 «»Центр безопасности».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«Центр социально – эмоционального развития»,</a:t>
            </a:r>
          </a:p>
        </p:txBody>
      </p:sp>
      <p:pic>
        <p:nvPicPr>
          <p:cNvPr id="28676" name="Picture 4" descr="C:\Documents and Settings\Администратор\Мои документы\Загрузки\0_a9dbb_99b3dc04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91440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52525"/>
          </a:xfrm>
        </p:spPr>
        <p:txBody>
          <a:bodyPr/>
          <a:lstStyle/>
          <a:p>
            <a:pPr eaLnBrk="1" hangingPunct="1"/>
            <a:r>
              <a:rPr lang="ru-RU" altLang="ru-RU" smtClean="0"/>
              <a:t>8.Центр конструирования.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400" y="3068638"/>
            <a:ext cx="264160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74988" y="990600"/>
            <a:ext cx="58150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 «Конструируя, ребенок действует, как зодчий,                                                                                                                            Возводящий здание собственного интеллекта»                                                                                                                                      ( Ж. Пиаже).</a:t>
            </a:r>
          </a:p>
        </p:txBody>
      </p:sp>
      <p:sp>
        <p:nvSpPr>
          <p:cNvPr id="29701" name="Прямоугольник 4"/>
          <p:cNvSpPr>
            <a:spLocks noChangeArrowheads="1"/>
          </p:cNvSpPr>
          <p:nvPr/>
        </p:nvSpPr>
        <p:spPr bwMode="auto">
          <a:xfrm>
            <a:off x="0" y="5314950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 sz="1600">
                <a:latin typeface="Monotype Corsiva" pitchFamily="66" charset="0"/>
              </a:rPr>
              <a:t>: «Центр конструирования (конструктивной деятельности)»</a:t>
            </a:r>
          </a:p>
          <a:p>
            <a:pPr algn="ctr" eaLnBrk="1" hangingPunct="1"/>
            <a:r>
              <a:rPr lang="ru-RU" altLang="ru-RU" sz="1600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 sz="1600" b="1">
                <a:latin typeface="Monotype Corsiva" pitchFamily="66" charset="0"/>
              </a:rPr>
              <a:t>, </a:t>
            </a:r>
            <a:r>
              <a:rPr lang="ru-RU" altLang="ru-RU" sz="1600">
                <a:latin typeface="Monotype Corsiva" pitchFamily="66" charset="0"/>
              </a:rPr>
              <a:t>реализуемая в различных видах деятельности в «Центре конструирования»: «Познавательное развитие».</a:t>
            </a:r>
          </a:p>
          <a:p>
            <a:pPr algn="ctr" eaLnBrk="1" hangingPunct="1"/>
            <a:r>
              <a:rPr lang="ru-RU" altLang="ru-RU" sz="1600" b="1" u="sng">
                <a:latin typeface="Monotype Corsiva" pitchFamily="66" charset="0"/>
              </a:rPr>
              <a:t>Интегрируемые образовательные программы</a:t>
            </a:r>
            <a:r>
              <a:rPr lang="ru-RU" altLang="ru-RU" sz="1600" b="1">
                <a:latin typeface="Monotype Corsiva" pitchFamily="66" charset="0"/>
              </a:rPr>
              <a:t>, </a:t>
            </a:r>
            <a:r>
              <a:rPr lang="ru-RU" altLang="ru-RU" sz="1600">
                <a:latin typeface="Monotype Corsiva" pitchFamily="66" charset="0"/>
              </a:rPr>
              <a:t>реализуемые в различных видах деятельности в «Центре конструирования»: «Социально-коммуникативное развитие», «Физическое развитие», «Художественно-эстетическое развитие</a:t>
            </a:r>
          </a:p>
        </p:txBody>
      </p:sp>
      <p:pic>
        <p:nvPicPr>
          <p:cNvPr id="29702" name="Picture 8" descr="C:\Documents and Settings\Администратор\Мои документы\презентаия по уголка\фотографии для презентанции\маленькие фото\ч1\DSCN29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484313"/>
            <a:ext cx="2087563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9" descr="C:\Documents and Settings\Администратор\Мои документы\презентаия по уголка\фотографии для презентанции\маленькие фото\ч1\DSCN29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205038"/>
            <a:ext cx="3575050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/>
          </p:cNvSpPr>
          <p:nvPr>
            <p:ph type="title"/>
          </p:nvPr>
        </p:nvSpPr>
        <p:spPr>
          <a:xfrm>
            <a:off x="276225" y="115888"/>
            <a:ext cx="8651875" cy="1296987"/>
          </a:xfrm>
        </p:spPr>
        <p:txBody>
          <a:bodyPr/>
          <a:lstStyle/>
          <a:p>
            <a:pPr eaLnBrk="1" hangingPunct="1"/>
            <a:r>
              <a:rPr lang="ru-RU" altLang="ru-RU" smtClean="0"/>
              <a:t>9.Центр экспериментирования</a:t>
            </a:r>
            <a:r>
              <a:rPr lang="ru-RU" altLang="ru-RU" sz="3100" smtClean="0"/>
              <a:t>.</a:t>
            </a:r>
            <a:br>
              <a:rPr lang="ru-RU" altLang="ru-RU" sz="3100" smtClean="0"/>
            </a:br>
            <a:r>
              <a:rPr lang="ru-RU" altLang="ru-RU" sz="3100" smtClean="0"/>
              <a:t>(лаборатория)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356100" y="1412875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Расскажи – и я забуду, покажи - и я запомню, дай попробовать – и я пойму. 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( Китайская пословица).</a:t>
            </a:r>
          </a:p>
        </p:txBody>
      </p:sp>
      <p:sp>
        <p:nvSpPr>
          <p:cNvPr id="31748" name="Прямоугольник 2"/>
          <p:cNvSpPr>
            <a:spLocks noChangeArrowheads="1"/>
          </p:cNvSpPr>
          <p:nvPr/>
        </p:nvSpPr>
        <p:spPr bwMode="auto">
          <a:xfrm>
            <a:off x="0" y="5095875"/>
            <a:ext cx="914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«Лаборатория», или «Мини-лаборатории для проведения опытов», или «Центр экспериментирования»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«Лаборатории»: «Познавательное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«Лаборатории»: «Социально-коммуникативное развитие», «Художественно-эстетическое развитие»</a:t>
            </a:r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276475"/>
            <a:ext cx="3240088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 descr="C:\Documents and Settings\Администратор\Мои документы\Загрузки\опы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0" y="1052513"/>
            <a:ext cx="1549400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484313"/>
            <a:ext cx="2592387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13787" cy="11525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10.Центр социально-эмоционального </a:t>
            </a:r>
            <a:r>
              <a:rPr lang="ru-RU" dirty="0"/>
              <a:t>развития.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381375" y="1085850"/>
            <a:ext cx="55975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Взаимосвязь правильно организованного                                             воспитательного процесса в семье и в                                                      детском саду является условием воспитания                                                       и развития у ребенка эмоциональной                                                        отзывчивости».                                                                                                                                                                     ( Л.Мерфи</a:t>
            </a:r>
            <a:r>
              <a:rPr lang="ru-RU" altLang="ru-RU"/>
              <a:t>). </a:t>
            </a:r>
          </a:p>
        </p:txBody>
      </p:sp>
      <p:sp>
        <p:nvSpPr>
          <p:cNvPr id="33796" name="Прямоугольник 2"/>
          <p:cNvSpPr>
            <a:spLocks noChangeArrowheads="1"/>
          </p:cNvSpPr>
          <p:nvPr/>
        </p:nvSpPr>
        <p:spPr bwMode="auto">
          <a:xfrm>
            <a:off x="0" y="4826000"/>
            <a:ext cx="9144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социально-эмоционального развития»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социально-эмоционального развития»: «Социально-коммуникативное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социально-эмоционального развития»: «Художественно-эстетическое развитие», «Речевое развитие»</a:t>
            </a:r>
          </a:p>
        </p:txBody>
      </p:sp>
      <p:pic>
        <p:nvPicPr>
          <p:cNvPr id="33797" name="Picture 7" descr="C:\Documents and Settings\Администратор\Мои документы\презентаия по уголка\фотографии для презентанции\маленькие фото\ч2\DSCN30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396081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85850"/>
            <a:ext cx="21240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09025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11.Центр ИЗО-деятельности</a:t>
            </a:r>
            <a:br>
              <a:rPr lang="ru-RU" dirty="0" smtClean="0"/>
            </a:br>
            <a:r>
              <a:rPr lang="ru-RU" sz="3100" dirty="0" smtClean="0"/>
              <a:t>(центр творчества)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2924175"/>
            <a:ext cx="1619250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62225" y="1200150"/>
            <a:ext cx="6319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Порыв к творчеству может также легко угаснуть,                                                                      как и возник, если оставить его без пищи. 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                                            (Паустовский К.Г)</a:t>
            </a:r>
          </a:p>
        </p:txBody>
      </p:sp>
      <p:sp>
        <p:nvSpPr>
          <p:cNvPr id="35845" name="Прямоугольник 2"/>
          <p:cNvSpPr>
            <a:spLocks noChangeArrowheads="1"/>
          </p:cNvSpPr>
          <p:nvPr/>
        </p:nvSpPr>
        <p:spPr bwMode="auto">
          <a:xfrm>
            <a:off x="0" y="5103813"/>
            <a:ext cx="9144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ИЗО-деятельности», или «Центр творчества»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ИЗО-деятельности»: «Художественно-эстетическое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ИЗО-деятельности»: «Социально-коммуникативное развитие», «Познавательное развитие», «Речевое развитие», «Физическое развитие</a:t>
            </a:r>
          </a:p>
        </p:txBody>
      </p:sp>
      <p:pic>
        <p:nvPicPr>
          <p:cNvPr id="35846" name="Picture 7" descr="C:\Documents and Settings\Администратор\Мои документы\презентаия по уголка\фотографии для презентанции\маленькие фото\ч2\DSCN3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24130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8" descr="C:\Documents and Settings\Администратор\Мои документы\презентаия по уголка\фотографии для презентанции\маленькие фото\ч2\DSCN3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924175"/>
            <a:ext cx="42672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250825" y="1628775"/>
            <a:ext cx="8588375" cy="3671888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solidFill>
                  <a:srgbClr val="021B2B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В связи с введением новых федеральных государственных образовательных стандартов (ФГОС) к структуре основной общеобразовательной программы дошкольного образования и условиям ее реализации вопрос создания предметно-развивающей среды в детском саду на сегодняшний день стал особенно актуальным. Организация развивающей среды должна строиться таким образом, чтобы дать возможность наиболее эффективно развивать индивидуальность каждого ребёнка с учётом его склонностей, интересов, уровня активности.</a:t>
            </a:r>
            <a:br>
              <a:rPr lang="ru-RU" altLang="ru-RU" sz="2000" smtClean="0">
                <a:solidFill>
                  <a:srgbClr val="021B2B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endParaRPr lang="ru-RU" altLang="ru-RU" sz="2000" smtClean="0">
              <a:solidFill>
                <a:srgbClr val="021B2B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150"/>
            <a:ext cx="8604250" cy="1441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8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207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i="1" dirty="0" smtClean="0">
                <a:solidFill>
                  <a:schemeClr val="bg1"/>
                </a:solidFill>
              </a:rPr>
              <a:t> 12.Центр безопасности.</a:t>
            </a:r>
            <a:endParaRPr lang="ru-RU" sz="4900" dirty="0">
              <a:solidFill>
                <a:schemeClr val="bg1"/>
              </a:solidFill>
            </a:endParaRP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427538" y="1128713"/>
            <a:ext cx="4497387" cy="1289050"/>
          </a:xfrm>
        </p:spPr>
        <p:txBody>
          <a:bodyPr rtlCol="0">
            <a:normAutofit fontScale="92500"/>
          </a:bodyPr>
          <a:lstStyle/>
          <a:p>
            <a:pPr marL="26988" indent="-274320" algn="r" eaLnBrk="1" fontAlgn="auto" hangingPunct="1">
              <a:spcAft>
                <a:spcPts val="0"/>
              </a:spcAft>
              <a:defRPr/>
            </a:pPr>
            <a:r>
              <a:rPr lang="ru-RU" altLang="ru-RU" sz="18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Безопасность личная и имущественная является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главнейшим залогом человеческого развития»</a:t>
            </a:r>
          </a:p>
          <a:p>
            <a:pPr marL="0" indent="0" algn="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altLang="ru-RU" sz="1800" b="1" i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                             /</a:t>
            </a:r>
            <a:r>
              <a:rPr lang="ru-RU" altLang="ru-RU" sz="1800" b="1" i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Энц.словарь</a:t>
            </a:r>
            <a:r>
              <a:rPr lang="ru-RU" altLang="ru-RU" sz="1800" b="1" i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Брокгауза и </a:t>
            </a:r>
            <a:r>
              <a:rPr lang="ru-RU" altLang="ru-RU" sz="1800" b="1" i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Ефрона</a:t>
            </a:r>
            <a:r>
              <a:rPr lang="ru-RU" altLang="ru-RU" sz="1800" b="1" i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/.</a:t>
            </a:r>
            <a:endParaRPr lang="ru-RU" altLang="ru-RU" sz="1800" b="1" dirty="0" smtClean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7892" name="Rectangle 1"/>
          <p:cNvSpPr>
            <a:spLocks noChangeArrowheads="1"/>
          </p:cNvSpPr>
          <p:nvPr/>
        </p:nvSpPr>
        <p:spPr bwMode="auto">
          <a:xfrm>
            <a:off x="49213" y="5408613"/>
            <a:ext cx="9144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 «Центр безопасности»</a:t>
            </a:r>
          </a:p>
          <a:p>
            <a:pPr algn="ctr"/>
            <a:r>
              <a:rPr lang="ru-RU" altLang="ru-RU" b="1" u="sng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реализуемая в различных видах деятельности в «Центре безопасности»: «Социально-коммуникативное развитие».</a:t>
            </a:r>
          </a:p>
          <a:p>
            <a:pPr algn="ctr"/>
            <a:r>
              <a:rPr lang="ru-RU" altLang="ru-RU" b="1" u="sng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реализуемые в различных видах деятельности в «Центре безопасности»: «Познавательное развитие»,  «Физическое развитие»</a:t>
            </a:r>
          </a:p>
        </p:txBody>
      </p:sp>
      <p:pic>
        <p:nvPicPr>
          <p:cNvPr id="37893" name="Picture 4" descr="DSCN29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2060575"/>
            <a:ext cx="48244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5" descr="сова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2420938"/>
            <a:ext cx="1617663" cy="160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333375"/>
            <a:ext cx="8713787" cy="2159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Зона повышенной активности</a:t>
            </a:r>
            <a:endParaRPr lang="ru-RU" sz="60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Прямоугольник 3"/>
          <p:cNvSpPr>
            <a:spLocks noChangeArrowheads="1"/>
          </p:cNvSpPr>
          <p:nvPr/>
        </p:nvSpPr>
        <p:spPr bwMode="auto">
          <a:xfrm>
            <a:off x="250825" y="3068638"/>
            <a:ext cx="79216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«Центр двигательной активности»,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 «Центр музыки»,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 «Центр театра», 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«Центр игры», 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2400" b="1"/>
              <a:t>«Центр дежурства».</a:t>
            </a:r>
          </a:p>
        </p:txBody>
      </p:sp>
      <p:pic>
        <p:nvPicPr>
          <p:cNvPr id="39940" name="Picture 5" descr="C:\Documents and Settings\Администратор\Мои документы\Загрузки\0_a9dbb_99b3dc04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9225"/>
            <a:ext cx="87852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2"/>
          <p:cNvSpPr>
            <a:spLocks noGrp="1"/>
          </p:cNvSpPr>
          <p:nvPr>
            <p:ph type="title"/>
          </p:nvPr>
        </p:nvSpPr>
        <p:spPr>
          <a:xfrm>
            <a:off x="107950" y="0"/>
            <a:ext cx="8856663" cy="1260475"/>
          </a:xfrm>
        </p:spPr>
        <p:txBody>
          <a:bodyPr/>
          <a:lstStyle/>
          <a:p>
            <a:pPr eaLnBrk="1" hangingPunct="1"/>
            <a:r>
              <a:rPr lang="ru-RU" altLang="ru-RU" smtClean="0"/>
              <a:t>13.Центр двигательной активности</a:t>
            </a:r>
            <a:br>
              <a:rPr lang="ru-RU" altLang="ru-RU" smtClean="0"/>
            </a:br>
            <a:r>
              <a:rPr lang="ru-RU" altLang="ru-RU" sz="3100" smtClean="0"/>
              <a:t>(физкультурно-оздоровительный центр)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349500"/>
            <a:ext cx="228600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76825" y="1274763"/>
            <a:ext cx="38687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Ходьба и движение способствуют                                                                                                   игре мозга и работе мысли».                                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                      ( Ж. Ж. Руссо).</a:t>
            </a: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2592388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Прямоугольник 4"/>
          <p:cNvSpPr>
            <a:spLocks noChangeArrowheads="1"/>
          </p:cNvSpPr>
          <p:nvPr/>
        </p:nvSpPr>
        <p:spPr bwMode="auto">
          <a:xfrm>
            <a:off x="0" y="4900613"/>
            <a:ext cx="9144000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двигательной активности», или «Физкультурно-оздоровительный центр»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двигательной активности»: «Физическое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 u="sng">
                <a:latin typeface="Monotype Corsiva" pitchFamily="66" charset="0"/>
              </a:rPr>
              <a:t>,</a:t>
            </a:r>
            <a:r>
              <a:rPr lang="ru-RU" altLang="ru-RU">
                <a:latin typeface="Monotype Corsiva" pitchFamily="66" charset="0"/>
              </a:rPr>
              <a:t> реализуемые в различных видах деятельности в «Центре двигательной активности»: «Социально-коммуникативное развитие»,  «Познавательное развитие»</a:t>
            </a:r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2735262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349500"/>
            <a:ext cx="228600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10080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/>
              <a:t>14.Центр </a:t>
            </a:r>
            <a:r>
              <a:rPr lang="ru-RU" sz="6600" dirty="0"/>
              <a:t>музыки</a:t>
            </a: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2708275"/>
            <a:ext cx="2124075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351213" y="1125538"/>
            <a:ext cx="5508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/>
              <a:t> </a:t>
            </a:r>
            <a:r>
              <a:rPr lang="ru-RU" altLang="ru-RU" b="1">
                <a:latin typeface="Monotype Corsiva" pitchFamily="66" charset="0"/>
              </a:rPr>
              <a:t>Музыка — могучий источник мысли.                                                                                                                                                             Без музыкального воспитания невозможно                                                                                                                       полноценное умственное развитие.»                                                                                                                                                                                                                                               ( Сухомлинский</a:t>
            </a:r>
            <a:r>
              <a:rPr lang="ru-RU" altLang="ru-RU"/>
              <a:t>)</a:t>
            </a:r>
          </a:p>
        </p:txBody>
      </p:sp>
      <p:sp>
        <p:nvSpPr>
          <p:cNvPr id="43013" name="Прямоугольник 5"/>
          <p:cNvSpPr>
            <a:spLocks noChangeArrowheads="1"/>
          </p:cNvSpPr>
          <p:nvPr/>
        </p:nvSpPr>
        <p:spPr bwMode="auto">
          <a:xfrm>
            <a:off x="-1588" y="5103813"/>
            <a:ext cx="9144001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</a:t>
            </a:r>
            <a:r>
              <a:rPr lang="ru-RU" altLang="ru-RU" u="sng">
                <a:latin typeface="Monotype Corsiva" pitchFamily="66" charset="0"/>
              </a:rPr>
              <a:t>е</a:t>
            </a:r>
            <a:r>
              <a:rPr lang="ru-RU" altLang="ru-RU">
                <a:latin typeface="Monotype Corsiva" pitchFamily="66" charset="0"/>
              </a:rPr>
              <a:t>: «Центр музыки»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музыки»: «Художественно-эстетическое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музыки»: «Социально-коммуникативное развитие», «Речевое развитие», «Физическое развитие»</a:t>
            </a:r>
          </a:p>
        </p:txBody>
      </p:sp>
      <p:pic>
        <p:nvPicPr>
          <p:cNvPr id="43014" name="Picture 9" descr="F:\фото для презентац по уголкам дополнительные\AUP2_Pu0pb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97212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Picture 10" descr="F:\фото для презентац по уголкам дополнительные\dIZRhxOw9u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2276475"/>
            <a:ext cx="37084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3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1081087"/>
          </a:xfrm>
        </p:spPr>
        <p:txBody>
          <a:bodyPr/>
          <a:lstStyle/>
          <a:p>
            <a:pPr eaLnBrk="1" hangingPunct="1"/>
            <a:r>
              <a:rPr lang="ru-RU" altLang="ru-RU" smtClean="0"/>
              <a:t>15.Центр театра</a:t>
            </a: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95738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348163" y="1000125"/>
            <a:ext cx="4572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/>
              <a:t> </a:t>
            </a:r>
            <a:r>
              <a:rPr lang="ru-RU" altLang="ru-RU" b="1">
                <a:latin typeface="Monotype Corsiva" pitchFamily="66" charset="0"/>
              </a:rPr>
              <a:t>Для детей нужно играть так же, как для взрослых,   Только еще лучше.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                             (Станиславский К)</a:t>
            </a:r>
          </a:p>
        </p:txBody>
      </p:sp>
      <p:sp>
        <p:nvSpPr>
          <p:cNvPr id="45061" name="Прямоугольник 5"/>
          <p:cNvSpPr>
            <a:spLocks noChangeArrowheads="1"/>
          </p:cNvSpPr>
          <p:nvPr/>
        </p:nvSpPr>
        <p:spPr bwMode="auto">
          <a:xfrm>
            <a:off x="50800" y="5099050"/>
            <a:ext cx="914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театра»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театра»: «Художественно-эстетическое развитие</a:t>
            </a:r>
            <a:r>
              <a:rPr lang="ru-RU" altLang="ru-RU" u="sng">
                <a:latin typeface="Monotype Corsiva" pitchFamily="66" charset="0"/>
              </a:rPr>
              <a:t>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театра»: «Социально-коммуникативное развитие», «Речевое развитие», «Физическое развитие»</a:t>
            </a:r>
          </a:p>
        </p:txBody>
      </p:sp>
      <p:pic>
        <p:nvPicPr>
          <p:cNvPr id="45062" name="Picture 6" descr="C:\Documents and Settings\Администратор\Мои документы\презентаия по уголка\фотографии для презентанции\маленькие фото\ч2\DSCN3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24796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7" descr="C:\Documents and Settings\Администратор\Мои документы\презентаия по уголка\фотографии для презентанции\маленькие фото\ч2\DSCN30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429000"/>
            <a:ext cx="2252662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Picture 8" descr="C:\Documents and Settings\Администратор\Мои документы\презентаия по уголка\фотографии для презентанции\маленькие фото\ч2\DSCN305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1628775"/>
            <a:ext cx="44640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Picture 9" descr="C:\Documents and Settings\Администратор\Мои документы\презентаия по уголка\фотографии для презентанции\маленькие фото\ч2\DSCN306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3429000"/>
            <a:ext cx="31702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0" y="5316538"/>
            <a:ext cx="9144000" cy="1541462"/>
          </a:xfrm>
        </p:spPr>
        <p:txBody>
          <a:bodyPr/>
          <a:lstStyle/>
          <a:p>
            <a:pPr eaLnBrk="1" hangingPunct="1"/>
            <a:r>
              <a:rPr lang="ru-RU" altLang="ru-RU" sz="1800" b="1" u="sng" smtClean="0">
                <a:solidFill>
                  <a:schemeClr val="tx1"/>
                </a:solidFill>
                <a:latin typeface="Monotype Corsiva" pitchFamily="66" charset="0"/>
              </a:rPr>
              <a:t>Функциональное назначение</a:t>
            </a:r>
            <a:r>
              <a:rPr lang="ru-RU" altLang="ru-RU" sz="1800" smtClean="0">
                <a:solidFill>
                  <a:schemeClr val="tx1"/>
                </a:solidFill>
                <a:latin typeface="Monotype Corsiva" pitchFamily="66" charset="0"/>
              </a:rPr>
              <a:t>: «Центр игры»</a:t>
            </a:r>
            <a:br>
              <a:rPr lang="ru-RU" altLang="ru-RU" sz="180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altLang="ru-RU" sz="1800" b="1" u="sng" smtClean="0">
                <a:solidFill>
                  <a:schemeClr val="tx1"/>
                </a:solidFill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 sz="1800" smtClean="0">
                <a:solidFill>
                  <a:schemeClr val="tx1"/>
                </a:solidFill>
                <a:latin typeface="Monotype Corsiva" pitchFamily="66" charset="0"/>
              </a:rPr>
              <a:t>, реализуемая в различных видах деятельности в «Центре игры»: «Социально-коммуникативное развитие».</a:t>
            </a:r>
            <a:br>
              <a:rPr lang="ru-RU" altLang="ru-RU" sz="180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altLang="ru-RU" sz="1800" b="1" u="sng" smtClean="0">
                <a:solidFill>
                  <a:schemeClr val="tx1"/>
                </a:solidFill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 sz="1800" smtClean="0">
                <a:solidFill>
                  <a:schemeClr val="tx1"/>
                </a:solidFill>
                <a:latin typeface="Monotype Corsiva" pitchFamily="66" charset="0"/>
              </a:rPr>
              <a:t>, реализуемые в различных видах деятельности в «Центре игры»: «Художественно-эстетическое развитие», «Речевое развитие», «Физическое развитие»</a:t>
            </a:r>
            <a:br>
              <a:rPr lang="ru-RU" altLang="ru-RU" sz="180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altLang="ru-RU" sz="1800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188913"/>
            <a:ext cx="8893175" cy="93662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80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16.Центр </a:t>
            </a:r>
            <a:r>
              <a:rPr lang="ru-RU" sz="80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игры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92575" y="946150"/>
            <a:ext cx="4824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В игре детей есть часто смысл глубокий.</a:t>
            </a:r>
          </a:p>
          <a:p>
            <a:pPr algn="r" eaLnBrk="1" hangingPunct="1"/>
            <a:r>
              <a:rPr lang="ru-RU" altLang="ru-RU" b="1">
                <a:latin typeface="Monotype Corsiva" pitchFamily="66" charset="0"/>
              </a:rPr>
              <a:t>                        ( Иоганн Фридрих Шиллер).</a:t>
            </a:r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4292600"/>
            <a:ext cx="1397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22320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0" descr="D:\презентаия по уголка\для уголков\100NIKON\DSCN31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557338"/>
            <a:ext cx="23304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8" descr="D:\презентаия по уголка\для уголков\100NIKON\DSCN31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492375"/>
            <a:ext cx="21859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2232025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3"/>
          <p:cNvSpPr>
            <a:spLocks noGrp="1"/>
          </p:cNvSpPr>
          <p:nvPr>
            <p:ph type="title"/>
          </p:nvPr>
        </p:nvSpPr>
        <p:spPr>
          <a:xfrm>
            <a:off x="107950" y="188913"/>
            <a:ext cx="8780463" cy="1008062"/>
          </a:xfrm>
        </p:spPr>
        <p:txBody>
          <a:bodyPr/>
          <a:lstStyle/>
          <a:p>
            <a:pPr eaLnBrk="1" hangingPunct="1"/>
            <a:r>
              <a:rPr lang="ru-RU" altLang="ru-RU" smtClean="0"/>
              <a:t> 17.Центр дежурства</a:t>
            </a:r>
          </a:p>
        </p:txBody>
      </p:sp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21653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72000" y="981075"/>
            <a:ext cx="4572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/>
              <a:t> </a:t>
            </a:r>
            <a:r>
              <a:rPr lang="ru-RU" altLang="ru-RU" b="1">
                <a:latin typeface="Monotype Corsiva" pitchFamily="66" charset="0"/>
              </a:rPr>
              <a:t>Труд — наилучшее лекарство, нравственное и эстетическое.                                                                   (Анатоль Франс)</a:t>
            </a:r>
          </a:p>
        </p:txBody>
      </p:sp>
      <p:sp>
        <p:nvSpPr>
          <p:cNvPr id="49157" name="Прямоугольник 4"/>
          <p:cNvSpPr>
            <a:spLocks noChangeArrowheads="1"/>
          </p:cNvSpPr>
          <p:nvPr/>
        </p:nvSpPr>
        <p:spPr bwMode="auto">
          <a:xfrm>
            <a:off x="0" y="5380038"/>
            <a:ext cx="91440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дежурства»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дежурства»: «Социально-коммуникативное </a:t>
            </a:r>
            <a:r>
              <a:rPr lang="ru-RU" altLang="ru-RU" u="sng">
                <a:latin typeface="Monotype Corsiva" pitchFamily="66" charset="0"/>
              </a:rPr>
              <a:t>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Интегрируемые 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«Центре игры»: «Физическое развитие»,  «Познавательное развитие»</a:t>
            </a:r>
          </a:p>
        </p:txBody>
      </p:sp>
      <p:pic>
        <p:nvPicPr>
          <p:cNvPr id="49158" name="Picture 7" descr="D:\презентаия по уголка\фотографии для презентанции\уголки\DSCN31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276475"/>
            <a:ext cx="355123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9" descr="D:\презентаия по уголка\фотографии для презентанции\уголки\DSCN31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636838"/>
            <a:ext cx="31003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3527425"/>
          </a:xfrm>
        </p:spPr>
        <p:txBody>
          <a:bodyPr/>
          <a:lstStyle/>
          <a:p>
            <a:pPr eaLnBrk="1" hangingPunct="1"/>
            <a:r>
              <a:rPr lang="ru-RU" altLang="ru-RU" sz="7200" dirty="0" smtClean="0">
                <a:solidFill>
                  <a:srgbClr val="C00000"/>
                </a:solidFill>
                <a:latin typeface="Arial Black" pitchFamily="34" charset="0"/>
              </a:rPr>
              <a:t>СПАСИБО</a:t>
            </a:r>
            <a:r>
              <a:rPr lang="ru-RU" altLang="ru-RU" sz="7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altLang="ru-RU" sz="7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altLang="ru-RU" sz="72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altLang="ru-RU" sz="7200" dirty="0" smtClean="0">
                <a:solidFill>
                  <a:srgbClr val="C00000"/>
                </a:solidFill>
                <a:latin typeface="Arial Black" pitchFamily="34" charset="0"/>
              </a:rPr>
              <a:t>за 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1075"/>
            <a:ext cx="8910638" cy="863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1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3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развивающей предметно-пространственной среды для развития социально-личностных качеств (активности, инициативности и др.).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900" y="260350"/>
            <a:ext cx="8569325" cy="6477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0" y="1773238"/>
            <a:ext cx="8964613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5AFBF8"/>
                </a:solidFill>
              </a:rPr>
              <a:t>Задачи.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1600" b="1">
                <a:solidFill>
                  <a:srgbClr val="441D6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1.  Изучить и внедрить в практику новые подходы к организации предметно- развивающей среды в группе, обеспечивающие полноценное развитие младших дошкольников в рамках основной общеобразовательной программы «От рождения до школы» под ред. Вераксы Н.Е.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1600" b="1">
                <a:solidFill>
                  <a:srgbClr val="441D6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2. Оформить интерьер позволяющий реализовать задачи общего и эстетического развития детей старшего возраста.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1600" b="1">
                <a:solidFill>
                  <a:srgbClr val="441D6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3. Создать условия для обеспечения разных видов деятельности старших дошкольников (игровой, двигательной, самостоятельной, творческой, художественной, театрализованной и др.).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1600" b="1">
                <a:solidFill>
                  <a:srgbClr val="441D6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4. Создать комфортные и безопасные условия пребывания воспитанников, соответствующие санитарно-гигиеническим нормам.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1600" b="1">
                <a:solidFill>
                  <a:srgbClr val="441D6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5. Создать мобильную, трансформируемую обстановку в помещениях группы.</a:t>
            </a:r>
          </a:p>
          <a:p>
            <a:pPr algn="ctr" eaLnBrk="1" hangingPunct="1">
              <a:buFontTx/>
              <a:buBlip>
                <a:blip r:embed="rId2"/>
              </a:buBlip>
            </a:pPr>
            <a:r>
              <a:rPr lang="ru-RU" altLang="ru-RU" sz="1600" b="1">
                <a:solidFill>
                  <a:srgbClr val="441D6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6. Увеличить возможности для познавательно-исследовательской деятельности, экспериментирования.</a:t>
            </a:r>
          </a:p>
          <a:p>
            <a:pPr algn="ctr" eaLnBrk="1" hangingPunct="1"/>
            <a:endParaRPr lang="ru-RU" altLang="ru-RU" sz="100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0" y="5589588"/>
            <a:ext cx="91440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>
                <a:latin typeface="Monotype Corsiva" pitchFamily="66" charset="0"/>
              </a:rPr>
              <a:t>Развивающая предметно-пространственная среда направлена на развитие познавательных качеств, социального взаимодействие, на формирование психологических качеств, а так же развитие исследовательской деятельности, сохраняя при этом индивидуальность каждого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2856"/>
            <a:ext cx="8443912" cy="38877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Мы ягодки рябинки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Мамины половинки.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Мы умеем жить и не тужить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Крепкой дружбой дорожить.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Нас не разольешь водой,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Друг за друга мы горой.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Приходите в гости к нам.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Группа “ Рябинка» будет рада вам.</a:t>
            </a:r>
            <a:br>
              <a:rPr lang="ru-RU" alt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altLang="ru-RU" sz="2800" b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0627" y="764704"/>
            <a:ext cx="8713788" cy="1347787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Наше приветствие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-900113" y="1557338"/>
            <a:ext cx="11072813" cy="331311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Растить, любить, воспитывать.                                                                                                                                                                                                         Способности учитывать</a:t>
            </a:r>
            <a:b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Вести к искусству, красоте,</a:t>
            </a:r>
            <a:b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Здоровью, силе, доброте!</a:t>
            </a:r>
            <a:b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endParaRPr lang="ru-RU" altLang="ru-RU" sz="3600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189038" y="0"/>
            <a:ext cx="11666538" cy="1944688"/>
          </a:xfrm>
        </p:spPr>
        <p:txBody>
          <a:bodyPr/>
          <a:lstStyle/>
          <a:p>
            <a:pPr eaLnBrk="1" hangingPunct="1"/>
            <a:r>
              <a:rPr lang="ru-RU" altLang="ru-RU" sz="8000" b="1" smtClean="0">
                <a:solidFill>
                  <a:srgbClr val="FDD8C7"/>
                </a:solidFill>
                <a:latin typeface="Times New Roman" pitchFamily="18" charset="0"/>
                <a:cs typeface="Times New Roman" pitchFamily="18" charset="0"/>
              </a:rPr>
              <a:t>Девиз группы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712968" cy="5184576"/>
          </a:xfrm>
          <a:ln>
            <a:miter lim="800000"/>
            <a:headEnd/>
            <a:tailEnd/>
          </a:ln>
          <a:extLst/>
        </p:spPr>
        <p:txBody>
          <a:bodyPr numCol="3"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1.Зона </a:t>
            </a:r>
            <a:r>
              <a:rPr lang="ru-RU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умеренной активности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познания»,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Уголок уединения»,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природы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занимательной математики»,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патриотического воспитания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домашняя зона»- (уголок личного пространства детей)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2.Зона </a:t>
            </a:r>
            <a:r>
              <a:rPr lang="ru-RU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средней активности: </a:t>
            </a:r>
            <a:endParaRPr lang="ru-RU" sz="24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конструирования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Центр экспериментирования»,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эмоционального развития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творчества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«»Центр безопасности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3.повышенной </a:t>
            </a:r>
            <a:r>
              <a:rPr lang="ru-RU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активности: </a:t>
            </a:r>
            <a:endParaRPr lang="ru-RU" sz="24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двигательной активности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музыки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театра»,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игры»,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дежурства».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476250"/>
            <a:ext cx="85693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Групповое помещение условно подразделяется на три зоны: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350"/>
            <a:ext cx="9251950" cy="2232025"/>
          </a:xfrm>
        </p:spPr>
        <p:txBody>
          <a:bodyPr rtlCol="0"/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Зона умеренной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активности</a:t>
            </a:r>
            <a:endParaRPr lang="ru-RU" sz="60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0113" y="2349500"/>
            <a:ext cx="792162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 «Центр познания»,</a:t>
            </a:r>
          </a:p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«Уголок уединения», </a:t>
            </a:r>
          </a:p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«Центр книги</a:t>
            </a:r>
          </a:p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«Центр природы»,</a:t>
            </a:r>
          </a:p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 «Центр занимательной математики», </a:t>
            </a:r>
          </a:p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«Центр патриотического воспитания».</a:t>
            </a:r>
          </a:p>
          <a:p>
            <a:pPr marL="342900" indent="-342900" algn="ctr">
              <a:buFontTx/>
              <a:buBlip>
                <a:blip r:embed="rId2"/>
              </a:buBlip>
              <a:defRPr/>
            </a:pPr>
            <a:r>
              <a:rPr lang="ru-RU" sz="2400" b="1" dirty="0"/>
              <a:t>«Центр домашняя зона»-</a:t>
            </a:r>
          </a:p>
          <a:p>
            <a:pPr algn="ctr">
              <a:defRPr/>
            </a:pPr>
            <a:r>
              <a:rPr lang="ru-RU" sz="2400" b="1" dirty="0"/>
              <a:t> (уголок личного пространства детей)</a:t>
            </a:r>
          </a:p>
          <a:p>
            <a:pPr algn="ctr">
              <a:defRPr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</p:spPr>
        <p:txBody>
          <a:bodyPr/>
          <a:lstStyle/>
          <a:p>
            <a:pPr eaLnBrk="1" hangingPunct="1"/>
            <a:r>
              <a:rPr lang="ru-RU" altLang="ru-RU" smtClean="0"/>
              <a:t>1.Центр познания 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73238"/>
            <a:ext cx="18002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413" y="1196975"/>
            <a:ext cx="6534150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 Человек бессмертен благодаря познанию.                                                                          Познание, </a:t>
            </a:r>
            <a:r>
              <a:rPr lang="ru-RU" b="1" dirty="0">
                <a:ln w="3175"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мышление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— это корень его жизни, его бессмертия.</a:t>
            </a:r>
          </a:p>
          <a:p>
            <a:pPr algn="r"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                                    (Георг Вильгельм Фридрих Гегель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). </a:t>
            </a: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-107950" y="5380038"/>
            <a:ext cx="92519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«Центр познания (познавательно-исследовательской деятельности)»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«Центре познания»: «Познавательное развитие»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 Интегрируемые образовательные области программы </a:t>
            </a:r>
            <a:r>
              <a:rPr lang="ru-RU" altLang="ru-RU" u="sng">
                <a:latin typeface="Monotype Corsiva" pitchFamily="66" charset="0"/>
              </a:rPr>
              <a:t>р</a:t>
            </a:r>
            <a:r>
              <a:rPr lang="ru-RU" altLang="ru-RU">
                <a:latin typeface="Monotype Corsiva" pitchFamily="66" charset="0"/>
              </a:rPr>
              <a:t>еализуемые в различных видах деятельности в «Центре познания»: «Речевое развитие», «Социально-коммуникативное развитие</a:t>
            </a:r>
          </a:p>
        </p:txBody>
      </p:sp>
      <p:pic>
        <p:nvPicPr>
          <p:cNvPr id="15366" name="Picture 7" descr="C:\Documents and Settings\Администратор\Мои документы\презентаия по уголка\фотографии для презентанции\маленькие фото\ч2\DSCN30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636838"/>
            <a:ext cx="3827463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817688"/>
            <a:ext cx="2808287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/>
              <a:t>2</a:t>
            </a:r>
            <a:r>
              <a:rPr lang="ru-RU" sz="6600" dirty="0" smtClean="0"/>
              <a:t>.Центр  </a:t>
            </a:r>
            <a:r>
              <a:rPr lang="ru-RU" sz="6600" dirty="0"/>
              <a:t>уединения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1728788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4663" y="908050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latin typeface="Monotype Corsiva" pitchFamily="66" charset="0"/>
              </a:rPr>
              <a:t>Любовь к уединению есть признак                                                                                     предрасположенности к знанию.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(Шри Ауробиндо)</a:t>
            </a:r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0" y="5413375"/>
            <a:ext cx="89646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Функциональное назначение</a:t>
            </a:r>
            <a:r>
              <a:rPr lang="ru-RU" altLang="ru-RU">
                <a:latin typeface="Monotype Corsiva" pitchFamily="66" charset="0"/>
              </a:rPr>
              <a:t>: «Уголок уединения»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Ведущая (приоритетная, основная) образовательная область программы</a:t>
            </a:r>
            <a:r>
              <a:rPr lang="ru-RU" altLang="ru-RU">
                <a:latin typeface="Monotype Corsiva" pitchFamily="66" charset="0"/>
              </a:rPr>
              <a:t>, реализуемая в различных видах деятельности в «Уголке уединения»: «Социально-коммуникативное развитие».</a:t>
            </a:r>
          </a:p>
          <a:p>
            <a:pPr algn="ctr" eaLnBrk="1" hangingPunct="1"/>
            <a:r>
              <a:rPr lang="ru-RU" altLang="ru-RU" b="1" u="sng">
                <a:latin typeface="Monotype Corsiva" pitchFamily="66" charset="0"/>
              </a:rPr>
              <a:t>Образовательные области программы</a:t>
            </a:r>
            <a:r>
              <a:rPr lang="ru-RU" altLang="ru-RU">
                <a:latin typeface="Monotype Corsiva" pitchFamily="66" charset="0"/>
              </a:rPr>
              <a:t>, реализуемые в различных видах деятельности в «Уголке уединения»: «Физическое развитие», «Речевое развитие», «Художественно-эстетическое развитие»</a:t>
            </a:r>
          </a:p>
        </p:txBody>
      </p:sp>
      <p:pic>
        <p:nvPicPr>
          <p:cNvPr id="17414" name="Picture 8" descr="D:\презентаия по уголка\фотографии для презентанции\уголки\DSCN30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557338"/>
            <a:ext cx="482441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1052</TotalTime>
  <Words>1792</Words>
  <Application>Microsoft Office PowerPoint</Application>
  <PresentationFormat>Экран (4:3)</PresentationFormat>
  <Paragraphs>174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Волна</vt:lpstr>
      <vt:lpstr>« Организация развивающей среды в старшей группе в соответствии с ФГОС. »</vt:lpstr>
      <vt:lpstr> В связи с введением новых федеральных государственных образовательных стандартов (ФГОС) к структуре основной общеобразовательной программы дошкольного образования и условиям ее реализации вопрос создания предметно-развивающей среды в детском саду на сегодняшний день стал особенно актуальным. Организация развивающей среды должна строиться таким образом, чтобы дать возможность наиболее эффективно развивать индивидуальность каждого ребёнка с учётом его склонностей, интересов, уровня активности. </vt:lpstr>
      <vt:lpstr> Цель.  Создание развивающей предметно-пространственной среды для развития социально-личностных качеств (активности, инициативности и др.).</vt:lpstr>
      <vt:lpstr>Мы ягодки рябинки Мамины половинки. Мы умеем жить и не тужить Крепкой дружбой дорожить. Нас не разольешь водой, Друг за друга мы горой. Приходите в гости к нам. Группа “ Рябинка» будет рада вам. </vt:lpstr>
      <vt:lpstr>Растить, любить, воспитывать.                                                                                                                                                                                                         Способности учитывать Вести к искусству, красоте, Здоровью, силе, доброте! </vt:lpstr>
      <vt:lpstr>Презентация PowerPoint</vt:lpstr>
      <vt:lpstr>Презентация PowerPoint</vt:lpstr>
      <vt:lpstr>1.Центр познания </vt:lpstr>
      <vt:lpstr>2.Центр  уединения</vt:lpstr>
      <vt:lpstr>3.Центр книги</vt:lpstr>
      <vt:lpstr> 4.Центр природы.</vt:lpstr>
      <vt:lpstr>5.Центр математики или игротека.</vt:lpstr>
      <vt:lpstr>6.Центр патриотического воспитания</vt:lpstr>
      <vt:lpstr>7.Центр. «Домашняя зона»  Уголок личного пространства детей.</vt:lpstr>
      <vt:lpstr>Презентация PowerPoint</vt:lpstr>
      <vt:lpstr>8.Центр конструирования.</vt:lpstr>
      <vt:lpstr>9.Центр экспериментирования. (лаборатория)</vt:lpstr>
      <vt:lpstr>10.Центр социально-эмоционального развития.</vt:lpstr>
      <vt:lpstr>11.Центр ИЗО-деятельности (центр творчества) </vt:lpstr>
      <vt:lpstr> 12.Центр безопасности.</vt:lpstr>
      <vt:lpstr>Презентация PowerPoint</vt:lpstr>
      <vt:lpstr>13.Центр двигательной активности (физкультурно-оздоровительный центр)</vt:lpstr>
      <vt:lpstr>14.Центр музыки</vt:lpstr>
      <vt:lpstr>15.Центр театра</vt:lpstr>
      <vt:lpstr>Функциональное назначение: «Центр игры» Ведущая (приоритетная, основная) образовательная область программы, реализуемая в различных видах деятельности в «Центре игры»: «Социально-коммуникативное развитие». Интегрируемые образовательные области программы, реализуемые в различных видах деятельности в «Центре игры»: «Художественно-эстетическое развитие», «Речевое развитие», «Физическое развитие» </vt:lpstr>
      <vt:lpstr> 17.Центр дежурства</vt:lpstr>
      <vt:lpstr>СПАСИБО  за внимание.</vt:lpstr>
    </vt:vector>
  </TitlesOfParts>
  <Company>Tabulorasa.Info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« Организация развивающей среды в старшей группе</dc:title>
  <dc:creator>Admin</dc:creator>
  <cp:lastModifiedBy>Пользователь</cp:lastModifiedBy>
  <cp:revision>186</cp:revision>
  <dcterms:created xsi:type="dcterms:W3CDTF">2017-01-20T20:28:55Z</dcterms:created>
  <dcterms:modified xsi:type="dcterms:W3CDTF">2017-02-18T17:12:22Z</dcterms:modified>
</cp:coreProperties>
</file>