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3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60" r:id="rId14"/>
    <p:sldId id="274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4BB2FF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6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B71C9-7E62-4C7B-A940-8ECC75766FC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Группа 47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Рисунок 6" descr="Рисунок13.png"/>
            <p:cNvPicPr>
              <a:picLocks noChangeAspect="1"/>
            </p:cNvPicPr>
            <p:nvPr/>
          </p:nvPicPr>
          <p:blipFill>
            <a:blip r:embed="rId2" cstate="print"/>
            <a:srcRect l="2308" b="1704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effectLst/>
          </p:spPr>
        </p:pic>
        <p:pic>
          <p:nvPicPr>
            <p:cNvPr id="47" name="Рисунок 46" descr="Рисунок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29322" y="1928802"/>
              <a:ext cx="2952000" cy="4769094"/>
            </a:xfrm>
            <a:prstGeom prst="rect">
              <a:avLst/>
            </a:prstGeom>
          </p:spPr>
        </p:pic>
      </p:grp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785918" y="1928802"/>
            <a:ext cx="5544000" cy="1214446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i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«Цифры в стихах»</a:t>
            </a:r>
            <a:endParaRPr lang="ru-RU" i="1" dirty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785918" y="3357562"/>
            <a:ext cx="5544000" cy="1643074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</a:p>
          <a:p>
            <a:pPr algn="r"/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ученицы 1 «А» класса</a:t>
            </a:r>
          </a:p>
          <a:p>
            <a:pPr algn="r"/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ГБОУ СОШ №17 г. Сызрань Смирнова Полина</a:t>
            </a:r>
            <a:endParaRPr lang="ru-RU" sz="2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5"/>
          <p:cNvGrpSpPr/>
          <p:nvPr/>
        </p:nvGrpSpPr>
        <p:grpSpPr>
          <a:xfrm>
            <a:off x="0" y="0"/>
            <a:ext cx="9144000" cy="6858794"/>
            <a:chOff x="0" y="0"/>
            <a:chExt cx="9144000" cy="6858794"/>
          </a:xfrm>
        </p:grpSpPr>
        <p:grpSp>
          <p:nvGrpSpPr>
            <p:cNvPr id="3" name="Группа 82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grpSp>
            <p:nvGrpSpPr>
              <p:cNvPr id="4" name="Группа 80"/>
              <p:cNvGrpSpPr/>
              <p:nvPr/>
            </p:nvGrpSpPr>
            <p:grpSpPr>
              <a:xfrm>
                <a:off x="0" y="0"/>
                <a:ext cx="9144000" cy="6858794"/>
                <a:chOff x="0" y="0"/>
                <a:chExt cx="9144000" cy="6858794"/>
              </a:xfrm>
            </p:grpSpPr>
            <p:cxnSp>
              <p:nvCxnSpPr>
                <p:cNvPr id="73" name="Прямая соединительная линия 72"/>
                <p:cNvCxnSpPr/>
                <p:nvPr/>
              </p:nvCxnSpPr>
              <p:spPr>
                <a:xfrm>
                  <a:off x="0" y="62865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Прямая соединительная линия 70"/>
                <p:cNvCxnSpPr/>
                <p:nvPr/>
              </p:nvCxnSpPr>
              <p:spPr>
                <a:xfrm>
                  <a:off x="0" y="557214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Прямая соединительная линия 68"/>
                <p:cNvCxnSpPr/>
                <p:nvPr/>
              </p:nvCxnSpPr>
              <p:spPr>
                <a:xfrm>
                  <a:off x="0" y="48577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Прямая соединительная линия 65"/>
                <p:cNvCxnSpPr/>
                <p:nvPr/>
              </p:nvCxnSpPr>
              <p:spPr>
                <a:xfrm>
                  <a:off x="0" y="41433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Прямая соединительная линия 63"/>
                <p:cNvCxnSpPr>
                  <a:endCxn id="4" idx="3"/>
                </p:cNvCxnSpPr>
                <p:nvPr/>
              </p:nvCxnSpPr>
              <p:spPr>
                <a:xfrm rot="10800000" flipH="1">
                  <a:off x="0" y="342900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Прямая соединительная линия 61"/>
                <p:cNvCxnSpPr/>
                <p:nvPr/>
              </p:nvCxnSpPr>
              <p:spPr>
                <a:xfrm>
                  <a:off x="0" y="27146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Прямая соединительная линия 59"/>
                <p:cNvCxnSpPr/>
                <p:nvPr/>
              </p:nvCxnSpPr>
              <p:spPr>
                <a:xfrm>
                  <a:off x="0" y="1928802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Прямая соединительная линия 75"/>
                <p:cNvCxnSpPr/>
                <p:nvPr/>
              </p:nvCxnSpPr>
              <p:spPr>
                <a:xfrm>
                  <a:off x="0" y="12858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Прямая соединительная линия 77"/>
                <p:cNvCxnSpPr/>
                <p:nvPr/>
              </p:nvCxnSpPr>
              <p:spPr>
                <a:xfrm>
                  <a:off x="0" y="5714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Прямая соединительная линия 53"/>
                <p:cNvCxnSpPr/>
                <p:nvPr/>
              </p:nvCxnSpPr>
              <p:spPr>
                <a:xfrm rot="5400000">
                  <a:off x="47149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Прямая соединительная линия 51"/>
                <p:cNvCxnSpPr/>
                <p:nvPr/>
              </p:nvCxnSpPr>
              <p:spPr>
                <a:xfrm rot="5400000">
                  <a:off x="4000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Прямая соединительная линия 49"/>
                <p:cNvCxnSpPr/>
                <p:nvPr/>
              </p:nvCxnSpPr>
              <p:spPr>
                <a:xfrm rot="5400000">
                  <a:off x="3286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Прямая соединительная линия 47"/>
                <p:cNvCxnSpPr/>
                <p:nvPr/>
              </p:nvCxnSpPr>
              <p:spPr>
                <a:xfrm rot="5400000">
                  <a:off x="2571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Прямая соединительная линия 45"/>
                <p:cNvCxnSpPr/>
                <p:nvPr/>
              </p:nvCxnSpPr>
              <p:spPr>
                <a:xfrm rot="5400000">
                  <a:off x="185738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единительная линия 27"/>
                <p:cNvCxnSpPr>
                  <a:endCxn id="4" idx="2"/>
                </p:cNvCxnSpPr>
                <p:nvPr/>
              </p:nvCxnSpPr>
              <p:spPr>
                <a:xfrm rot="16200000" flipH="1">
                  <a:off x="11430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 rot="5400000">
                  <a:off x="4286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Прямая соединительная линия 21"/>
                <p:cNvCxnSpPr/>
                <p:nvPr/>
              </p:nvCxnSpPr>
              <p:spPr>
                <a:xfrm rot="5400000">
                  <a:off x="-285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 rot="5400000">
                  <a:off x="-2501132" y="3429000"/>
                  <a:ext cx="6858794" cy="79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Прямая соединительная линия 11"/>
                <p:cNvCxnSpPr/>
                <p:nvPr/>
              </p:nvCxnSpPr>
              <p:spPr>
                <a:xfrm rot="5400000">
                  <a:off x="-1714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 rot="5400000">
                  <a:off x="-1000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2" name="Рамка 81"/>
              <p:cNvSpPr/>
              <p:nvPr/>
            </p:nvSpPr>
            <p:spPr>
              <a:xfrm>
                <a:off x="0" y="0"/>
                <a:ext cx="9144000" cy="6858000"/>
              </a:xfrm>
              <a:prstGeom prst="frame">
                <a:avLst>
                  <a:gd name="adj1" fmla="val 3885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84" name="Рисунок 83" descr="geom_nabor.png"/>
            <p:cNvPicPr>
              <a:picLocks noChangeAspect="1"/>
            </p:cNvPicPr>
            <p:nvPr/>
          </p:nvPicPr>
          <p:blipFill>
            <a:blip r:embed="rId2" cstate="print"/>
            <a:srcRect l="7088" b="6666"/>
            <a:stretch>
              <a:fillRect/>
            </a:stretch>
          </p:blipFill>
          <p:spPr>
            <a:xfrm>
              <a:off x="0" y="4705131"/>
              <a:ext cx="2015169" cy="215286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87" name="Заголовок 86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Nautilus Pompilius" pitchFamily="50" charset="-52"/>
              </a:rPr>
              <a:t>ВОСЬМЁРКА</a:t>
            </a:r>
            <a:endParaRPr lang="ru-RU" b="1" i="1" dirty="0">
              <a:latin typeface="Nautilus Pompilius" pitchFamily="50" charset="-52"/>
            </a:endParaRPr>
          </a:p>
        </p:txBody>
      </p:sp>
      <p:sp>
        <p:nvSpPr>
          <p:cNvPr id="88" name="Содержимое 8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Сколько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море ветров,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копыт у двух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ослов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Щупалец у осьминога,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клыков у пары догов?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ног у паука,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Паука-крестовика?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мы про это спросим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Нам ответит цифра… (восемь)</a:t>
            </a:r>
          </a:p>
          <a:p>
            <a:pPr>
              <a:buNone/>
            </a:pPr>
            <a:endParaRPr lang="ru-RU" dirty="0">
              <a:solidFill>
                <a:srgbClr val="4BB2FF"/>
              </a:solidFill>
              <a:latin typeface="Nautilus Pompilius" pitchFamily="50" charset="-52"/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268760"/>
            <a:ext cx="288032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5"/>
          <p:cNvGrpSpPr/>
          <p:nvPr/>
        </p:nvGrpSpPr>
        <p:grpSpPr>
          <a:xfrm>
            <a:off x="0" y="-794"/>
            <a:ext cx="9144000" cy="6858794"/>
            <a:chOff x="0" y="0"/>
            <a:chExt cx="9144000" cy="6858794"/>
          </a:xfrm>
        </p:grpSpPr>
        <p:grpSp>
          <p:nvGrpSpPr>
            <p:cNvPr id="3" name="Группа 82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grpSp>
            <p:nvGrpSpPr>
              <p:cNvPr id="4" name="Группа 80"/>
              <p:cNvGrpSpPr/>
              <p:nvPr/>
            </p:nvGrpSpPr>
            <p:grpSpPr>
              <a:xfrm>
                <a:off x="0" y="0"/>
                <a:ext cx="9144000" cy="6858794"/>
                <a:chOff x="0" y="0"/>
                <a:chExt cx="9144000" cy="6858794"/>
              </a:xfrm>
            </p:grpSpPr>
            <p:cxnSp>
              <p:nvCxnSpPr>
                <p:cNvPr id="73" name="Прямая соединительная линия 72"/>
                <p:cNvCxnSpPr/>
                <p:nvPr/>
              </p:nvCxnSpPr>
              <p:spPr>
                <a:xfrm>
                  <a:off x="0" y="62865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Прямая соединительная линия 70"/>
                <p:cNvCxnSpPr/>
                <p:nvPr/>
              </p:nvCxnSpPr>
              <p:spPr>
                <a:xfrm>
                  <a:off x="0" y="557214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Прямая соединительная линия 68"/>
                <p:cNvCxnSpPr/>
                <p:nvPr/>
              </p:nvCxnSpPr>
              <p:spPr>
                <a:xfrm>
                  <a:off x="0" y="48577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Прямая соединительная линия 65"/>
                <p:cNvCxnSpPr/>
                <p:nvPr/>
              </p:nvCxnSpPr>
              <p:spPr>
                <a:xfrm>
                  <a:off x="0" y="41433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Прямая соединительная линия 63"/>
                <p:cNvCxnSpPr>
                  <a:endCxn id="4" idx="3"/>
                </p:cNvCxnSpPr>
                <p:nvPr/>
              </p:nvCxnSpPr>
              <p:spPr>
                <a:xfrm rot="10800000" flipH="1">
                  <a:off x="0" y="342900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Прямая соединительная линия 61"/>
                <p:cNvCxnSpPr/>
                <p:nvPr/>
              </p:nvCxnSpPr>
              <p:spPr>
                <a:xfrm>
                  <a:off x="0" y="27146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Прямая соединительная линия 59"/>
                <p:cNvCxnSpPr/>
                <p:nvPr/>
              </p:nvCxnSpPr>
              <p:spPr>
                <a:xfrm>
                  <a:off x="0" y="1928802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Прямая соединительная линия 75"/>
                <p:cNvCxnSpPr/>
                <p:nvPr/>
              </p:nvCxnSpPr>
              <p:spPr>
                <a:xfrm>
                  <a:off x="0" y="12858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Прямая соединительная линия 77"/>
                <p:cNvCxnSpPr/>
                <p:nvPr/>
              </p:nvCxnSpPr>
              <p:spPr>
                <a:xfrm>
                  <a:off x="0" y="5714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Прямая соединительная линия 53"/>
                <p:cNvCxnSpPr/>
                <p:nvPr/>
              </p:nvCxnSpPr>
              <p:spPr>
                <a:xfrm rot="5400000">
                  <a:off x="47149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Прямая соединительная линия 51"/>
                <p:cNvCxnSpPr/>
                <p:nvPr/>
              </p:nvCxnSpPr>
              <p:spPr>
                <a:xfrm rot="5400000">
                  <a:off x="4000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Прямая соединительная линия 49"/>
                <p:cNvCxnSpPr/>
                <p:nvPr/>
              </p:nvCxnSpPr>
              <p:spPr>
                <a:xfrm rot="5400000">
                  <a:off x="3286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Прямая соединительная линия 47"/>
                <p:cNvCxnSpPr/>
                <p:nvPr/>
              </p:nvCxnSpPr>
              <p:spPr>
                <a:xfrm rot="5400000">
                  <a:off x="2571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Прямая соединительная линия 45"/>
                <p:cNvCxnSpPr/>
                <p:nvPr/>
              </p:nvCxnSpPr>
              <p:spPr>
                <a:xfrm rot="5400000">
                  <a:off x="185738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единительная линия 27"/>
                <p:cNvCxnSpPr>
                  <a:endCxn id="4" idx="2"/>
                </p:cNvCxnSpPr>
                <p:nvPr/>
              </p:nvCxnSpPr>
              <p:spPr>
                <a:xfrm rot="16200000" flipH="1">
                  <a:off x="11430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 rot="5400000">
                  <a:off x="4286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Прямая соединительная линия 21"/>
                <p:cNvCxnSpPr/>
                <p:nvPr/>
              </p:nvCxnSpPr>
              <p:spPr>
                <a:xfrm rot="5400000">
                  <a:off x="-285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 rot="5400000">
                  <a:off x="-2501132" y="3429000"/>
                  <a:ext cx="6858794" cy="79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Прямая соединительная линия 11"/>
                <p:cNvCxnSpPr/>
                <p:nvPr/>
              </p:nvCxnSpPr>
              <p:spPr>
                <a:xfrm rot="5400000">
                  <a:off x="-1714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 rot="5400000">
                  <a:off x="-1000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2" name="Рамка 81"/>
              <p:cNvSpPr/>
              <p:nvPr/>
            </p:nvSpPr>
            <p:spPr>
              <a:xfrm>
                <a:off x="0" y="0"/>
                <a:ext cx="9144000" cy="6858000"/>
              </a:xfrm>
              <a:prstGeom prst="frame">
                <a:avLst>
                  <a:gd name="adj1" fmla="val 3885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84" name="Рисунок 83" descr="geom_nabor.png"/>
            <p:cNvPicPr>
              <a:picLocks noChangeAspect="1"/>
            </p:cNvPicPr>
            <p:nvPr/>
          </p:nvPicPr>
          <p:blipFill>
            <a:blip r:embed="rId2" cstate="print"/>
            <a:srcRect l="7088" b="6666"/>
            <a:stretch>
              <a:fillRect/>
            </a:stretch>
          </p:blipFill>
          <p:spPr>
            <a:xfrm>
              <a:off x="0" y="4705131"/>
              <a:ext cx="2015169" cy="215286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87" name="Заголовок 86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Nautilus Pompilius" pitchFamily="50" charset="-52"/>
              </a:rPr>
              <a:t>ДЕВЯТКА</a:t>
            </a:r>
            <a:endParaRPr lang="ru-RU" b="1" i="1" dirty="0">
              <a:latin typeface="Nautilus Pompilius" pitchFamily="50" charset="-52"/>
            </a:endParaRPr>
          </a:p>
        </p:txBody>
      </p:sp>
      <p:sp>
        <p:nvSpPr>
          <p:cNvPr id="88" name="Содержимое 8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Сколько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дюжине пиратов,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три ушли куда-то,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Месяцев в году без лета,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Исполнителей нонета,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Жизней у бродячей кошки,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в десятке мух без мошки?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ищи ответ нигде, ведь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Есть ответ у цифры… (девять)</a:t>
            </a:r>
          </a:p>
          <a:p>
            <a:pPr>
              <a:buNone/>
            </a:pPr>
            <a:endParaRPr lang="ru-RU" dirty="0">
              <a:solidFill>
                <a:srgbClr val="4BB2FF"/>
              </a:solidFill>
              <a:latin typeface="Nautilus Pompilius" pitchFamily="50" charset="-52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268760"/>
            <a:ext cx="280831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5"/>
          <p:cNvGrpSpPr/>
          <p:nvPr/>
        </p:nvGrpSpPr>
        <p:grpSpPr>
          <a:xfrm>
            <a:off x="0" y="0"/>
            <a:ext cx="9144000" cy="6858794"/>
            <a:chOff x="0" y="0"/>
            <a:chExt cx="9144000" cy="6858794"/>
          </a:xfrm>
        </p:grpSpPr>
        <p:grpSp>
          <p:nvGrpSpPr>
            <p:cNvPr id="3" name="Группа 82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grpSp>
            <p:nvGrpSpPr>
              <p:cNvPr id="4" name="Группа 80"/>
              <p:cNvGrpSpPr/>
              <p:nvPr/>
            </p:nvGrpSpPr>
            <p:grpSpPr>
              <a:xfrm>
                <a:off x="0" y="0"/>
                <a:ext cx="9144000" cy="6858794"/>
                <a:chOff x="0" y="0"/>
                <a:chExt cx="9144000" cy="6858794"/>
              </a:xfrm>
            </p:grpSpPr>
            <p:cxnSp>
              <p:nvCxnSpPr>
                <p:cNvPr id="73" name="Прямая соединительная линия 72"/>
                <p:cNvCxnSpPr/>
                <p:nvPr/>
              </p:nvCxnSpPr>
              <p:spPr>
                <a:xfrm>
                  <a:off x="0" y="62865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Прямая соединительная линия 70"/>
                <p:cNvCxnSpPr/>
                <p:nvPr/>
              </p:nvCxnSpPr>
              <p:spPr>
                <a:xfrm>
                  <a:off x="0" y="557214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Прямая соединительная линия 68"/>
                <p:cNvCxnSpPr/>
                <p:nvPr/>
              </p:nvCxnSpPr>
              <p:spPr>
                <a:xfrm>
                  <a:off x="0" y="48577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Прямая соединительная линия 65"/>
                <p:cNvCxnSpPr/>
                <p:nvPr/>
              </p:nvCxnSpPr>
              <p:spPr>
                <a:xfrm>
                  <a:off x="0" y="41433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Прямая соединительная линия 63"/>
                <p:cNvCxnSpPr>
                  <a:endCxn id="4" idx="3"/>
                </p:cNvCxnSpPr>
                <p:nvPr/>
              </p:nvCxnSpPr>
              <p:spPr>
                <a:xfrm rot="10800000" flipH="1">
                  <a:off x="0" y="342900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Прямая соединительная линия 61"/>
                <p:cNvCxnSpPr/>
                <p:nvPr/>
              </p:nvCxnSpPr>
              <p:spPr>
                <a:xfrm>
                  <a:off x="0" y="27146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Прямая соединительная линия 59"/>
                <p:cNvCxnSpPr/>
                <p:nvPr/>
              </p:nvCxnSpPr>
              <p:spPr>
                <a:xfrm>
                  <a:off x="0" y="1928802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Прямая соединительная линия 75"/>
                <p:cNvCxnSpPr/>
                <p:nvPr/>
              </p:nvCxnSpPr>
              <p:spPr>
                <a:xfrm>
                  <a:off x="0" y="12858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Прямая соединительная линия 77"/>
                <p:cNvCxnSpPr/>
                <p:nvPr/>
              </p:nvCxnSpPr>
              <p:spPr>
                <a:xfrm>
                  <a:off x="0" y="5714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Прямая соединительная линия 53"/>
                <p:cNvCxnSpPr/>
                <p:nvPr/>
              </p:nvCxnSpPr>
              <p:spPr>
                <a:xfrm rot="5400000">
                  <a:off x="47149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Прямая соединительная линия 51"/>
                <p:cNvCxnSpPr/>
                <p:nvPr/>
              </p:nvCxnSpPr>
              <p:spPr>
                <a:xfrm rot="5400000">
                  <a:off x="4000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Прямая соединительная линия 49"/>
                <p:cNvCxnSpPr/>
                <p:nvPr/>
              </p:nvCxnSpPr>
              <p:spPr>
                <a:xfrm rot="5400000">
                  <a:off x="3286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Прямая соединительная линия 47"/>
                <p:cNvCxnSpPr/>
                <p:nvPr/>
              </p:nvCxnSpPr>
              <p:spPr>
                <a:xfrm rot="5400000">
                  <a:off x="2571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Прямая соединительная линия 45"/>
                <p:cNvCxnSpPr/>
                <p:nvPr/>
              </p:nvCxnSpPr>
              <p:spPr>
                <a:xfrm rot="5400000">
                  <a:off x="185738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единительная линия 27"/>
                <p:cNvCxnSpPr>
                  <a:endCxn id="4" idx="2"/>
                </p:cNvCxnSpPr>
                <p:nvPr/>
              </p:nvCxnSpPr>
              <p:spPr>
                <a:xfrm rot="16200000" flipH="1">
                  <a:off x="11430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 rot="5400000">
                  <a:off x="4286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Прямая соединительная линия 21"/>
                <p:cNvCxnSpPr/>
                <p:nvPr/>
              </p:nvCxnSpPr>
              <p:spPr>
                <a:xfrm rot="5400000">
                  <a:off x="-285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 rot="5400000">
                  <a:off x="-2501132" y="3429000"/>
                  <a:ext cx="6858794" cy="79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Прямая соединительная линия 11"/>
                <p:cNvCxnSpPr/>
                <p:nvPr/>
              </p:nvCxnSpPr>
              <p:spPr>
                <a:xfrm rot="5400000">
                  <a:off x="-1714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 rot="5400000">
                  <a:off x="-1000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2" name="Рамка 81"/>
              <p:cNvSpPr/>
              <p:nvPr/>
            </p:nvSpPr>
            <p:spPr>
              <a:xfrm>
                <a:off x="0" y="0"/>
                <a:ext cx="9144000" cy="6858000"/>
              </a:xfrm>
              <a:prstGeom prst="frame">
                <a:avLst>
                  <a:gd name="adj1" fmla="val 3885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84" name="Рисунок 83" descr="geom_nabor.png"/>
            <p:cNvPicPr>
              <a:picLocks noChangeAspect="1"/>
            </p:cNvPicPr>
            <p:nvPr/>
          </p:nvPicPr>
          <p:blipFill>
            <a:blip r:embed="rId2" cstate="print"/>
            <a:srcRect l="7088" b="6666"/>
            <a:stretch>
              <a:fillRect/>
            </a:stretch>
          </p:blipFill>
          <p:spPr>
            <a:xfrm>
              <a:off x="0" y="4705131"/>
              <a:ext cx="2015169" cy="215286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87" name="Заголовок 86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Nautilus Pompilius" pitchFamily="50" charset="-52"/>
              </a:rPr>
              <a:t>ДЕСЯТКА</a:t>
            </a:r>
            <a:endParaRPr lang="ru-RU" b="1" i="1" dirty="0">
              <a:latin typeface="Nautilus Pompilius" pitchFamily="50" charset="-52"/>
            </a:endParaRPr>
          </a:p>
        </p:txBody>
      </p:sp>
      <p:sp>
        <p:nvSpPr>
          <p:cNvPr id="88" name="Содержимое 8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Нолик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стань за единицей,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своей родной сестрицей.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Только так, когда вы вместе,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Называть вас будут …(десять)</a:t>
            </a:r>
          </a:p>
          <a:p>
            <a:pPr>
              <a:buNone/>
            </a:pPr>
            <a:endParaRPr lang="ru-RU" dirty="0">
              <a:solidFill>
                <a:srgbClr val="4BB2FF"/>
              </a:solidFill>
              <a:latin typeface="Nautilus Pompilius" pitchFamily="50" charset="-52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196752"/>
            <a:ext cx="216024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268760"/>
            <a:ext cx="201622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4149080"/>
            <a:ext cx="187220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4149080"/>
            <a:ext cx="208823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уппа 30"/>
          <p:cNvGrpSpPr/>
          <p:nvPr/>
        </p:nvGrpSpPr>
        <p:grpSpPr>
          <a:xfrm>
            <a:off x="0" y="0"/>
            <a:ext cx="9144000" cy="6858794"/>
            <a:chOff x="0" y="0"/>
            <a:chExt cx="9144000" cy="6858794"/>
          </a:xfrm>
        </p:grpSpPr>
        <p:grpSp>
          <p:nvGrpSpPr>
            <p:cNvPr id="3" name="Группа 80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cxnSp>
            <p:nvCxnSpPr>
              <p:cNvPr id="73" name="Прямая соединительная линия 72"/>
              <p:cNvCxnSpPr/>
              <p:nvPr/>
            </p:nvCxnSpPr>
            <p:spPr>
              <a:xfrm>
                <a:off x="0" y="628652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Прямая соединительная линия 70"/>
              <p:cNvCxnSpPr/>
              <p:nvPr/>
            </p:nvCxnSpPr>
            <p:spPr>
              <a:xfrm>
                <a:off x="0" y="557214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Прямая соединительная линия 68"/>
              <p:cNvCxnSpPr/>
              <p:nvPr/>
            </p:nvCxnSpPr>
            <p:spPr>
              <a:xfrm>
                <a:off x="0" y="485776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Прямая соединительная линия 65"/>
              <p:cNvCxnSpPr/>
              <p:nvPr/>
            </p:nvCxnSpPr>
            <p:spPr>
              <a:xfrm>
                <a:off x="0" y="414338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>
                <a:endCxn id="4" idx="3"/>
              </p:cNvCxnSpPr>
              <p:nvPr/>
            </p:nvCxnSpPr>
            <p:spPr>
              <a:xfrm rot="10800000" flipH="1">
                <a:off x="0" y="342900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Прямая соединительная линия 61"/>
              <p:cNvCxnSpPr/>
              <p:nvPr/>
            </p:nvCxnSpPr>
            <p:spPr>
              <a:xfrm>
                <a:off x="0" y="271462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>
                <a:off x="0" y="1928802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Прямая соединительная линия 75"/>
              <p:cNvCxnSpPr/>
              <p:nvPr/>
            </p:nvCxnSpPr>
            <p:spPr>
              <a:xfrm>
                <a:off x="0" y="128586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Прямая соединительная линия 77"/>
              <p:cNvCxnSpPr/>
              <p:nvPr/>
            </p:nvCxnSpPr>
            <p:spPr>
              <a:xfrm>
                <a:off x="0" y="57148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единительная линия 53"/>
              <p:cNvCxnSpPr/>
              <p:nvPr/>
            </p:nvCxnSpPr>
            <p:spPr>
              <a:xfrm rot="5400000">
                <a:off x="471490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 rot="5400000">
                <a:off x="40005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 rot="5400000">
                <a:off x="328614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 rot="5400000">
                <a:off x="257176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 rot="5400000">
                <a:off x="185738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>
                <a:endCxn id="4" idx="2"/>
              </p:cNvCxnSpPr>
              <p:nvPr/>
            </p:nvCxnSpPr>
            <p:spPr>
              <a:xfrm rot="16200000" flipH="1">
                <a:off x="114300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rot="5400000">
                <a:off x="4286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>
                <a:off x="-28576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 rot="5400000">
                <a:off x="-2501132" y="3429000"/>
                <a:ext cx="6858794" cy="794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rot="5400000">
                <a:off x="-17145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rot="5400000">
                <a:off x="-100014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Рамка 81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3885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2" name="Заголовок 3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04664"/>
            <a:ext cx="568863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556792"/>
            <a:ext cx="741682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7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Рисунок 6" descr="Рисунок13.png"/>
            <p:cNvPicPr>
              <a:picLocks noChangeAspect="1"/>
            </p:cNvPicPr>
            <p:nvPr/>
          </p:nvPicPr>
          <p:blipFill>
            <a:blip r:embed="rId2" cstate="print"/>
            <a:srcRect l="2308" b="1704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effectLst/>
          </p:spPr>
        </p:pic>
        <p:pic>
          <p:nvPicPr>
            <p:cNvPr id="47" name="Рисунок 46" descr="Рисунок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29322" y="1928802"/>
              <a:ext cx="2952000" cy="4769094"/>
            </a:xfrm>
            <a:prstGeom prst="rect">
              <a:avLst/>
            </a:prstGeom>
          </p:spPr>
        </p:pic>
      </p:grp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785918" y="1928802"/>
            <a:ext cx="5544000" cy="1214446"/>
          </a:xfrm>
        </p:spPr>
        <p:txBody>
          <a:bodyPr>
            <a:normAutofit/>
          </a:bodyPr>
          <a:lstStyle/>
          <a:p>
            <a:endParaRPr lang="ru-RU" i="1" dirty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785918" y="2492896"/>
            <a:ext cx="5544000" cy="2507740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5"/>
          <p:cNvGrpSpPr/>
          <p:nvPr/>
        </p:nvGrpSpPr>
        <p:grpSpPr>
          <a:xfrm>
            <a:off x="0" y="0"/>
            <a:ext cx="9144000" cy="6858794"/>
            <a:chOff x="0" y="0"/>
            <a:chExt cx="9144000" cy="6858794"/>
          </a:xfrm>
        </p:grpSpPr>
        <p:grpSp>
          <p:nvGrpSpPr>
            <p:cNvPr id="3" name="Группа 82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grpSp>
            <p:nvGrpSpPr>
              <p:cNvPr id="4" name="Группа 80"/>
              <p:cNvGrpSpPr/>
              <p:nvPr/>
            </p:nvGrpSpPr>
            <p:grpSpPr>
              <a:xfrm>
                <a:off x="0" y="0"/>
                <a:ext cx="9144000" cy="6858794"/>
                <a:chOff x="0" y="0"/>
                <a:chExt cx="9144000" cy="6858794"/>
              </a:xfrm>
            </p:grpSpPr>
            <p:cxnSp>
              <p:nvCxnSpPr>
                <p:cNvPr id="73" name="Прямая соединительная линия 72"/>
                <p:cNvCxnSpPr/>
                <p:nvPr/>
              </p:nvCxnSpPr>
              <p:spPr>
                <a:xfrm>
                  <a:off x="0" y="62865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Прямая соединительная линия 70"/>
                <p:cNvCxnSpPr/>
                <p:nvPr/>
              </p:nvCxnSpPr>
              <p:spPr>
                <a:xfrm>
                  <a:off x="0" y="557214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Прямая соединительная линия 68"/>
                <p:cNvCxnSpPr/>
                <p:nvPr/>
              </p:nvCxnSpPr>
              <p:spPr>
                <a:xfrm>
                  <a:off x="0" y="48577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Прямая соединительная линия 65"/>
                <p:cNvCxnSpPr/>
                <p:nvPr/>
              </p:nvCxnSpPr>
              <p:spPr>
                <a:xfrm>
                  <a:off x="0" y="41433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Прямая соединительная линия 63"/>
                <p:cNvCxnSpPr>
                  <a:endCxn id="4" idx="3"/>
                </p:cNvCxnSpPr>
                <p:nvPr/>
              </p:nvCxnSpPr>
              <p:spPr>
                <a:xfrm rot="10800000" flipH="1">
                  <a:off x="0" y="342900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Прямая соединительная линия 61"/>
                <p:cNvCxnSpPr/>
                <p:nvPr/>
              </p:nvCxnSpPr>
              <p:spPr>
                <a:xfrm>
                  <a:off x="0" y="27146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Прямая соединительная линия 59"/>
                <p:cNvCxnSpPr/>
                <p:nvPr/>
              </p:nvCxnSpPr>
              <p:spPr>
                <a:xfrm>
                  <a:off x="0" y="1928802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Прямая соединительная линия 75"/>
                <p:cNvCxnSpPr/>
                <p:nvPr/>
              </p:nvCxnSpPr>
              <p:spPr>
                <a:xfrm>
                  <a:off x="0" y="12858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Прямая соединительная линия 77"/>
                <p:cNvCxnSpPr/>
                <p:nvPr/>
              </p:nvCxnSpPr>
              <p:spPr>
                <a:xfrm>
                  <a:off x="0" y="5714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Прямая соединительная линия 53"/>
                <p:cNvCxnSpPr/>
                <p:nvPr/>
              </p:nvCxnSpPr>
              <p:spPr>
                <a:xfrm rot="5400000">
                  <a:off x="47149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Прямая соединительная линия 51"/>
                <p:cNvCxnSpPr/>
                <p:nvPr/>
              </p:nvCxnSpPr>
              <p:spPr>
                <a:xfrm rot="5400000">
                  <a:off x="4000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Прямая соединительная линия 49"/>
                <p:cNvCxnSpPr/>
                <p:nvPr/>
              </p:nvCxnSpPr>
              <p:spPr>
                <a:xfrm rot="5400000">
                  <a:off x="3286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Прямая соединительная линия 47"/>
                <p:cNvCxnSpPr/>
                <p:nvPr/>
              </p:nvCxnSpPr>
              <p:spPr>
                <a:xfrm rot="5400000">
                  <a:off x="2571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Прямая соединительная линия 45"/>
                <p:cNvCxnSpPr/>
                <p:nvPr/>
              </p:nvCxnSpPr>
              <p:spPr>
                <a:xfrm rot="5400000">
                  <a:off x="185738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единительная линия 27"/>
                <p:cNvCxnSpPr>
                  <a:endCxn id="4" idx="2"/>
                </p:cNvCxnSpPr>
                <p:nvPr/>
              </p:nvCxnSpPr>
              <p:spPr>
                <a:xfrm rot="16200000" flipH="1">
                  <a:off x="11430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 rot="5400000">
                  <a:off x="4286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Прямая соединительная линия 21"/>
                <p:cNvCxnSpPr/>
                <p:nvPr/>
              </p:nvCxnSpPr>
              <p:spPr>
                <a:xfrm rot="5400000">
                  <a:off x="-285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 rot="5400000">
                  <a:off x="-2501132" y="3429000"/>
                  <a:ext cx="6858794" cy="79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Прямая соединительная линия 11"/>
                <p:cNvCxnSpPr/>
                <p:nvPr/>
              </p:nvCxnSpPr>
              <p:spPr>
                <a:xfrm rot="5400000">
                  <a:off x="-1714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 rot="5400000">
                  <a:off x="-1000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2" name="Рамка 81"/>
              <p:cNvSpPr/>
              <p:nvPr/>
            </p:nvSpPr>
            <p:spPr>
              <a:xfrm>
                <a:off x="0" y="0"/>
                <a:ext cx="9144000" cy="6858000"/>
              </a:xfrm>
              <a:prstGeom prst="frame">
                <a:avLst>
                  <a:gd name="adj1" fmla="val 3885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84" name="Рисунок 83" descr="geom_nabor.png"/>
            <p:cNvPicPr>
              <a:picLocks noChangeAspect="1"/>
            </p:cNvPicPr>
            <p:nvPr/>
          </p:nvPicPr>
          <p:blipFill>
            <a:blip r:embed="rId2" cstate="print"/>
            <a:srcRect l="7088" b="6666"/>
            <a:stretch>
              <a:fillRect/>
            </a:stretch>
          </p:blipFill>
          <p:spPr>
            <a:xfrm>
              <a:off x="0" y="4705131"/>
              <a:ext cx="2015169" cy="215286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87" name="Заголовок 86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Nautilus Pompilius" pitchFamily="50" charset="-52"/>
              </a:rPr>
              <a:t>НОЛЬ</a:t>
            </a:r>
            <a:endParaRPr lang="ru-RU" b="1" i="1" dirty="0">
              <a:latin typeface="Nautilus Pompilius" pitchFamily="50" charset="-52"/>
            </a:endParaRPr>
          </a:p>
        </p:txBody>
      </p:sp>
      <p:sp>
        <p:nvSpPr>
          <p:cNvPr id="88" name="Содержимое 8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Сколько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лет в яйце цыпленку,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крыльев у котенка,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в алфавите цифр,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гор проглотит тигр,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мышка весит тонн,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в стае рыб ворон,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зайцев съела моль,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Знает только цифра… (ноль)</a:t>
            </a:r>
          </a:p>
          <a:p>
            <a:pPr>
              <a:buNone/>
            </a:pPr>
            <a:endParaRPr lang="ru-RU" dirty="0">
              <a:solidFill>
                <a:srgbClr val="4BB2FF"/>
              </a:solidFill>
              <a:latin typeface="Nautilus Pompilius" pitchFamily="50" charset="-52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268760"/>
            <a:ext cx="288032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5"/>
          <p:cNvGrpSpPr/>
          <p:nvPr/>
        </p:nvGrpSpPr>
        <p:grpSpPr>
          <a:xfrm>
            <a:off x="0" y="0"/>
            <a:ext cx="9144000" cy="6858794"/>
            <a:chOff x="0" y="0"/>
            <a:chExt cx="9144000" cy="6858794"/>
          </a:xfrm>
        </p:grpSpPr>
        <p:grpSp>
          <p:nvGrpSpPr>
            <p:cNvPr id="3" name="Группа 82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grpSp>
            <p:nvGrpSpPr>
              <p:cNvPr id="4" name="Группа 80"/>
              <p:cNvGrpSpPr/>
              <p:nvPr/>
            </p:nvGrpSpPr>
            <p:grpSpPr>
              <a:xfrm>
                <a:off x="0" y="0"/>
                <a:ext cx="9144000" cy="6858794"/>
                <a:chOff x="0" y="0"/>
                <a:chExt cx="9144000" cy="6858794"/>
              </a:xfrm>
            </p:grpSpPr>
            <p:cxnSp>
              <p:nvCxnSpPr>
                <p:cNvPr id="73" name="Прямая соединительная линия 72"/>
                <p:cNvCxnSpPr/>
                <p:nvPr/>
              </p:nvCxnSpPr>
              <p:spPr>
                <a:xfrm>
                  <a:off x="0" y="62865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Прямая соединительная линия 70"/>
                <p:cNvCxnSpPr/>
                <p:nvPr/>
              </p:nvCxnSpPr>
              <p:spPr>
                <a:xfrm>
                  <a:off x="0" y="557214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Прямая соединительная линия 68"/>
                <p:cNvCxnSpPr/>
                <p:nvPr/>
              </p:nvCxnSpPr>
              <p:spPr>
                <a:xfrm>
                  <a:off x="0" y="48577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Прямая соединительная линия 65"/>
                <p:cNvCxnSpPr/>
                <p:nvPr/>
              </p:nvCxnSpPr>
              <p:spPr>
                <a:xfrm>
                  <a:off x="0" y="41433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Прямая соединительная линия 63"/>
                <p:cNvCxnSpPr>
                  <a:endCxn id="4" idx="3"/>
                </p:cNvCxnSpPr>
                <p:nvPr/>
              </p:nvCxnSpPr>
              <p:spPr>
                <a:xfrm rot="10800000" flipH="1">
                  <a:off x="0" y="342900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Прямая соединительная линия 61"/>
                <p:cNvCxnSpPr/>
                <p:nvPr/>
              </p:nvCxnSpPr>
              <p:spPr>
                <a:xfrm>
                  <a:off x="0" y="27146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Прямая соединительная линия 59"/>
                <p:cNvCxnSpPr/>
                <p:nvPr/>
              </p:nvCxnSpPr>
              <p:spPr>
                <a:xfrm>
                  <a:off x="0" y="1928802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Прямая соединительная линия 75"/>
                <p:cNvCxnSpPr/>
                <p:nvPr/>
              </p:nvCxnSpPr>
              <p:spPr>
                <a:xfrm>
                  <a:off x="0" y="12858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Прямая соединительная линия 77"/>
                <p:cNvCxnSpPr/>
                <p:nvPr/>
              </p:nvCxnSpPr>
              <p:spPr>
                <a:xfrm>
                  <a:off x="0" y="5714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Прямая соединительная линия 53"/>
                <p:cNvCxnSpPr/>
                <p:nvPr/>
              </p:nvCxnSpPr>
              <p:spPr>
                <a:xfrm rot="5400000">
                  <a:off x="47149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Прямая соединительная линия 51"/>
                <p:cNvCxnSpPr/>
                <p:nvPr/>
              </p:nvCxnSpPr>
              <p:spPr>
                <a:xfrm rot="5400000">
                  <a:off x="4000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Прямая соединительная линия 49"/>
                <p:cNvCxnSpPr/>
                <p:nvPr/>
              </p:nvCxnSpPr>
              <p:spPr>
                <a:xfrm rot="5400000">
                  <a:off x="3286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Прямая соединительная линия 47"/>
                <p:cNvCxnSpPr/>
                <p:nvPr/>
              </p:nvCxnSpPr>
              <p:spPr>
                <a:xfrm rot="5400000">
                  <a:off x="2571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Прямая соединительная линия 45"/>
                <p:cNvCxnSpPr/>
                <p:nvPr/>
              </p:nvCxnSpPr>
              <p:spPr>
                <a:xfrm rot="5400000">
                  <a:off x="185738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единительная линия 27"/>
                <p:cNvCxnSpPr>
                  <a:endCxn id="4" idx="2"/>
                </p:cNvCxnSpPr>
                <p:nvPr/>
              </p:nvCxnSpPr>
              <p:spPr>
                <a:xfrm rot="16200000" flipH="1">
                  <a:off x="11430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 rot="5400000">
                  <a:off x="4286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Прямая соединительная линия 21"/>
                <p:cNvCxnSpPr/>
                <p:nvPr/>
              </p:nvCxnSpPr>
              <p:spPr>
                <a:xfrm rot="5400000">
                  <a:off x="-285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 rot="5400000">
                  <a:off x="-2501132" y="3429000"/>
                  <a:ext cx="6858794" cy="79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Прямая соединительная линия 11"/>
                <p:cNvCxnSpPr/>
                <p:nvPr/>
              </p:nvCxnSpPr>
              <p:spPr>
                <a:xfrm rot="5400000">
                  <a:off x="-1714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 rot="5400000">
                  <a:off x="-1000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2" name="Рамка 81"/>
              <p:cNvSpPr/>
              <p:nvPr/>
            </p:nvSpPr>
            <p:spPr>
              <a:xfrm>
                <a:off x="0" y="0"/>
                <a:ext cx="9144000" cy="6858000"/>
              </a:xfrm>
              <a:prstGeom prst="frame">
                <a:avLst>
                  <a:gd name="adj1" fmla="val 3885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84" name="Рисунок 83" descr="geom_nabor.png"/>
            <p:cNvPicPr>
              <a:picLocks noChangeAspect="1"/>
            </p:cNvPicPr>
            <p:nvPr/>
          </p:nvPicPr>
          <p:blipFill>
            <a:blip r:embed="rId2" cstate="print"/>
            <a:srcRect l="7088" b="6666"/>
            <a:stretch>
              <a:fillRect/>
            </a:stretch>
          </p:blipFill>
          <p:spPr>
            <a:xfrm>
              <a:off x="0" y="4705131"/>
              <a:ext cx="2015169" cy="215286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87" name="Заголовок 86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Единица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Содержимое 8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Сколько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солнышек за тучкой,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стержней в авторучке,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у слона носов,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на руке часов?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ног у мухомора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попыток у сапера,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Знает и гордится собой,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Цифра-столбик… (единица)</a:t>
            </a:r>
          </a:p>
          <a:p>
            <a:pPr>
              <a:buNone/>
            </a:pPr>
            <a:endParaRPr lang="ru-RU" dirty="0">
              <a:solidFill>
                <a:srgbClr val="4BB2FF"/>
              </a:solidFill>
              <a:latin typeface="Nautilus Pompilius" pitchFamily="50" charset="-5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268760"/>
            <a:ext cx="280831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5"/>
          <p:cNvGrpSpPr/>
          <p:nvPr/>
        </p:nvGrpSpPr>
        <p:grpSpPr>
          <a:xfrm>
            <a:off x="0" y="-794"/>
            <a:ext cx="9144000" cy="6858794"/>
            <a:chOff x="0" y="0"/>
            <a:chExt cx="9144000" cy="6858794"/>
          </a:xfrm>
        </p:grpSpPr>
        <p:grpSp>
          <p:nvGrpSpPr>
            <p:cNvPr id="3" name="Группа 82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grpSp>
            <p:nvGrpSpPr>
              <p:cNvPr id="4" name="Группа 80"/>
              <p:cNvGrpSpPr/>
              <p:nvPr/>
            </p:nvGrpSpPr>
            <p:grpSpPr>
              <a:xfrm>
                <a:off x="0" y="0"/>
                <a:ext cx="9144000" cy="6858794"/>
                <a:chOff x="0" y="0"/>
                <a:chExt cx="9144000" cy="6858794"/>
              </a:xfrm>
            </p:grpSpPr>
            <p:cxnSp>
              <p:nvCxnSpPr>
                <p:cNvPr id="73" name="Прямая соединительная линия 72"/>
                <p:cNvCxnSpPr/>
                <p:nvPr/>
              </p:nvCxnSpPr>
              <p:spPr>
                <a:xfrm>
                  <a:off x="0" y="62865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Прямая соединительная линия 70"/>
                <p:cNvCxnSpPr/>
                <p:nvPr/>
              </p:nvCxnSpPr>
              <p:spPr>
                <a:xfrm>
                  <a:off x="0" y="557214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Прямая соединительная линия 68"/>
                <p:cNvCxnSpPr/>
                <p:nvPr/>
              </p:nvCxnSpPr>
              <p:spPr>
                <a:xfrm>
                  <a:off x="0" y="48577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Прямая соединительная линия 65"/>
                <p:cNvCxnSpPr/>
                <p:nvPr/>
              </p:nvCxnSpPr>
              <p:spPr>
                <a:xfrm>
                  <a:off x="0" y="41433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Прямая соединительная линия 63"/>
                <p:cNvCxnSpPr>
                  <a:endCxn id="4" idx="3"/>
                </p:cNvCxnSpPr>
                <p:nvPr/>
              </p:nvCxnSpPr>
              <p:spPr>
                <a:xfrm rot="10800000" flipH="1">
                  <a:off x="0" y="342900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Прямая соединительная линия 61"/>
                <p:cNvCxnSpPr/>
                <p:nvPr/>
              </p:nvCxnSpPr>
              <p:spPr>
                <a:xfrm>
                  <a:off x="0" y="27146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Прямая соединительная линия 59"/>
                <p:cNvCxnSpPr/>
                <p:nvPr/>
              </p:nvCxnSpPr>
              <p:spPr>
                <a:xfrm>
                  <a:off x="0" y="1928802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Прямая соединительная линия 75"/>
                <p:cNvCxnSpPr/>
                <p:nvPr/>
              </p:nvCxnSpPr>
              <p:spPr>
                <a:xfrm>
                  <a:off x="0" y="12858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Прямая соединительная линия 77"/>
                <p:cNvCxnSpPr/>
                <p:nvPr/>
              </p:nvCxnSpPr>
              <p:spPr>
                <a:xfrm>
                  <a:off x="0" y="5714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Прямая соединительная линия 53"/>
                <p:cNvCxnSpPr/>
                <p:nvPr/>
              </p:nvCxnSpPr>
              <p:spPr>
                <a:xfrm rot="5400000">
                  <a:off x="47149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Прямая соединительная линия 51"/>
                <p:cNvCxnSpPr/>
                <p:nvPr/>
              </p:nvCxnSpPr>
              <p:spPr>
                <a:xfrm rot="5400000">
                  <a:off x="4000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Прямая соединительная линия 49"/>
                <p:cNvCxnSpPr/>
                <p:nvPr/>
              </p:nvCxnSpPr>
              <p:spPr>
                <a:xfrm rot="5400000">
                  <a:off x="3286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Прямая соединительная линия 47"/>
                <p:cNvCxnSpPr/>
                <p:nvPr/>
              </p:nvCxnSpPr>
              <p:spPr>
                <a:xfrm rot="5400000">
                  <a:off x="2571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Прямая соединительная линия 45"/>
                <p:cNvCxnSpPr/>
                <p:nvPr/>
              </p:nvCxnSpPr>
              <p:spPr>
                <a:xfrm rot="5400000">
                  <a:off x="185738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единительная линия 27"/>
                <p:cNvCxnSpPr>
                  <a:endCxn id="4" idx="2"/>
                </p:cNvCxnSpPr>
                <p:nvPr/>
              </p:nvCxnSpPr>
              <p:spPr>
                <a:xfrm rot="16200000" flipH="1">
                  <a:off x="11430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 rot="5400000">
                  <a:off x="4286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Прямая соединительная линия 21"/>
                <p:cNvCxnSpPr/>
                <p:nvPr/>
              </p:nvCxnSpPr>
              <p:spPr>
                <a:xfrm rot="5400000">
                  <a:off x="-285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 rot="5400000">
                  <a:off x="-2501132" y="3429000"/>
                  <a:ext cx="6858794" cy="79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Прямая соединительная линия 11"/>
                <p:cNvCxnSpPr/>
                <p:nvPr/>
              </p:nvCxnSpPr>
              <p:spPr>
                <a:xfrm rot="5400000">
                  <a:off x="-1714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 rot="5400000">
                  <a:off x="-1000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2" name="Рамка 81"/>
              <p:cNvSpPr/>
              <p:nvPr/>
            </p:nvSpPr>
            <p:spPr>
              <a:xfrm>
                <a:off x="0" y="0"/>
                <a:ext cx="9144000" cy="6858000"/>
              </a:xfrm>
              <a:prstGeom prst="frame">
                <a:avLst>
                  <a:gd name="adj1" fmla="val 3885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84" name="Рисунок 83" descr="geom_nabor.png"/>
            <p:cNvPicPr>
              <a:picLocks noChangeAspect="1"/>
            </p:cNvPicPr>
            <p:nvPr/>
          </p:nvPicPr>
          <p:blipFill>
            <a:blip r:embed="rId2" cstate="print"/>
            <a:srcRect l="7088" b="6666"/>
            <a:stretch>
              <a:fillRect/>
            </a:stretch>
          </p:blipFill>
          <p:spPr>
            <a:xfrm>
              <a:off x="0" y="4705131"/>
              <a:ext cx="2015169" cy="215286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87" name="Заголовок 86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ДВОЙКА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Содержимое 8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Сколько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ушек на макушке,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ног у пол-лягушки,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у сома усов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полюсов планеты,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в целом половинок,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паре – новеньких ботинок,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передних лап у льва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Знает только цифра… (два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268760"/>
            <a:ext cx="280831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5"/>
          <p:cNvGrpSpPr/>
          <p:nvPr/>
        </p:nvGrpSpPr>
        <p:grpSpPr>
          <a:xfrm>
            <a:off x="0" y="0"/>
            <a:ext cx="9144000" cy="6858794"/>
            <a:chOff x="0" y="0"/>
            <a:chExt cx="9144000" cy="6858794"/>
          </a:xfrm>
        </p:grpSpPr>
        <p:grpSp>
          <p:nvGrpSpPr>
            <p:cNvPr id="3" name="Группа 82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grpSp>
            <p:nvGrpSpPr>
              <p:cNvPr id="4" name="Группа 80"/>
              <p:cNvGrpSpPr/>
              <p:nvPr/>
            </p:nvGrpSpPr>
            <p:grpSpPr>
              <a:xfrm>
                <a:off x="0" y="0"/>
                <a:ext cx="9144000" cy="6858794"/>
                <a:chOff x="0" y="0"/>
                <a:chExt cx="9144000" cy="6858794"/>
              </a:xfrm>
            </p:grpSpPr>
            <p:cxnSp>
              <p:nvCxnSpPr>
                <p:cNvPr id="73" name="Прямая соединительная линия 72"/>
                <p:cNvCxnSpPr/>
                <p:nvPr/>
              </p:nvCxnSpPr>
              <p:spPr>
                <a:xfrm>
                  <a:off x="0" y="62865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Прямая соединительная линия 70"/>
                <p:cNvCxnSpPr/>
                <p:nvPr/>
              </p:nvCxnSpPr>
              <p:spPr>
                <a:xfrm>
                  <a:off x="0" y="557214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Прямая соединительная линия 68"/>
                <p:cNvCxnSpPr/>
                <p:nvPr/>
              </p:nvCxnSpPr>
              <p:spPr>
                <a:xfrm>
                  <a:off x="0" y="48577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Прямая соединительная линия 65"/>
                <p:cNvCxnSpPr/>
                <p:nvPr/>
              </p:nvCxnSpPr>
              <p:spPr>
                <a:xfrm>
                  <a:off x="0" y="41433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Прямая соединительная линия 63"/>
                <p:cNvCxnSpPr>
                  <a:endCxn id="4" idx="3"/>
                </p:cNvCxnSpPr>
                <p:nvPr/>
              </p:nvCxnSpPr>
              <p:spPr>
                <a:xfrm rot="10800000" flipH="1">
                  <a:off x="0" y="342900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Прямая соединительная линия 61"/>
                <p:cNvCxnSpPr/>
                <p:nvPr/>
              </p:nvCxnSpPr>
              <p:spPr>
                <a:xfrm>
                  <a:off x="0" y="27146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Прямая соединительная линия 59"/>
                <p:cNvCxnSpPr/>
                <p:nvPr/>
              </p:nvCxnSpPr>
              <p:spPr>
                <a:xfrm>
                  <a:off x="0" y="1928802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Прямая соединительная линия 75"/>
                <p:cNvCxnSpPr/>
                <p:nvPr/>
              </p:nvCxnSpPr>
              <p:spPr>
                <a:xfrm>
                  <a:off x="0" y="12858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Прямая соединительная линия 77"/>
                <p:cNvCxnSpPr/>
                <p:nvPr/>
              </p:nvCxnSpPr>
              <p:spPr>
                <a:xfrm>
                  <a:off x="0" y="5714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Прямая соединительная линия 53"/>
                <p:cNvCxnSpPr/>
                <p:nvPr/>
              </p:nvCxnSpPr>
              <p:spPr>
                <a:xfrm rot="5400000">
                  <a:off x="47149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Прямая соединительная линия 51"/>
                <p:cNvCxnSpPr/>
                <p:nvPr/>
              </p:nvCxnSpPr>
              <p:spPr>
                <a:xfrm rot="5400000">
                  <a:off x="4000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Прямая соединительная линия 49"/>
                <p:cNvCxnSpPr/>
                <p:nvPr/>
              </p:nvCxnSpPr>
              <p:spPr>
                <a:xfrm rot="5400000">
                  <a:off x="3286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Прямая соединительная линия 47"/>
                <p:cNvCxnSpPr/>
                <p:nvPr/>
              </p:nvCxnSpPr>
              <p:spPr>
                <a:xfrm rot="5400000">
                  <a:off x="2571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Прямая соединительная линия 45"/>
                <p:cNvCxnSpPr/>
                <p:nvPr/>
              </p:nvCxnSpPr>
              <p:spPr>
                <a:xfrm rot="5400000">
                  <a:off x="185738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единительная линия 27"/>
                <p:cNvCxnSpPr>
                  <a:endCxn id="4" idx="2"/>
                </p:cNvCxnSpPr>
                <p:nvPr/>
              </p:nvCxnSpPr>
              <p:spPr>
                <a:xfrm rot="16200000" flipH="1">
                  <a:off x="11430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 rot="5400000">
                  <a:off x="4286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Прямая соединительная линия 21"/>
                <p:cNvCxnSpPr/>
                <p:nvPr/>
              </p:nvCxnSpPr>
              <p:spPr>
                <a:xfrm rot="5400000">
                  <a:off x="-285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 rot="5400000">
                  <a:off x="-2501132" y="3429000"/>
                  <a:ext cx="6858794" cy="79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Прямая соединительная линия 11"/>
                <p:cNvCxnSpPr/>
                <p:nvPr/>
              </p:nvCxnSpPr>
              <p:spPr>
                <a:xfrm rot="5400000">
                  <a:off x="-1714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 rot="5400000">
                  <a:off x="-1000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2" name="Рамка 81"/>
              <p:cNvSpPr/>
              <p:nvPr/>
            </p:nvSpPr>
            <p:spPr>
              <a:xfrm>
                <a:off x="0" y="0"/>
                <a:ext cx="9144000" cy="6858000"/>
              </a:xfrm>
              <a:prstGeom prst="frame">
                <a:avLst>
                  <a:gd name="adj1" fmla="val 3885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84" name="Рисунок 83" descr="geom_nabor.png"/>
            <p:cNvPicPr>
              <a:picLocks noChangeAspect="1"/>
            </p:cNvPicPr>
            <p:nvPr/>
          </p:nvPicPr>
          <p:blipFill>
            <a:blip r:embed="rId2" cstate="print"/>
            <a:srcRect l="7088" b="6666"/>
            <a:stretch>
              <a:fillRect/>
            </a:stretch>
          </p:blipFill>
          <p:spPr>
            <a:xfrm>
              <a:off x="0" y="4705131"/>
              <a:ext cx="2015169" cy="215286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87" name="Заголовок 86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ТРОЙКА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Содержимое 8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4BB2FF"/>
                </a:solidFill>
                <a:latin typeface="Nautilus Pompilius" pitchFamily="50" charset="-52"/>
              </a:rPr>
              <a:t> </a:t>
            </a:r>
            <a:r>
              <a:rPr lang="ru-RU" dirty="0" smtClean="0">
                <a:solidFill>
                  <a:srgbClr val="4BB2FF"/>
                </a:solidFill>
                <a:latin typeface="Nautilus Pompilius" pitchFamily="50" charset="-52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месяцев в зиме,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лете, в осени, в весне,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глаз у светофора,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Баз на поле для бейсбола,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Граней у спортивной шпаги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полос на нашем флаге,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нам кто ни говори,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Знает правду цифра… (три)</a:t>
            </a:r>
          </a:p>
          <a:p>
            <a:pPr>
              <a:buNone/>
            </a:pPr>
            <a:endParaRPr lang="ru-RU" sz="2400" dirty="0">
              <a:solidFill>
                <a:srgbClr val="4BB2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268760"/>
            <a:ext cx="280831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5"/>
          <p:cNvGrpSpPr/>
          <p:nvPr/>
        </p:nvGrpSpPr>
        <p:grpSpPr>
          <a:xfrm>
            <a:off x="0" y="0"/>
            <a:ext cx="9144000" cy="6858794"/>
            <a:chOff x="0" y="0"/>
            <a:chExt cx="9144000" cy="6858794"/>
          </a:xfrm>
        </p:grpSpPr>
        <p:grpSp>
          <p:nvGrpSpPr>
            <p:cNvPr id="3" name="Группа 82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grpSp>
            <p:nvGrpSpPr>
              <p:cNvPr id="4" name="Группа 80"/>
              <p:cNvGrpSpPr/>
              <p:nvPr/>
            </p:nvGrpSpPr>
            <p:grpSpPr>
              <a:xfrm>
                <a:off x="0" y="0"/>
                <a:ext cx="9144000" cy="6858794"/>
                <a:chOff x="0" y="0"/>
                <a:chExt cx="9144000" cy="6858794"/>
              </a:xfrm>
            </p:grpSpPr>
            <p:cxnSp>
              <p:nvCxnSpPr>
                <p:cNvPr id="73" name="Прямая соединительная линия 72"/>
                <p:cNvCxnSpPr/>
                <p:nvPr/>
              </p:nvCxnSpPr>
              <p:spPr>
                <a:xfrm>
                  <a:off x="0" y="62865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Прямая соединительная линия 70"/>
                <p:cNvCxnSpPr/>
                <p:nvPr/>
              </p:nvCxnSpPr>
              <p:spPr>
                <a:xfrm>
                  <a:off x="0" y="557214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Прямая соединительная линия 68"/>
                <p:cNvCxnSpPr/>
                <p:nvPr/>
              </p:nvCxnSpPr>
              <p:spPr>
                <a:xfrm>
                  <a:off x="0" y="48577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Прямая соединительная линия 65"/>
                <p:cNvCxnSpPr/>
                <p:nvPr/>
              </p:nvCxnSpPr>
              <p:spPr>
                <a:xfrm>
                  <a:off x="0" y="41433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Прямая соединительная линия 63"/>
                <p:cNvCxnSpPr>
                  <a:endCxn id="4" idx="3"/>
                </p:cNvCxnSpPr>
                <p:nvPr/>
              </p:nvCxnSpPr>
              <p:spPr>
                <a:xfrm rot="10800000" flipH="1">
                  <a:off x="0" y="342900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Прямая соединительная линия 61"/>
                <p:cNvCxnSpPr/>
                <p:nvPr/>
              </p:nvCxnSpPr>
              <p:spPr>
                <a:xfrm>
                  <a:off x="0" y="27146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Прямая соединительная линия 59"/>
                <p:cNvCxnSpPr/>
                <p:nvPr/>
              </p:nvCxnSpPr>
              <p:spPr>
                <a:xfrm>
                  <a:off x="0" y="1928802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Прямая соединительная линия 75"/>
                <p:cNvCxnSpPr/>
                <p:nvPr/>
              </p:nvCxnSpPr>
              <p:spPr>
                <a:xfrm>
                  <a:off x="0" y="12858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Прямая соединительная линия 77"/>
                <p:cNvCxnSpPr/>
                <p:nvPr/>
              </p:nvCxnSpPr>
              <p:spPr>
                <a:xfrm>
                  <a:off x="0" y="5714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Прямая соединительная линия 53"/>
                <p:cNvCxnSpPr/>
                <p:nvPr/>
              </p:nvCxnSpPr>
              <p:spPr>
                <a:xfrm rot="5400000">
                  <a:off x="47149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Прямая соединительная линия 51"/>
                <p:cNvCxnSpPr/>
                <p:nvPr/>
              </p:nvCxnSpPr>
              <p:spPr>
                <a:xfrm rot="5400000">
                  <a:off x="4000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Прямая соединительная линия 49"/>
                <p:cNvCxnSpPr/>
                <p:nvPr/>
              </p:nvCxnSpPr>
              <p:spPr>
                <a:xfrm rot="5400000">
                  <a:off x="3286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Прямая соединительная линия 47"/>
                <p:cNvCxnSpPr/>
                <p:nvPr/>
              </p:nvCxnSpPr>
              <p:spPr>
                <a:xfrm rot="5400000">
                  <a:off x="2571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Прямая соединительная линия 45"/>
                <p:cNvCxnSpPr/>
                <p:nvPr/>
              </p:nvCxnSpPr>
              <p:spPr>
                <a:xfrm rot="5400000">
                  <a:off x="185738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единительная линия 27"/>
                <p:cNvCxnSpPr>
                  <a:endCxn id="4" idx="2"/>
                </p:cNvCxnSpPr>
                <p:nvPr/>
              </p:nvCxnSpPr>
              <p:spPr>
                <a:xfrm rot="16200000" flipH="1">
                  <a:off x="11430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 rot="5400000">
                  <a:off x="4286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Прямая соединительная линия 21"/>
                <p:cNvCxnSpPr/>
                <p:nvPr/>
              </p:nvCxnSpPr>
              <p:spPr>
                <a:xfrm rot="5400000">
                  <a:off x="-285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 rot="5400000">
                  <a:off x="-2501132" y="3429000"/>
                  <a:ext cx="6858794" cy="79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Прямая соединительная линия 11"/>
                <p:cNvCxnSpPr/>
                <p:nvPr/>
              </p:nvCxnSpPr>
              <p:spPr>
                <a:xfrm rot="5400000">
                  <a:off x="-1714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 rot="5400000">
                  <a:off x="-1000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2" name="Рамка 81"/>
              <p:cNvSpPr/>
              <p:nvPr/>
            </p:nvSpPr>
            <p:spPr>
              <a:xfrm>
                <a:off x="0" y="0"/>
                <a:ext cx="9144000" cy="6858000"/>
              </a:xfrm>
              <a:prstGeom prst="frame">
                <a:avLst>
                  <a:gd name="adj1" fmla="val 3885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84" name="Рисунок 83" descr="geom_nabor.png"/>
            <p:cNvPicPr>
              <a:picLocks noChangeAspect="1"/>
            </p:cNvPicPr>
            <p:nvPr/>
          </p:nvPicPr>
          <p:blipFill>
            <a:blip r:embed="rId2" cstate="print"/>
            <a:srcRect l="7088" b="6666"/>
            <a:stretch>
              <a:fillRect/>
            </a:stretch>
          </p:blipFill>
          <p:spPr>
            <a:xfrm>
              <a:off x="0" y="4705131"/>
              <a:ext cx="2015169" cy="215286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87" name="Заголовок 86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ЧЕТВЁРКА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Содержимое 8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лапок у мангуста,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Лепестков в цветке капусты,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Пальцев на куриной ножке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на задней лапе кошки,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Рук у Тани вместе с Петей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сторон всего на свете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 и океанов в мире,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Знает циферка… (четыре)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268760"/>
            <a:ext cx="288032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5"/>
          <p:cNvGrpSpPr/>
          <p:nvPr/>
        </p:nvGrpSpPr>
        <p:grpSpPr>
          <a:xfrm>
            <a:off x="0" y="0"/>
            <a:ext cx="9144000" cy="6858794"/>
            <a:chOff x="0" y="0"/>
            <a:chExt cx="9144000" cy="6858794"/>
          </a:xfrm>
        </p:grpSpPr>
        <p:grpSp>
          <p:nvGrpSpPr>
            <p:cNvPr id="3" name="Группа 82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grpSp>
            <p:nvGrpSpPr>
              <p:cNvPr id="4" name="Группа 80"/>
              <p:cNvGrpSpPr/>
              <p:nvPr/>
            </p:nvGrpSpPr>
            <p:grpSpPr>
              <a:xfrm>
                <a:off x="0" y="0"/>
                <a:ext cx="9144000" cy="6858794"/>
                <a:chOff x="0" y="0"/>
                <a:chExt cx="9144000" cy="6858794"/>
              </a:xfrm>
            </p:grpSpPr>
            <p:cxnSp>
              <p:nvCxnSpPr>
                <p:cNvPr id="73" name="Прямая соединительная линия 72"/>
                <p:cNvCxnSpPr/>
                <p:nvPr/>
              </p:nvCxnSpPr>
              <p:spPr>
                <a:xfrm>
                  <a:off x="0" y="62865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Прямая соединительная линия 70"/>
                <p:cNvCxnSpPr/>
                <p:nvPr/>
              </p:nvCxnSpPr>
              <p:spPr>
                <a:xfrm>
                  <a:off x="0" y="557214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Прямая соединительная линия 68"/>
                <p:cNvCxnSpPr/>
                <p:nvPr/>
              </p:nvCxnSpPr>
              <p:spPr>
                <a:xfrm>
                  <a:off x="0" y="48577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Прямая соединительная линия 65"/>
                <p:cNvCxnSpPr/>
                <p:nvPr/>
              </p:nvCxnSpPr>
              <p:spPr>
                <a:xfrm>
                  <a:off x="0" y="41433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Прямая соединительная линия 63"/>
                <p:cNvCxnSpPr>
                  <a:endCxn id="4" idx="3"/>
                </p:cNvCxnSpPr>
                <p:nvPr/>
              </p:nvCxnSpPr>
              <p:spPr>
                <a:xfrm rot="10800000" flipH="1">
                  <a:off x="0" y="342900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Прямая соединительная линия 61"/>
                <p:cNvCxnSpPr/>
                <p:nvPr/>
              </p:nvCxnSpPr>
              <p:spPr>
                <a:xfrm>
                  <a:off x="0" y="27146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Прямая соединительная линия 59"/>
                <p:cNvCxnSpPr/>
                <p:nvPr/>
              </p:nvCxnSpPr>
              <p:spPr>
                <a:xfrm>
                  <a:off x="0" y="1928802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Прямая соединительная линия 75"/>
                <p:cNvCxnSpPr/>
                <p:nvPr/>
              </p:nvCxnSpPr>
              <p:spPr>
                <a:xfrm>
                  <a:off x="0" y="12858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Прямая соединительная линия 77"/>
                <p:cNvCxnSpPr/>
                <p:nvPr/>
              </p:nvCxnSpPr>
              <p:spPr>
                <a:xfrm>
                  <a:off x="0" y="5714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Прямая соединительная линия 53"/>
                <p:cNvCxnSpPr/>
                <p:nvPr/>
              </p:nvCxnSpPr>
              <p:spPr>
                <a:xfrm rot="5400000">
                  <a:off x="47149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Прямая соединительная линия 51"/>
                <p:cNvCxnSpPr/>
                <p:nvPr/>
              </p:nvCxnSpPr>
              <p:spPr>
                <a:xfrm rot="5400000">
                  <a:off x="4000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Прямая соединительная линия 49"/>
                <p:cNvCxnSpPr/>
                <p:nvPr/>
              </p:nvCxnSpPr>
              <p:spPr>
                <a:xfrm rot="5400000">
                  <a:off x="3286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Прямая соединительная линия 47"/>
                <p:cNvCxnSpPr/>
                <p:nvPr/>
              </p:nvCxnSpPr>
              <p:spPr>
                <a:xfrm rot="5400000">
                  <a:off x="2571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Прямая соединительная линия 45"/>
                <p:cNvCxnSpPr/>
                <p:nvPr/>
              </p:nvCxnSpPr>
              <p:spPr>
                <a:xfrm rot="5400000">
                  <a:off x="185738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единительная линия 27"/>
                <p:cNvCxnSpPr>
                  <a:endCxn id="4" idx="2"/>
                </p:cNvCxnSpPr>
                <p:nvPr/>
              </p:nvCxnSpPr>
              <p:spPr>
                <a:xfrm rot="16200000" flipH="1">
                  <a:off x="11430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 rot="5400000">
                  <a:off x="4286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Прямая соединительная линия 21"/>
                <p:cNvCxnSpPr/>
                <p:nvPr/>
              </p:nvCxnSpPr>
              <p:spPr>
                <a:xfrm rot="5400000">
                  <a:off x="-285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 rot="5400000">
                  <a:off x="-2501132" y="3429000"/>
                  <a:ext cx="6858794" cy="79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Прямая соединительная линия 11"/>
                <p:cNvCxnSpPr/>
                <p:nvPr/>
              </p:nvCxnSpPr>
              <p:spPr>
                <a:xfrm rot="5400000">
                  <a:off x="-1714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 rot="5400000">
                  <a:off x="-1000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2" name="Рамка 81"/>
              <p:cNvSpPr/>
              <p:nvPr/>
            </p:nvSpPr>
            <p:spPr>
              <a:xfrm>
                <a:off x="0" y="0"/>
                <a:ext cx="9144000" cy="6858000"/>
              </a:xfrm>
              <a:prstGeom prst="frame">
                <a:avLst>
                  <a:gd name="adj1" fmla="val 3885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84" name="Рисунок 83" descr="geom_nabor.png"/>
            <p:cNvPicPr>
              <a:picLocks noChangeAspect="1"/>
            </p:cNvPicPr>
            <p:nvPr/>
          </p:nvPicPr>
          <p:blipFill>
            <a:blip r:embed="rId2" cstate="print"/>
            <a:srcRect l="7088" b="6666"/>
            <a:stretch>
              <a:fillRect/>
            </a:stretch>
          </p:blipFill>
          <p:spPr>
            <a:xfrm>
              <a:off x="0" y="4705131"/>
              <a:ext cx="2015169" cy="215286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87" name="Заголовок 86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Nautilus Pompilius" pitchFamily="50" charset="-52"/>
              </a:rPr>
              <a:t>ПЯТЁРКА</a:t>
            </a:r>
            <a:endParaRPr lang="ru-RU" b="1" i="1" dirty="0">
              <a:latin typeface="Nautilus Pompilius" pitchFamily="50" charset="-52"/>
            </a:endParaRPr>
          </a:p>
        </p:txBody>
      </p:sp>
      <p:sp>
        <p:nvSpPr>
          <p:cNvPr id="88" name="Содержимое 8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Сколько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пальцев на руке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копеек в пятачке,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морской звезды лучей,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Клювов у пяти грачей,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Лопастей у листьев клена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углов у бастиона,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 все это рассказать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Нам поможет цифра… (пять)</a:t>
            </a:r>
          </a:p>
          <a:p>
            <a:pPr>
              <a:buNone/>
            </a:pPr>
            <a:endParaRPr lang="ru-RU" sz="2400" dirty="0">
              <a:solidFill>
                <a:srgbClr val="4BB2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268760"/>
            <a:ext cx="280831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5"/>
          <p:cNvGrpSpPr/>
          <p:nvPr/>
        </p:nvGrpSpPr>
        <p:grpSpPr>
          <a:xfrm>
            <a:off x="0" y="0"/>
            <a:ext cx="9144000" cy="6858794"/>
            <a:chOff x="0" y="0"/>
            <a:chExt cx="9144000" cy="6858794"/>
          </a:xfrm>
        </p:grpSpPr>
        <p:grpSp>
          <p:nvGrpSpPr>
            <p:cNvPr id="3" name="Группа 82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grpSp>
            <p:nvGrpSpPr>
              <p:cNvPr id="4" name="Группа 80"/>
              <p:cNvGrpSpPr/>
              <p:nvPr/>
            </p:nvGrpSpPr>
            <p:grpSpPr>
              <a:xfrm>
                <a:off x="0" y="0"/>
                <a:ext cx="9144000" cy="6858794"/>
                <a:chOff x="0" y="0"/>
                <a:chExt cx="9144000" cy="6858794"/>
              </a:xfrm>
            </p:grpSpPr>
            <p:cxnSp>
              <p:nvCxnSpPr>
                <p:cNvPr id="73" name="Прямая соединительная линия 72"/>
                <p:cNvCxnSpPr/>
                <p:nvPr/>
              </p:nvCxnSpPr>
              <p:spPr>
                <a:xfrm>
                  <a:off x="0" y="62865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Прямая соединительная линия 70"/>
                <p:cNvCxnSpPr/>
                <p:nvPr/>
              </p:nvCxnSpPr>
              <p:spPr>
                <a:xfrm>
                  <a:off x="0" y="557214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Прямая соединительная линия 68"/>
                <p:cNvCxnSpPr/>
                <p:nvPr/>
              </p:nvCxnSpPr>
              <p:spPr>
                <a:xfrm>
                  <a:off x="0" y="48577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Прямая соединительная линия 65"/>
                <p:cNvCxnSpPr/>
                <p:nvPr/>
              </p:nvCxnSpPr>
              <p:spPr>
                <a:xfrm>
                  <a:off x="0" y="41433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Прямая соединительная линия 63"/>
                <p:cNvCxnSpPr>
                  <a:endCxn id="4" idx="3"/>
                </p:cNvCxnSpPr>
                <p:nvPr/>
              </p:nvCxnSpPr>
              <p:spPr>
                <a:xfrm rot="10800000" flipH="1">
                  <a:off x="0" y="342900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Прямая соединительная линия 61"/>
                <p:cNvCxnSpPr/>
                <p:nvPr/>
              </p:nvCxnSpPr>
              <p:spPr>
                <a:xfrm>
                  <a:off x="0" y="27146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Прямая соединительная линия 59"/>
                <p:cNvCxnSpPr/>
                <p:nvPr/>
              </p:nvCxnSpPr>
              <p:spPr>
                <a:xfrm>
                  <a:off x="0" y="1928802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Прямая соединительная линия 75"/>
                <p:cNvCxnSpPr/>
                <p:nvPr/>
              </p:nvCxnSpPr>
              <p:spPr>
                <a:xfrm>
                  <a:off x="0" y="12858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Прямая соединительная линия 77"/>
                <p:cNvCxnSpPr/>
                <p:nvPr/>
              </p:nvCxnSpPr>
              <p:spPr>
                <a:xfrm>
                  <a:off x="0" y="5714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Прямая соединительная линия 53"/>
                <p:cNvCxnSpPr/>
                <p:nvPr/>
              </p:nvCxnSpPr>
              <p:spPr>
                <a:xfrm rot="5400000">
                  <a:off x="47149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Прямая соединительная линия 51"/>
                <p:cNvCxnSpPr/>
                <p:nvPr/>
              </p:nvCxnSpPr>
              <p:spPr>
                <a:xfrm rot="5400000">
                  <a:off x="4000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Прямая соединительная линия 49"/>
                <p:cNvCxnSpPr/>
                <p:nvPr/>
              </p:nvCxnSpPr>
              <p:spPr>
                <a:xfrm rot="5400000">
                  <a:off x="3286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Прямая соединительная линия 47"/>
                <p:cNvCxnSpPr/>
                <p:nvPr/>
              </p:nvCxnSpPr>
              <p:spPr>
                <a:xfrm rot="5400000">
                  <a:off x="2571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Прямая соединительная линия 45"/>
                <p:cNvCxnSpPr/>
                <p:nvPr/>
              </p:nvCxnSpPr>
              <p:spPr>
                <a:xfrm rot="5400000">
                  <a:off x="185738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единительная линия 27"/>
                <p:cNvCxnSpPr>
                  <a:endCxn id="4" idx="2"/>
                </p:cNvCxnSpPr>
                <p:nvPr/>
              </p:nvCxnSpPr>
              <p:spPr>
                <a:xfrm rot="16200000" flipH="1">
                  <a:off x="11430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 rot="5400000">
                  <a:off x="4286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Прямая соединительная линия 21"/>
                <p:cNvCxnSpPr/>
                <p:nvPr/>
              </p:nvCxnSpPr>
              <p:spPr>
                <a:xfrm rot="5400000">
                  <a:off x="-285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 rot="5400000">
                  <a:off x="-2501132" y="3429000"/>
                  <a:ext cx="6858794" cy="79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Прямая соединительная линия 11"/>
                <p:cNvCxnSpPr/>
                <p:nvPr/>
              </p:nvCxnSpPr>
              <p:spPr>
                <a:xfrm rot="5400000">
                  <a:off x="-1714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 rot="5400000">
                  <a:off x="-1000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2" name="Рамка 81"/>
              <p:cNvSpPr/>
              <p:nvPr/>
            </p:nvSpPr>
            <p:spPr>
              <a:xfrm>
                <a:off x="0" y="0"/>
                <a:ext cx="9144000" cy="6858000"/>
              </a:xfrm>
              <a:prstGeom prst="frame">
                <a:avLst>
                  <a:gd name="adj1" fmla="val 3885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84" name="Рисунок 83" descr="geom_nabor.png"/>
            <p:cNvPicPr>
              <a:picLocks noChangeAspect="1"/>
            </p:cNvPicPr>
            <p:nvPr/>
          </p:nvPicPr>
          <p:blipFill>
            <a:blip r:embed="rId2" cstate="print"/>
            <a:srcRect l="7088" b="6666"/>
            <a:stretch>
              <a:fillRect/>
            </a:stretch>
          </p:blipFill>
          <p:spPr>
            <a:xfrm>
              <a:off x="0" y="4705131"/>
              <a:ext cx="2015169" cy="215286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87" name="Заголовок 86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Nautilus Pompilius" pitchFamily="50" charset="-52"/>
              </a:rPr>
              <a:t>ШЕСТЁРКА</a:t>
            </a:r>
            <a:endParaRPr lang="ru-RU" b="1" i="1" dirty="0">
              <a:latin typeface="Nautilus Pompilius" pitchFamily="50" charset="-52"/>
            </a:endParaRPr>
          </a:p>
        </p:txBody>
      </p:sp>
      <p:sp>
        <p:nvSpPr>
          <p:cNvPr id="88" name="Содержимое 8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букв есть у дракона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нулей у миллиона,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Разных шахматных фигур,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Крыльев у трех белых кур,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Ног у майского жука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сторон у сундука.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Коль не можем сами счесть,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Нам подскажет цифра… (шесть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268760"/>
            <a:ext cx="280831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5"/>
          <p:cNvGrpSpPr/>
          <p:nvPr/>
        </p:nvGrpSpPr>
        <p:grpSpPr>
          <a:xfrm>
            <a:off x="0" y="0"/>
            <a:ext cx="9144000" cy="6858794"/>
            <a:chOff x="0" y="0"/>
            <a:chExt cx="9144000" cy="6858794"/>
          </a:xfrm>
        </p:grpSpPr>
        <p:grpSp>
          <p:nvGrpSpPr>
            <p:cNvPr id="3" name="Группа 82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grpSp>
            <p:nvGrpSpPr>
              <p:cNvPr id="4" name="Группа 80"/>
              <p:cNvGrpSpPr/>
              <p:nvPr/>
            </p:nvGrpSpPr>
            <p:grpSpPr>
              <a:xfrm>
                <a:off x="0" y="0"/>
                <a:ext cx="9144000" cy="6858794"/>
                <a:chOff x="0" y="0"/>
                <a:chExt cx="9144000" cy="6858794"/>
              </a:xfrm>
            </p:grpSpPr>
            <p:cxnSp>
              <p:nvCxnSpPr>
                <p:cNvPr id="73" name="Прямая соединительная линия 72"/>
                <p:cNvCxnSpPr/>
                <p:nvPr/>
              </p:nvCxnSpPr>
              <p:spPr>
                <a:xfrm>
                  <a:off x="0" y="62865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Прямая соединительная линия 70"/>
                <p:cNvCxnSpPr/>
                <p:nvPr/>
              </p:nvCxnSpPr>
              <p:spPr>
                <a:xfrm>
                  <a:off x="0" y="557214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Прямая соединительная линия 68"/>
                <p:cNvCxnSpPr/>
                <p:nvPr/>
              </p:nvCxnSpPr>
              <p:spPr>
                <a:xfrm>
                  <a:off x="0" y="48577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Прямая соединительная линия 65"/>
                <p:cNvCxnSpPr/>
                <p:nvPr/>
              </p:nvCxnSpPr>
              <p:spPr>
                <a:xfrm>
                  <a:off x="0" y="41433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Прямая соединительная линия 63"/>
                <p:cNvCxnSpPr>
                  <a:endCxn id="4" idx="3"/>
                </p:cNvCxnSpPr>
                <p:nvPr/>
              </p:nvCxnSpPr>
              <p:spPr>
                <a:xfrm rot="10800000" flipH="1">
                  <a:off x="0" y="342900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Прямая соединительная линия 61"/>
                <p:cNvCxnSpPr/>
                <p:nvPr/>
              </p:nvCxnSpPr>
              <p:spPr>
                <a:xfrm>
                  <a:off x="0" y="271462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Прямая соединительная линия 59"/>
                <p:cNvCxnSpPr/>
                <p:nvPr/>
              </p:nvCxnSpPr>
              <p:spPr>
                <a:xfrm>
                  <a:off x="0" y="1928802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Прямая соединительная линия 75"/>
                <p:cNvCxnSpPr/>
                <p:nvPr/>
              </p:nvCxnSpPr>
              <p:spPr>
                <a:xfrm>
                  <a:off x="0" y="128586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Прямая соединительная линия 77"/>
                <p:cNvCxnSpPr/>
                <p:nvPr/>
              </p:nvCxnSpPr>
              <p:spPr>
                <a:xfrm>
                  <a:off x="0" y="571480"/>
                  <a:ext cx="9144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Прямая соединительная линия 53"/>
                <p:cNvCxnSpPr/>
                <p:nvPr/>
              </p:nvCxnSpPr>
              <p:spPr>
                <a:xfrm rot="5400000">
                  <a:off x="47149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Прямая соединительная линия 51"/>
                <p:cNvCxnSpPr/>
                <p:nvPr/>
              </p:nvCxnSpPr>
              <p:spPr>
                <a:xfrm rot="5400000">
                  <a:off x="4000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Прямая соединительная линия 49"/>
                <p:cNvCxnSpPr/>
                <p:nvPr/>
              </p:nvCxnSpPr>
              <p:spPr>
                <a:xfrm rot="5400000">
                  <a:off x="3286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Прямая соединительная линия 47"/>
                <p:cNvCxnSpPr/>
                <p:nvPr/>
              </p:nvCxnSpPr>
              <p:spPr>
                <a:xfrm rot="5400000">
                  <a:off x="2571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Прямая соединительная линия 45"/>
                <p:cNvCxnSpPr/>
                <p:nvPr/>
              </p:nvCxnSpPr>
              <p:spPr>
                <a:xfrm rot="5400000">
                  <a:off x="185738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единительная линия 27"/>
                <p:cNvCxnSpPr>
                  <a:endCxn id="4" idx="2"/>
                </p:cNvCxnSpPr>
                <p:nvPr/>
              </p:nvCxnSpPr>
              <p:spPr>
                <a:xfrm rot="16200000" flipH="1">
                  <a:off x="114300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 rot="5400000">
                  <a:off x="4286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Прямая соединительная линия 21"/>
                <p:cNvCxnSpPr/>
                <p:nvPr/>
              </p:nvCxnSpPr>
              <p:spPr>
                <a:xfrm rot="5400000">
                  <a:off x="-28576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 rot="5400000">
                  <a:off x="-2501132" y="3429000"/>
                  <a:ext cx="6858794" cy="794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Прямая соединительная линия 11"/>
                <p:cNvCxnSpPr/>
                <p:nvPr/>
              </p:nvCxnSpPr>
              <p:spPr>
                <a:xfrm rot="5400000">
                  <a:off x="-171452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 rot="5400000">
                  <a:off x="-1000140" y="3429000"/>
                  <a:ext cx="6858000" cy="1588"/>
                </a:xfrm>
                <a:prstGeom prst="line">
                  <a:avLst/>
                </a:prstGeom>
                <a:ln w="28575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2" name="Рамка 81"/>
              <p:cNvSpPr/>
              <p:nvPr/>
            </p:nvSpPr>
            <p:spPr>
              <a:xfrm>
                <a:off x="0" y="0"/>
                <a:ext cx="9144000" cy="6858000"/>
              </a:xfrm>
              <a:prstGeom prst="frame">
                <a:avLst>
                  <a:gd name="adj1" fmla="val 3885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84" name="Рисунок 83" descr="geom_nabor.png"/>
            <p:cNvPicPr>
              <a:picLocks noChangeAspect="1"/>
            </p:cNvPicPr>
            <p:nvPr/>
          </p:nvPicPr>
          <p:blipFill>
            <a:blip r:embed="rId2" cstate="print"/>
            <a:srcRect l="7088" b="6666"/>
            <a:stretch>
              <a:fillRect/>
            </a:stretch>
          </p:blipFill>
          <p:spPr>
            <a:xfrm>
              <a:off x="0" y="4705131"/>
              <a:ext cx="2015169" cy="215286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87" name="Заголовок 86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Nautilus Pompilius" pitchFamily="50" charset="-52"/>
              </a:rPr>
              <a:t>СЕМЁРКА</a:t>
            </a:r>
            <a:endParaRPr lang="ru-RU" b="1" i="1" dirty="0">
              <a:latin typeface="Nautilus Pompilius" pitchFamily="50" charset="-52"/>
            </a:endParaRPr>
          </a:p>
        </p:txBody>
      </p:sp>
      <p:sp>
        <p:nvSpPr>
          <p:cNvPr id="88" name="Содержимое 8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Сколько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радуге цветов,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Дней в неделе у китов.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Гномиков у Белоснежки,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Братьев-близнецов у пешки,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Нот, что знают даже дети,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всего чудес на свете,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Разобраться с этим всем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Нам поможет цифра… (семь)</a:t>
            </a:r>
          </a:p>
          <a:p>
            <a:pPr>
              <a:buNone/>
            </a:pPr>
            <a:endParaRPr lang="ru-RU" dirty="0">
              <a:solidFill>
                <a:srgbClr val="4BB2FF"/>
              </a:solidFill>
              <a:latin typeface="Nautilus Pompilius" pitchFamily="50" charset="-52"/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268760"/>
            <a:ext cx="288032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f4bb4521e57a1212e5cb32fe7014756cc264b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</TotalTime>
  <Words>99</Words>
  <Application>Microsoft Office PowerPoint</Application>
  <PresentationFormat>Экран (4:3)</PresentationFormat>
  <Paragraphs>27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Проект  «Цифры в стихах»</vt:lpstr>
      <vt:lpstr>НОЛЬ</vt:lpstr>
      <vt:lpstr>Единица</vt:lpstr>
      <vt:lpstr>ДВОЙКА</vt:lpstr>
      <vt:lpstr>ТРОЙКА</vt:lpstr>
      <vt:lpstr>ЧЕТВЁРКА</vt:lpstr>
      <vt:lpstr>ПЯТЁРКА</vt:lpstr>
      <vt:lpstr>ШЕСТЁРКА</vt:lpstr>
      <vt:lpstr>СЕМЁРКА</vt:lpstr>
      <vt:lpstr>ВОСЬМЁРКА</vt:lpstr>
      <vt:lpstr>ДЕВЯТКА</vt:lpstr>
      <vt:lpstr>ДЕСЯТКА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Клетка Цифры Математика</dc:title>
  <dc:subject>Шаблон</dc:subject>
  <dc:creator>Питинёва Антонина Алексеевна</dc:creator>
  <cp:keywords>шаблон математика клетка цифры</cp:keywords>
  <cp:lastModifiedBy>1</cp:lastModifiedBy>
  <cp:revision>82</cp:revision>
  <dcterms:created xsi:type="dcterms:W3CDTF">2014-01-24T14:26:17Z</dcterms:created>
  <dcterms:modified xsi:type="dcterms:W3CDTF">2016-11-24T17:03:05Z</dcterms:modified>
</cp:coreProperties>
</file>