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15" r:id="rId3"/>
    <p:sldId id="293" r:id="rId4"/>
    <p:sldId id="316" r:id="rId5"/>
    <p:sldId id="320" r:id="rId6"/>
    <p:sldId id="303" r:id="rId7"/>
    <p:sldId id="304" r:id="rId8"/>
    <p:sldId id="305" r:id="rId9"/>
    <p:sldId id="328" r:id="rId10"/>
    <p:sldId id="329" r:id="rId11"/>
    <p:sldId id="302" r:id="rId12"/>
    <p:sldId id="313" r:id="rId13"/>
    <p:sldId id="295" r:id="rId14"/>
    <p:sldId id="331" r:id="rId15"/>
    <p:sldId id="311" r:id="rId16"/>
    <p:sldId id="325" r:id="rId17"/>
    <p:sldId id="319" r:id="rId18"/>
    <p:sldId id="301" r:id="rId19"/>
    <p:sldId id="324" r:id="rId20"/>
    <p:sldId id="322" r:id="rId21"/>
    <p:sldId id="327" r:id="rId22"/>
    <p:sldId id="326" r:id="rId23"/>
    <p:sldId id="321" r:id="rId24"/>
    <p:sldId id="260" r:id="rId2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CCCCFF"/>
    <a:srgbClr val="FF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ACAA695-3F61-4317-8697-7B973EC9AE31}" type="datetimeFigureOut">
              <a:rPr lang="ru-RU" altLang="ru-RU"/>
              <a:pPr>
                <a:defRPr/>
              </a:pPr>
              <a:t>09.12.2015</a:t>
            </a:fld>
            <a:endParaRPr lang="ru-RU" altLang="ru-RU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445A015E-E0B3-477B-96CD-3E842CF12D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3024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eaLnBrk="1"/>
            <a:fld id="{FDC68EBF-2D08-4C1E-9451-50162048B124}" type="slidenum">
              <a:rPr lang="ru-RU" altLang="ru-RU">
                <a:solidFill>
                  <a:srgbClr val="000000"/>
                </a:solidFill>
                <a:latin typeface="Times New Roman" pitchFamily="16" charset="0"/>
              </a:rPr>
              <a:pPr eaLnBrk="1"/>
              <a:t>6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eaLnBrk="1"/>
            <a:fld id="{01316D05-6DA2-4FEA-89B4-D77B68769CF2}" type="slidenum">
              <a:rPr lang="ru-RU" altLang="ru-RU">
                <a:solidFill>
                  <a:srgbClr val="000000"/>
                </a:solidFill>
                <a:latin typeface="Times New Roman" pitchFamily="16" charset="0"/>
              </a:rPr>
              <a:pPr eaLnBrk="1"/>
              <a:t>7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eaLnBrk="1"/>
            <a:fld id="{6F505F7D-D592-4377-A977-E7B8D90C6990}" type="slidenum">
              <a:rPr lang="ru-RU" altLang="ru-RU">
                <a:solidFill>
                  <a:srgbClr val="000000"/>
                </a:solidFill>
                <a:latin typeface="Times New Roman" pitchFamily="16" charset="0"/>
              </a:rPr>
              <a:pPr eaLnBrk="1"/>
              <a:t>8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87E27-0E22-4F59-A319-998B4D11B7D3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066F8-7AC4-4219-BE1B-6054EE30D0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9860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8EFE-E970-4C70-8217-75F3B52B4BFA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DDEF4-832C-48A3-9E2B-0BF99561D1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5643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C7606-1EFA-4DD0-80B4-5B2E998A6AF4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BD33A-767B-4894-BA05-1AA04AEA69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0115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0DBA2-0596-4275-B818-C827D5A52F03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2D7EE-8321-4B90-9BBA-99FE4C0CB7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089197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E490F-8D51-4C01-8D0D-CC1F489AEAED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38E4A-3E8F-4123-AC11-A05BB7C231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126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09F9D-AAD2-4FBC-AE31-21E8AF3ABE3D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5A141-0BC8-41C5-B973-B87A07C339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9376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8BBEE-C575-40A1-AC65-EBCA41491986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45ACA-CC39-4AFB-B2AC-D16A5CFB78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126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E3DA9-5723-4A0A-96E1-3F57DFF81FA4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AE459-303D-41BC-9AAE-52BA0D15D5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3386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E04FA-F891-4AF0-8352-A33358706957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BD592-1E93-4108-A478-11A47A3AAC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165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25279-D622-4A45-AB8E-55C8D6FC1303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33B47-2339-4C10-8341-B977B5A97C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061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6F291-F270-47D5-83E6-3ED4045B00A2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6B9F2-1185-4AB1-B664-88B72F94D5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446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40503-9C26-466A-8306-E8A493E1CDC6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0966A-0B09-43EA-B2C2-7E46438310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1800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E29165-8DFC-437D-BAE6-CB2DA8D531EF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A76F010-DBBD-4772-8CE0-77EADE533C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image" Target="../media/image17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6.xml"/><Relationship Id="rId6" Type="http://schemas.openxmlformats.org/officeDocument/2006/relationships/slide" Target="slide18.xml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slide" Target="slide1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bd1NWTWfEs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1%80%D0%BE%D0%B1%D1%8C_(%D0%BC%D0%B0%D1%82%D0%B5%D0%BC%D0%B0%D1%82%D0%B8%D0%BA%D0%B0)#.D0.9E.D0.B1.D1.8B.D0.BA.D0.BD.D0.BE.D0.B2.D0.B5.D0.BD.D0.BD.D1.8B.D0.B5_.D0.B4.D1.80.D0.BE.D0.B1.D0.B8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hyperlink" Target="https://ru.wikipedia.org/wiki/%D0%9D%D0%B0%D1%82%D1%83%D1%80%D0%B0%D0%BB%D1%8C%D0%BD%D0%BE%D0%B5_%D1%87%D0%B8%D1%81%D0%BB%D0%BE" TargetMode="External"/><Relationship Id="rId4" Type="http://schemas.openxmlformats.org/officeDocument/2006/relationships/hyperlink" Target="https://ru.wikipedia.org/wiki/%D0%A6%D0%B5%D0%BB%D0%BE%D0%B5_%D1%87%D0%B8%D1%81%D0%BB%D0%BE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10" Type="http://schemas.openxmlformats.org/officeDocument/2006/relationships/image" Target="../media/image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.wmf"/><Relationship Id="rId10" Type="http://schemas.openxmlformats.org/officeDocument/2006/relationships/image" Target="../media/image9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50000" endPos="50000" dist="5000" dir="5400000" sy="-100000" rotWithShape="0"/>
                </a:effectLst>
              </a:rPr>
              <a:t>Тема урока</a:t>
            </a:r>
            <a:br>
              <a:rPr lang="ru-RU" sz="3600" b="1" cap="all" dirty="0" smtClean="0">
                <a:ln w="0"/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50000" endPos="50000" dist="5000" dir="5400000" sy="-100000" rotWithShape="0"/>
                </a:effectLst>
              </a:rPr>
            </a:br>
            <a:r>
              <a:rPr lang="ru-RU" sz="3600" b="1" cap="all" dirty="0" smtClean="0">
                <a:ln w="0"/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50000" endPos="50000" dist="5000" dir="5400000" sy="-100000" rotWithShape="0"/>
                </a:effectLst>
              </a:rPr>
              <a:t>Применение свойств </a:t>
            </a:r>
            <a:r>
              <a:rPr lang="ru-RU" sz="3600" b="1" cap="all" smtClean="0">
                <a:ln w="0"/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12700" stA="50000" endPos="50000" dist="5000" dir="5400000" sy="-100000" rotWithShape="0"/>
                </a:effectLst>
              </a:rPr>
              <a:t>квадратного корня</a:t>
            </a:r>
            <a:endParaRPr lang="ru-RU" sz="3600" b="1" cap="all" dirty="0">
              <a:ln w="0"/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 класс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8F50EB-96A8-4813-99AF-1B65B5B1CE80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Ответы к тесту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вариант:</a:t>
            </a:r>
          </a:p>
          <a:p>
            <a:r>
              <a:rPr lang="ru-RU" dirty="0" smtClean="0"/>
              <a:t>1-а, 2-б, 3-в, 4-в</a:t>
            </a:r>
          </a:p>
          <a:p>
            <a:endParaRPr lang="ru-RU" dirty="0"/>
          </a:p>
          <a:p>
            <a:r>
              <a:rPr lang="ru-RU" dirty="0" smtClean="0"/>
              <a:t>2 вариант:</a:t>
            </a:r>
          </a:p>
          <a:p>
            <a:r>
              <a:rPr lang="ru-RU" dirty="0" smtClean="0"/>
              <a:t>1-б, 2-в, 3-б, 4-в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238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Задания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ГИА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67544" y="1340768"/>
                <a:ext cx="7488832" cy="11580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 algn="just"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ru-RU" sz="2400" dirty="0">
                    <a:latin typeface="Times New Roman"/>
                    <a:ea typeface="Times New Roman"/>
                    <a:cs typeface="Times New Roman"/>
                  </a:rPr>
                  <a:t>Значение какого выражения является рациональным?</a:t>
                </a:r>
                <a:endParaRPr lang="ru-RU" sz="2400" dirty="0">
                  <a:effectLst/>
                  <a:latin typeface="Times New Roman"/>
                  <a:ea typeface="Times New Roman"/>
                  <a:cs typeface="Times New Roman"/>
                </a:endParaRPr>
              </a:p>
              <a:p>
                <a:pPr marL="342900" lvl="0" indent="-342900" algn="just">
                  <a:spcAft>
                    <a:spcPts val="0"/>
                  </a:spcAft>
                  <a:buFont typeface="+mj-lt"/>
                  <a:buAutoNum type="alphaLcParenR"/>
                </a:pPr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-7)</a:t>
                </a:r>
                <a:r>
                  <a:rPr lang="ru-RU" sz="2400" baseline="30000" dirty="0">
                    <a:effectLst/>
                    <a:latin typeface="Times New Roman"/>
                    <a:ea typeface="Times New Roman"/>
                    <a:cs typeface="Times New Roman"/>
                  </a:rPr>
                  <a:t>2 </a:t>
                </a:r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 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(</m:t>
                        </m:r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pPr>
                          <m:e>
                            <m:rad>
                              <m:radPr>
                                <m:degHide m:val="on"/>
                                <m:ctrlPr>
                                  <a:rPr lang="ru-RU" sz="2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sz="2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3)</m:t>
                                </m:r>
                              </m:e>
                            </m:rad>
                          </m:e>
                          <m:sup>
                            <m: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2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radPr>
                          <m:deg/>
                          <m:e>
                            <m: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7</m:t>
                            </m:r>
                          </m:e>
                        </m:rad>
                      </m:den>
                    </m:f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   в)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7</m:t>
                        </m:r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•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  г) 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7</m:t>
                        </m:r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-2)(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7</m:t>
                        </m:r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+2)</a:t>
                </a: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340768"/>
                <a:ext cx="7488832" cy="1158074"/>
              </a:xfrm>
              <a:prstGeom prst="rect">
                <a:avLst/>
              </a:prstGeom>
              <a:blipFill rotWithShape="1">
                <a:blip r:embed="rId2"/>
                <a:stretch>
                  <a:fillRect l="-1140" t="-4211" r="-1059" b="-2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539552" y="2492896"/>
                <a:ext cx="7416824" cy="12132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spcAft>
                    <a:spcPts val="0"/>
                  </a:spcAft>
                </a:pPr>
                <a:r>
                  <a:rPr lang="ru-RU" sz="2400" dirty="0" smtClean="0">
                    <a:latin typeface="Times New Roman"/>
                    <a:ea typeface="Times New Roman"/>
                    <a:cs typeface="Times New Roman"/>
                  </a:rPr>
                  <a:t>2. Значение </a:t>
                </a:r>
                <a:r>
                  <a:rPr lang="ru-RU" sz="2400" dirty="0">
                    <a:latin typeface="Times New Roman"/>
                    <a:ea typeface="Times New Roman"/>
                    <a:cs typeface="Times New Roman"/>
                  </a:rPr>
                  <a:t>какого выражения является наибольшим? </a:t>
                </a:r>
                <a:r>
                  <a:rPr lang="ru-RU" sz="2400" dirty="0" smtClean="0">
                    <a:effectLst/>
                    <a:latin typeface="Times New Roman"/>
                    <a:ea typeface="Times New Roman"/>
                  </a:rPr>
                  <a:t>а</a:t>
                </a:r>
                <a:r>
                  <a:rPr lang="ru-RU" sz="2400" dirty="0">
                    <a:effectLst/>
                    <a:latin typeface="Times New Roman"/>
                    <a:ea typeface="Times New Roman"/>
                  </a:rPr>
                  <a:t>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7,8</m:t>
                        </m:r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</a:rPr>
                  <a:t>                б)2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1,9</m:t>
                        </m:r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</a:rPr>
                  <a:t>              в)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radPr>
                          <m:deg/>
                          <m:e>
                            <m: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216</m:t>
                            </m:r>
                          </m:e>
                        </m:rad>
                      </m:num>
                      <m:den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</a:rPr>
                  <a:t>    </a:t>
                </a:r>
                <a:r>
                  <a:rPr lang="ru-RU" sz="2400" dirty="0" smtClean="0">
                    <a:effectLst/>
                    <a:latin typeface="Times New Roman"/>
                    <a:ea typeface="Times New Roman"/>
                  </a:rPr>
                  <a:t>     </a:t>
                </a:r>
                <a:r>
                  <a:rPr lang="ru-RU" sz="2400" dirty="0">
                    <a:effectLst/>
                    <a:latin typeface="Times New Roman"/>
                    <a:ea typeface="Times New Roman"/>
                  </a:rPr>
                  <a:t>г)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19</m:t>
                            </m:r>
                          </m:num>
                          <m:den>
                            <m: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3</m:t>
                            </m:r>
                          </m:den>
                        </m:f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3</m:t>
                            </m:r>
                          </m:num>
                          <m:den>
                            <m: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2</m:t>
                            </m:r>
                          </m:den>
                        </m:f>
                      </m:e>
                    </m:rad>
                  </m:oMath>
                </a14:m>
                <a:endParaRPr lang="ru-RU" sz="2400" dirty="0">
                  <a:effectLst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492896"/>
                <a:ext cx="7416824" cy="1213217"/>
              </a:xfrm>
              <a:prstGeom prst="rect">
                <a:avLst/>
              </a:prstGeom>
              <a:blipFill rotWithShape="1">
                <a:blip r:embed="rId4"/>
                <a:stretch>
                  <a:fillRect l="-1316" t="-4020" r="-12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539552" y="3717032"/>
                <a:ext cx="7344816" cy="14514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/>
                    <a:ea typeface="Times New Roman"/>
                    <a:cs typeface="Times New Roman"/>
                  </a:rPr>
                  <a:t>3. Укажите </a:t>
                </a:r>
                <a:r>
                  <a:rPr lang="ru-RU" sz="2400" dirty="0">
                    <a:latin typeface="Times New Roman"/>
                    <a:ea typeface="Times New Roman"/>
                    <a:cs typeface="Times New Roman"/>
                  </a:rPr>
                  <a:t>выражение, равное сумме </a:t>
                </a:r>
                <a:endParaRPr lang="ru-RU" sz="2400" dirty="0" smtClean="0">
                  <a:latin typeface="Times New Roman"/>
                  <a:ea typeface="Times New Roman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/>
                    <a:ea typeface="Times New Roman"/>
                    <a:cs typeface="Times New Roman"/>
                  </a:rPr>
                  <a:t>0,3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8</m:t>
                        </m:r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-0,5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162</m:t>
                        </m:r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+0,6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 smtClean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e>
                    </m:rad>
                    <m:r>
                      <a:rPr lang="ru-RU" sz="2400" b="0" i="0" smtClean="0">
                        <a:effectLst/>
                        <a:latin typeface="Cambria Math"/>
                        <a:ea typeface="Times New Roman"/>
                        <a:cs typeface="Times New Roman"/>
                      </a:rPr>
                      <m:t> :</m:t>
                    </m:r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</a:t>
                </a:r>
                <a:endParaRPr lang="ru-RU" sz="2400" dirty="0" smtClean="0">
                  <a:effectLst/>
                  <a:latin typeface="Times New Roman"/>
                  <a:ea typeface="Times New Roman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400" dirty="0" smtClean="0">
                    <a:effectLst/>
                    <a:latin typeface="Times New Roman"/>
                    <a:ea typeface="Times New Roman"/>
                    <a:cs typeface="Times New Roman"/>
                  </a:rPr>
                  <a:t>а</a:t>
                </a:r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) 3,3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 </a:t>
                </a:r>
                <a:r>
                  <a:rPr lang="ru-RU" sz="2400" dirty="0" smtClean="0">
                    <a:effectLst/>
                    <a:latin typeface="Times New Roman"/>
                    <a:ea typeface="Times New Roman"/>
                    <a:cs typeface="Times New Roman"/>
                  </a:rPr>
                  <a:t>     </a:t>
                </a:r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б) 0,4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</a:t>
                </a:r>
                <a:r>
                  <a:rPr lang="ru-RU" sz="2400" dirty="0" smtClean="0">
                    <a:effectLst/>
                    <a:latin typeface="Times New Roman"/>
                    <a:ea typeface="Times New Roman"/>
                    <a:cs typeface="Times New Roman"/>
                  </a:rPr>
                  <a:t>      </a:t>
                </a:r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в) -3,3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  </a:t>
                </a:r>
                <a:r>
                  <a:rPr lang="ru-RU" sz="2400" dirty="0" smtClean="0">
                    <a:effectLst/>
                    <a:latin typeface="Times New Roman"/>
                    <a:ea typeface="Times New Roman"/>
                    <a:cs typeface="Times New Roman"/>
                  </a:rPr>
                  <a:t>      </a:t>
                </a:r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г) 0,8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e>
                    </m:rad>
                  </m:oMath>
                </a14:m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717032"/>
                <a:ext cx="7344816" cy="1451488"/>
              </a:xfrm>
              <a:prstGeom prst="rect">
                <a:avLst/>
              </a:prstGeom>
              <a:blipFill rotWithShape="1">
                <a:blip r:embed="rId5"/>
                <a:stretch>
                  <a:fillRect l="-1329" t="-1681" b="-58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156176" y="5301208"/>
                <a:ext cx="136815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6000" b="1" i="1" spc="50" smtClean="0">
                          <a:ln w="11430"/>
                          <a:gradFill>
                            <a:gsLst>
                              <a:gs pos="25000">
                                <a:schemeClr val="accent2"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shade val="45000"/>
                                  <a:satMod val="16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76200" dist="50800" dir="5400000" algn="tl" rotWithShape="0">
                              <a:srgbClr val="000000">
                                <a:alpha val="65000"/>
                              </a:srgbClr>
                            </a:outerShdw>
                          </a:effectLst>
                          <a:latin typeface="Cambria Math"/>
                          <a:hlinkClick r:id="rId6" action="ppaction://hlinksldjump"/>
                        </a:rPr>
                        <m:t>?</m:t>
                      </m:r>
                    </m:oMath>
                  </m:oMathPara>
                </a14:m>
                <a:endParaRPr lang="ru-RU" sz="6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301208"/>
                <a:ext cx="1368152" cy="1015663"/>
              </a:xfrm>
              <a:prstGeom prst="rect">
                <a:avLst/>
              </a:prstGeom>
              <a:blipFill rotWithShape="1">
                <a:blip r:embed="rId7"/>
                <a:stretch>
                  <a:fillRect b="-6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218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594"/>
            <a:ext cx="8229600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611560" y="980728"/>
                <a:ext cx="7128792" cy="21725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spcBef>
                    <a:spcPct val="20000"/>
                  </a:spcBef>
                  <a:buFont typeface="Arial" charset="0"/>
                  <a:buChar char="•"/>
                </a:pPr>
                <a:r>
                  <a:rPr lang="ru-RU" sz="2400" dirty="0" smtClean="0"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4</a:t>
                </a:r>
                <a:r>
                  <a:rPr lang="ru-RU" sz="2800" dirty="0" smtClean="0"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. 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Сравните</a:t>
                </a:r>
              </a:p>
              <a:p>
                <a:pPr marL="342900" lvl="0" indent="-342900">
                  <a:spcBef>
                    <a:spcPct val="20000"/>
                  </a:spcBef>
                  <a:buFont typeface="Arial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/>
                            <a:cs typeface="+mn-cs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ru-RU" sz="2800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lang="ru-RU" sz="2800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  <m:t>3 </m:t>
                            </m:r>
                          </m:e>
                        </m:rad>
                        <m:r>
                          <m:rPr>
                            <m:nor/>
                          </m:rPr>
                          <a:rPr lang="ru-RU" sz="28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−5 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/>
                            <a:cs typeface="+mn-cs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ru-RU" sz="2800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lang="ru-RU" sz="2800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  <m:t>3 </m:t>
                            </m:r>
                          </m:e>
                        </m:rad>
                        <m:r>
                          <m:rPr>
                            <m:nor/>
                          </m:rPr>
                          <a:rPr lang="ru-RU" sz="28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−5 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и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/>
                            <a:cs typeface="+mn-cs"/>
                          </a:rPr>
                        </m:ctrlPr>
                      </m:radPr>
                      <m:deg/>
                      <m:e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/>
                            <a:cs typeface="+mn-cs"/>
                          </a:rPr>
                          <m:t>30</m:t>
                        </m:r>
                      </m:e>
                    </m:rad>
                    <m:r>
                      <a:rPr lang="ru-RU" sz="2800" i="1">
                        <a:solidFill>
                          <a:prstClr val="black"/>
                        </a:solidFill>
                        <a:latin typeface="Cambria Math"/>
                        <a:cs typeface="+mn-cs"/>
                      </a:rPr>
                      <m:t> </m:t>
                    </m:r>
                  </m:oMath>
                </a14:m>
                <a:endParaRPr lang="ru-RU" sz="2800" dirty="0" smtClean="0"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endParaRPr>
              </a:p>
              <a:p>
                <a:pPr marL="342900" lvl="0" indent="-342900">
                  <a:spcBef>
                    <a:spcPct val="20000"/>
                  </a:spcBef>
                  <a:buFont typeface="Arial" charset="0"/>
                  <a:buChar char="•"/>
                </a:pPr>
                <a:endParaRPr lang="ru-RU" sz="2400" dirty="0" smtClean="0"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endParaRPr>
              </a:p>
              <a:p>
                <a:pPr marL="342900" lvl="0" indent="-342900">
                  <a:spcBef>
                    <a:spcPct val="20000"/>
                  </a:spcBef>
                  <a:buFont typeface="Arial" charset="0"/>
                  <a:buChar char="•"/>
                </a:pPr>
                <a:endParaRPr lang="ru-RU" sz="2400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980728"/>
                <a:ext cx="7128792" cy="2172518"/>
              </a:xfrm>
              <a:prstGeom prst="rect">
                <a:avLst/>
              </a:prstGeom>
              <a:blipFill rotWithShape="1">
                <a:blip r:embed="rId3"/>
                <a:stretch>
                  <a:fillRect l="-1111" t="-28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611560" y="2292145"/>
                <a:ext cx="7200800" cy="18060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endParaRPr lang="ru-RU" sz="2400" dirty="0" smtClean="0">
                  <a:latin typeface="Times New Roman"/>
                  <a:ea typeface="Times New Roman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Times New Roman"/>
                    <a:ea typeface="Times New Roman"/>
                    <a:cs typeface="Times New Roman"/>
                  </a:rPr>
                  <a:t>5.Упростите</a:t>
                </a:r>
                <a:r>
                  <a:rPr lang="ru-RU" sz="2400" dirty="0">
                    <a:latin typeface="Times New Roman"/>
                    <a:ea typeface="Times New Roman"/>
                    <a:cs typeface="Times New Roman"/>
                  </a:rPr>
                  <a:t>:</a:t>
                </a:r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</a:t>
                </a:r>
                <a:r>
                  <a:rPr lang="ru-RU" sz="2400" dirty="0" smtClean="0">
                    <a:effectLst/>
                    <a:latin typeface="Times New Roman"/>
                    <a:ea typeface="Times New Roman"/>
                    <a:cs typeface="Times New Roman"/>
                  </a:rPr>
                  <a:t>а)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 smtClean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(</m:t>
                            </m:r>
                            <m:rad>
                              <m:radPr>
                                <m:degHide m:val="on"/>
                                <m:ctrlPr>
                                  <a:rPr lang="ru-RU" sz="2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sz="2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27</m:t>
                                </m:r>
                              </m:e>
                            </m:rad>
                            <m: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−</m:t>
                            </m:r>
                            <m:rad>
                              <m:radPr>
                                <m:degHide m:val="on"/>
                                <m:ctrlPr>
                                  <a:rPr lang="ru-RU" sz="2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sz="24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23</m:t>
                                </m:r>
                              </m:e>
                            </m:rad>
                            <m: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)</m:t>
                            </m:r>
                          </m:e>
                          <m:sup>
                            <m:r>
                              <a:rPr lang="ru-RU" sz="24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sz="2400" dirty="0">
                    <a:effectLst/>
                    <a:latin typeface="Times New Roman"/>
                    <a:ea typeface="Times New Roman"/>
                    <a:cs typeface="Times New Roman"/>
                  </a:rPr>
                  <a:t>                           </a:t>
                </a:r>
                <a:r>
                  <a:rPr lang="ru-RU" sz="2400" dirty="0" smtClean="0">
                    <a:effectLst/>
                    <a:latin typeface="Times New Roman"/>
                    <a:ea typeface="Times New Roman"/>
                    <a:cs typeface="Times New Roman"/>
                  </a:rPr>
                  <a:t>   </a:t>
                </a:r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292145"/>
                <a:ext cx="7200800" cy="1806072"/>
              </a:xfrm>
              <a:prstGeom prst="rect">
                <a:avLst/>
              </a:prstGeom>
              <a:blipFill rotWithShape="1">
                <a:blip r:embed="rId4"/>
                <a:stretch>
                  <a:fillRect l="-12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3716980" y="3153246"/>
                <a:ext cx="3316064" cy="843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dirty="0">
                    <a:solidFill>
                      <a:prstClr val="black"/>
                    </a:solidFill>
                    <a:latin typeface="Times New Roman"/>
                    <a:ea typeface="Times New Roman"/>
                    <a:cs typeface="Times New Roman"/>
                  </a:rPr>
                  <a:t>б)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(</m:t>
                            </m:r>
                            <m:rad>
                              <m:radPr>
                                <m:degHide m:val="on"/>
                                <m:ctrlPr>
                                  <a:rPr lang="ru-RU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8</m:t>
                                </m:r>
                              </m:e>
                            </m:rad>
                            <m:r>
                              <a:rPr lang="ru-RU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−3)</m:t>
                            </m:r>
                          </m:e>
                          <m:sup>
                            <m:r>
                              <a:rPr lang="ru-RU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Times New Roman"/>
                                <a:cs typeface="Times New Roman"/>
                              </a:rPr>
                              <m:t>2</m:t>
                            </m:r>
                          </m:sup>
                        </m:sSup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 </m:t>
                        </m:r>
                      </m:e>
                    </m:rad>
                    <m:r>
                      <a:rPr lang="ru-RU" sz="2400" i="1">
                        <a:solidFill>
                          <a:prstClr val="black"/>
                        </a:solidFill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</m:oMath>
                </a14:m>
                <a:r>
                  <a:rPr lang="ru-RU" sz="2400" dirty="0">
                    <a:solidFill>
                      <a:prstClr val="black"/>
                    </a:solidFill>
                    <a:latin typeface="Times New Roman"/>
                    <a:ea typeface="Times New Roman"/>
                    <a:cs typeface="Times New Roman"/>
                  </a:rPr>
                  <a:t>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8</m:t>
                        </m:r>
                      </m:e>
                    </m:ra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6980" y="3153246"/>
                <a:ext cx="3316064" cy="843885"/>
              </a:xfrm>
              <a:prstGeom prst="rect">
                <a:avLst/>
              </a:prstGeom>
              <a:blipFill rotWithShape="1">
                <a:blip r:embed="rId5"/>
                <a:stretch>
                  <a:fillRect l="-29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203" name="Picture 11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229200"/>
            <a:ext cx="136525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7365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/>
          </p:cNvSpPr>
          <p:nvPr>
            <p:ph type="title"/>
          </p:nvPr>
        </p:nvSpPr>
        <p:spPr>
          <a:xfrm>
            <a:off x="250825" y="23495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000099"/>
                </a:solidFill>
                <a:hlinkClick r:id="rId2"/>
              </a:rPr>
              <a:t>Физкультминутка</a:t>
            </a:r>
            <a:endParaRPr lang="ru-RU" altLang="ru-RU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Соединительная линия уступом 5"/>
          <p:cNvCxnSpPr/>
          <p:nvPr/>
        </p:nvCxnSpPr>
        <p:spPr>
          <a:xfrm rot="10800000" flipV="1">
            <a:off x="857224" y="1214422"/>
            <a:ext cx="7500990" cy="3357586"/>
          </a:xfrm>
          <a:prstGeom prst="bentConnector3">
            <a:avLst>
              <a:gd name="adj1" fmla="val 50000"/>
            </a:avLst>
          </a:prstGeom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Стрелка вправо 9"/>
          <p:cNvSpPr/>
          <p:nvPr/>
        </p:nvSpPr>
        <p:spPr>
          <a:xfrm rot="5400000">
            <a:off x="3893339" y="964389"/>
            <a:ext cx="500066" cy="28575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10608038">
            <a:off x="8222922" y="799526"/>
            <a:ext cx="500066" cy="28575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10800000">
            <a:off x="3929058" y="4214818"/>
            <a:ext cx="500066" cy="28575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263857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21924E-6 L -0.44879 -3.2192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49769E-7 L 2.22222E-6 0.4747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0116 L -0.38611 0.0023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2" grpId="0" animBg="1"/>
      <p:bldP spid="12" grpId="1" animBg="1"/>
      <p:bldP spid="13" grpId="0" animBg="1"/>
      <p:bldP spid="1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615" y="332656"/>
            <a:ext cx="7436046" cy="7200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Найдите неизвестное число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1007208"/>
                  </p:ext>
                </p:extLst>
              </p:nvPr>
            </p:nvGraphicFramePr>
            <p:xfrm>
              <a:off x="539552" y="1700808"/>
              <a:ext cx="2592288" cy="401245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92288"/>
                  </a:tblGrid>
                  <a:tr h="88880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kk-KZ" sz="2400" i="1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radPr>
                                  <m:deg/>
                                  <m:e/>
                                </m:rad>
                                <m:r>
                                  <a:rPr lang="ru-RU" sz="2400" b="0" i="1" smtClean="0">
                                    <a:effectLst/>
                                    <a:latin typeface="Cambria Math"/>
                                    <a:cs typeface="Times New Roman"/>
                                  </a:rPr>
                                  <m:t>+9=15</m:t>
                                </m:r>
                              </m:oMath>
                            </m:oMathPara>
                          </a14:m>
                          <a:endParaRPr lang="kk-KZ" sz="24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5754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kk-KZ" sz="2400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   1</m:t>
                                  </m:r>
                                </m:num>
                                <m:den>
                                  <m:r>
                                    <a:rPr lang="ru-RU" sz="2400" b="0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   3</m:t>
                                  </m:r>
                                </m:den>
                              </m:f>
                              <m:rad>
                                <m:radPr>
                                  <m:degHide m:val="on"/>
                                  <m:ctrlPr>
                                    <a:rPr lang="kk-KZ" sz="2400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/>
                              </m:rad>
                            </m:oMath>
                          </a14:m>
                          <a:r>
                            <a:rPr lang="kk-KZ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+4=5</a:t>
                          </a:r>
                          <a:endParaRPr lang="kk-KZ" sz="24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4593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k-KZ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13-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kk-KZ" sz="2400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/>
                              </m:rad>
                              <m:r>
                                <a:rPr lang="ru-RU" sz="2400" b="0" i="1" smtClean="0">
                                  <a:effectLst/>
                                  <a:latin typeface="Cambria Math"/>
                                  <a:cs typeface="Times New Roman"/>
                                </a:rPr>
                                <m:t>=10</m:t>
                              </m:r>
                            </m:oMath>
                          </a14:m>
                          <a:endParaRPr lang="kk-KZ" sz="24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2008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kk-KZ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21+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kk-KZ" sz="2400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/>
                              </m:rad>
                              <m:r>
                                <a:rPr lang="ru-RU" sz="2400" b="0" i="1" smtClean="0">
                                  <a:effectLst/>
                                  <a:latin typeface="Cambria Math"/>
                                  <a:cs typeface="Times New Roman"/>
                                </a:rPr>
                                <m:t>=25</m:t>
                              </m:r>
                            </m:oMath>
                          </a14:m>
                          <a:endParaRPr lang="kk-KZ" sz="24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0008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kk-KZ" sz="2400" i="1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radPr>
                                  <m:deg/>
                                  <m:e/>
                                </m:rad>
                                <m:r>
                                  <a:rPr lang="ru-RU" sz="2400" b="0" i="1" smtClean="0">
                                    <a:effectLst/>
                                    <a:latin typeface="Cambria Math"/>
                                    <a:cs typeface="Times New Roman"/>
                                  </a:rPr>
                                  <m:t> −3=7</m:t>
                                </m:r>
                              </m:oMath>
                            </m:oMathPara>
                          </a14:m>
                          <a:endParaRPr lang="kk-KZ" sz="24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1007208"/>
                  </p:ext>
                </p:extLst>
              </p:nvPr>
            </p:nvGraphicFramePr>
            <p:xfrm>
              <a:off x="539552" y="1700808"/>
              <a:ext cx="2592288" cy="401245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592288"/>
                  </a:tblGrid>
                  <a:tr h="88880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35" b="-351370"/>
                          </a:stretch>
                        </a:blipFill>
                      </a:tcPr>
                    </a:tc>
                  </a:tr>
                  <a:tr h="85754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35" t="-104286" b="-266429"/>
                          </a:stretch>
                        </a:blipFill>
                      </a:tcPr>
                    </a:tc>
                  </a:tr>
                  <a:tr h="84593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35" t="-205755" b="-168345"/>
                          </a:stretch>
                        </a:blipFill>
                      </a:tcPr>
                    </a:tc>
                  </a:tr>
                  <a:tr h="7200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35" t="-360169" b="-98305"/>
                          </a:stretch>
                        </a:blipFill>
                      </a:tcPr>
                    </a:tc>
                  </a:tr>
                  <a:tr h="7000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35" t="-472174" b="-87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223826"/>
              </p:ext>
            </p:extLst>
          </p:nvPr>
        </p:nvGraphicFramePr>
        <p:xfrm>
          <a:off x="3851920" y="1700808"/>
          <a:ext cx="1247800" cy="4032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7800"/>
              </a:tblGrid>
              <a:tr h="10753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36</a:t>
                      </a:r>
                      <a:endParaRPr lang="ru-RU" dirty="0"/>
                    </a:p>
                  </a:txBody>
                  <a:tcPr/>
                </a:tc>
              </a:tr>
              <a:tr h="73928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73928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73928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</a:tr>
              <a:tr h="73928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393466"/>
              </p:ext>
            </p:extLst>
          </p:nvPr>
        </p:nvGraphicFramePr>
        <p:xfrm>
          <a:off x="3851920" y="1700808"/>
          <a:ext cx="1247800" cy="4032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7800"/>
              </a:tblGrid>
              <a:tr h="10753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</a:tr>
              <a:tr h="73928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</a:tr>
              <a:tr h="73928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</a:tr>
              <a:tr h="73928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</a:tr>
              <a:tr h="73928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51920" y="1196752"/>
            <a:ext cx="122413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ysClr val="windowText" lastClr="000000"/>
                </a:solidFill>
              </a:rPr>
              <a:t>Ответы</a:t>
            </a:r>
            <a:endParaRPr lang="ru-RU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74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156744"/>
            <a:ext cx="1443375" cy="1701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8828"/>
            <a:ext cx="8229600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1520" y="836712"/>
            <a:ext cx="7704856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Radix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имеет два значения: сторона и корень. Греческие математики вместо «извлечь корень» говорили «найти сторону квадрата по его данной величине (площади)»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</a:rPr>
              <a:t>Знак             используется для упрощения записей многих иррациональных чисел. 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</a:rPr>
              <a:t>Знак         иногда называют радикалом, от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латинского  </a:t>
            </a:r>
            <a:r>
              <a:rPr lang="en-US" sz="2400" dirty="0" smtClean="0">
                <a:solidFill>
                  <a:prstClr val="black"/>
                </a:solidFill>
                <a:latin typeface="Book Antiqua"/>
              </a:rPr>
              <a:t>radix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. В 1626 году нидерландский математик А. </a:t>
            </a:r>
            <a:r>
              <a:rPr lang="ru-RU" sz="2400" dirty="0" err="1" smtClean="0">
                <a:solidFill>
                  <a:prstClr val="black"/>
                </a:solidFill>
                <a:latin typeface="Times New Roman"/>
              </a:rPr>
              <a:t>Ширар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 ввел близкое к современному обозначение корня V. Если над этим знаком стояла цифра 2, то это означало корень квадратный, если 3 – кубический. Лишь в 1637 году Рене Декарт соединил знак корня с горизонтальной чертой, применив в своей «Геометрии» современный знак корня . Этот знак вошёл во всеобщее употребление лишь в начале XVIII века.</a:t>
            </a:r>
          </a:p>
          <a:p>
            <a:pPr eaLnBrk="1" hangingPunct="1">
              <a:defRPr/>
            </a:pPr>
            <a:endParaRPr lang="ru-RU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endParaRPr lang="ru-RU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endParaRPr lang="ru-RU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endParaRPr lang="ru-RU" dirty="0" smtClean="0">
              <a:solidFill>
                <a:prstClr val="black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</a:rPr>
              <a:t>           </a:t>
            </a:r>
            <a:endParaRPr lang="ru-RU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8540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8540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802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Круговые задания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8398707"/>
                  </p:ext>
                </p:extLst>
              </p:nvPr>
            </p:nvGraphicFramePr>
            <p:xfrm>
              <a:off x="251520" y="980729"/>
              <a:ext cx="8064896" cy="5712147"/>
            </p:xfrm>
            <a:graphic>
              <a:graphicData uri="http://schemas.openxmlformats.org/drawingml/2006/table">
                <a:tbl>
                  <a:tblPr/>
                  <a:tblGrid>
                    <a:gridCol w="2389599"/>
                    <a:gridCol w="5675297"/>
                  </a:tblGrid>
                  <a:tr h="50635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Старт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5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 -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45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 +2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20</m:t>
                                  </m:r>
                                </m:e>
                              </m:rad>
                            </m:oMath>
                          </a14:m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0635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1.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(1 балл)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- 64 + 5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49</m:t>
                                  </m:r>
                                </m:e>
                              </m:rad>
                              <m:r>
                                <a:rPr lang="ru-RU" sz="24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 </m:t>
                              </m:r>
                            </m:oMath>
                          </a14:m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+10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25</m:t>
                                  </m:r>
                                </m:e>
                              </m:rad>
                            </m:oMath>
                          </a14:m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0351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2.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(5 баллов)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 – 4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 +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32</m:t>
                                  </m:r>
                                </m:e>
                              </m:rad>
                              <m:r>
                                <a:rPr lang="ru-RU" sz="2400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−1</m:t>
                              </m:r>
                            </m:oMath>
                          </a14:m>
                          <a:endParaRPr lang="ru-RU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0351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3.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(4 </a:t>
                          </a: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балла)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(15 -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 (15 +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</a:t>
                          </a:r>
                          <a:endParaRPr lang="ru-RU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0222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4. (6 баллов)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(21 +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6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 </a:t>
                          </a:r>
                          <a:r>
                            <a:rPr lang="ru-RU" sz="2400" baseline="300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</a:t>
                          </a:r>
                          <a:endParaRPr lang="ru-RU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0222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5.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(2 </a:t>
                          </a: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балла)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223 - 10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36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 - 4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1600</m:t>
                                  </m:r>
                                </m:e>
                              </m:rad>
                            </m:oMath>
                          </a14:m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0351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6. (6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баллов)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(8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7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 - 16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 (8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7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 + 16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</a:t>
                          </a:r>
                          <a:endParaRPr lang="ru-RU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0351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7.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(2 </a:t>
                          </a: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балла)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8(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7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 - 2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0635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8. (3 балла)</a:t>
                          </a:r>
                          <a:endParaRPr lang="ru-RU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5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20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-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5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0351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9.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(5 баллов)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(3 +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 (1 -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0351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10. (6 баллов)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(1 - 2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) </a:t>
                          </a:r>
                          <a:r>
                            <a:rPr lang="ru-RU" sz="2400" baseline="300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8398707"/>
                  </p:ext>
                </p:extLst>
              </p:nvPr>
            </p:nvGraphicFramePr>
            <p:xfrm>
              <a:off x="251520" y="980729"/>
              <a:ext cx="8064896" cy="5712147"/>
            </p:xfrm>
            <a:graphic>
              <a:graphicData uri="http://schemas.openxmlformats.org/drawingml/2006/table">
                <a:tbl>
                  <a:tblPr/>
                  <a:tblGrid>
                    <a:gridCol w="2389599"/>
                    <a:gridCol w="5675297"/>
                  </a:tblGrid>
                  <a:tr h="52165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Старт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42105" t="-3488" r="-107" b="-1011628"/>
                          </a:stretch>
                        </a:blipFill>
                      </a:tcPr>
                    </a:tc>
                  </a:tr>
                  <a:tr h="52165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1.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(1 балл)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42105" t="-104706" r="-107" b="-923529"/>
                          </a:stretch>
                        </a:blipFill>
                      </a:tcPr>
                    </a:tc>
                  </a:tr>
                  <a:tr h="5187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2.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(5 баллов)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42105" t="-204706" r="-107" b="-823529"/>
                          </a:stretch>
                        </a:blipFill>
                      </a:tcPr>
                    </a:tc>
                  </a:tr>
                  <a:tr h="5187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3.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(4 </a:t>
                          </a: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балла)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42105" t="-304706" r="-107" b="-723529"/>
                          </a:stretch>
                        </a:blipFill>
                      </a:tcPr>
                    </a:tc>
                  </a:tr>
                  <a:tr h="51739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4. (6 баллов)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42105" t="-404706" r="-107" b="-623529"/>
                          </a:stretch>
                        </a:blipFill>
                      </a:tcPr>
                    </a:tc>
                  </a:tr>
                  <a:tr h="51739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5.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(2 </a:t>
                          </a: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балла)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42105" t="-504706" r="-107" b="-523529"/>
                          </a:stretch>
                        </a:blipFill>
                      </a:tcPr>
                    </a:tc>
                  </a:tr>
                  <a:tr h="5187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6. (6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баллов)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42105" t="-604706" r="-107" b="-423529"/>
                          </a:stretch>
                        </a:blipFill>
                      </a:tcPr>
                    </a:tc>
                  </a:tr>
                  <a:tr h="5187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7.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(2 </a:t>
                          </a: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балла)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42105" t="-704706" r="-107" b="-323529"/>
                          </a:stretch>
                        </a:blipFill>
                      </a:tcPr>
                    </a:tc>
                  </a:tr>
                  <a:tr h="52165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8. (3 балла)</a:t>
                          </a:r>
                          <a:endParaRPr lang="ru-RU" sz="2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42105" t="-795349" r="-107" b="-219767"/>
                          </a:stretch>
                        </a:blipFill>
                      </a:tcPr>
                    </a:tc>
                  </a:tr>
                  <a:tr h="5187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9. </a:t>
                          </a:r>
                          <a:r>
                            <a:rPr lang="ru-RU" sz="2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(5 баллов)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42105" t="-905882" r="-107" b="-122353"/>
                          </a:stretch>
                        </a:blipFill>
                      </a:tcPr>
                    </a:tc>
                  </a:tr>
                  <a:tr h="5187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10. (6 баллов)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8575" marR="28575" marT="28575" marB="28575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42105" t="-1005882" r="-107" b="-2235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6516216" y="5589240"/>
            <a:ext cx="576064" cy="43204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77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Справка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Рациональное число</a:t>
            </a:r>
            <a:r>
              <a:rPr lang="ru-RU" dirty="0"/>
              <a:t> (</a:t>
            </a:r>
            <a:r>
              <a:rPr lang="ru-RU" dirty="0">
                <a:hlinkClick r:id="rId2" tooltip="Латинский язык"/>
              </a:rPr>
              <a:t>лат.</a:t>
            </a:r>
            <a:r>
              <a:rPr lang="ru-RU" dirty="0"/>
              <a:t> </a:t>
            </a:r>
            <a:r>
              <a:rPr lang="la-Latn" i="1" dirty="0"/>
              <a:t>ratio</a:t>
            </a:r>
            <a:r>
              <a:rPr lang="ru-RU" dirty="0"/>
              <a:t> — отношение, деление, дробь) — число, представляемое </a:t>
            </a:r>
            <a:r>
              <a:rPr lang="ru-RU" dirty="0">
                <a:hlinkClick r:id="rId3" tooltip="Дробь (математика)"/>
              </a:rPr>
              <a:t>обыкновенной дробью</a:t>
            </a:r>
            <a:r>
              <a:rPr lang="ru-RU" dirty="0"/>
              <a:t> , числитель  — </a:t>
            </a:r>
            <a:r>
              <a:rPr lang="ru-RU" dirty="0">
                <a:hlinkClick r:id="rId4" tooltip="Целое число"/>
              </a:rPr>
              <a:t>целое число</a:t>
            </a:r>
            <a:r>
              <a:rPr lang="ru-RU" dirty="0"/>
              <a:t>, а знаменатель  — </a:t>
            </a:r>
            <a:r>
              <a:rPr lang="ru-RU" dirty="0">
                <a:hlinkClick r:id="rId5" tooltip="Натуральное число"/>
              </a:rPr>
              <a:t>натуральное число</a:t>
            </a:r>
            <a:endParaRPr lang="ru-RU" altLang="ru-RU" dirty="0" smtClean="0"/>
          </a:p>
        </p:txBody>
      </p:sp>
      <p:sp>
        <p:nvSpPr>
          <p:cNvPr id="2" name="Стрелка влево 1">
            <a:hlinkClick r:id="rId6" action="ppaction://hlinksldjump"/>
          </p:cNvPr>
          <p:cNvSpPr/>
          <p:nvPr/>
        </p:nvSpPr>
        <p:spPr>
          <a:xfrm>
            <a:off x="6300192" y="5805264"/>
            <a:ext cx="648072" cy="360040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Формулы сокращенного умножения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:endParaRPr lang="ru-RU" i="1" dirty="0" smtClean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latin typeface="Cambria Math"/>
                          </a:rPr>
                          <m:t>в</m:t>
                        </m:r>
                      </m:e>
                      <m:sup>
                        <m:r>
                          <a:rPr lang="ru-RU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=(а-в)(</a:t>
                </a:r>
                <a:r>
                  <a:rPr lang="ru-RU" dirty="0" err="1" smtClean="0"/>
                  <a:t>а+в</a:t>
                </a:r>
                <a:r>
                  <a:rPr lang="ru-RU" dirty="0" smtClean="0"/>
                  <a:t>)</a:t>
                </a:r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>
                    <a:solidFill>
                      <a:prstClr val="black"/>
                    </a:solidFill>
                  </a:rPr>
                  <a:t>-2ав</a:t>
                </a:r>
                <a14:m>
                  <m:oMath xmlns:m="http://schemas.openxmlformats.org/officeDocument/2006/math">
                    <m:r>
                      <a:rPr lang="ru-RU" b="0" i="0" dirty="0" smtClean="0">
                        <a:solidFill>
                          <a:prstClr val="black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в</m:t>
                        </m:r>
                      </m:e>
                      <m:sup>
                        <m:r>
                          <a:rPr lang="ru-RU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=(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latin typeface="Cambria Math"/>
                          </a:rPr>
                          <m:t>а−в)</m:t>
                        </m:r>
                      </m:e>
                      <m:sup>
                        <m:r>
                          <a:rPr lang="ru-RU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dirty="0" smtClean="0"/>
              </a:p>
              <a:p>
                <a:pPr lvl="0" algn="ctr"/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>
                    <a:solidFill>
                      <a:prstClr val="black"/>
                    </a:solidFill>
                  </a:rPr>
                  <a:t>+</a:t>
                </a:r>
                <a:r>
                  <a:rPr lang="ru-RU" dirty="0">
                    <a:solidFill>
                      <a:prstClr val="black"/>
                    </a:solidFill>
                  </a:rPr>
                  <a:t>2ав</a:t>
                </a:r>
                <a14:m>
                  <m:oMath xmlns:m="http://schemas.openxmlformats.org/officeDocument/2006/math">
                    <m:r>
                      <a:rPr lang="ru-RU" dirty="0">
                        <a:solidFill>
                          <a:prstClr val="black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в</m:t>
                        </m:r>
                      </m:e>
                      <m:sup>
                        <m:r>
                          <a:rPr lang="ru-RU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>
                    <a:solidFill>
                      <a:prstClr val="black"/>
                    </a:solidFill>
                  </a:rPr>
                  <a:t>=(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а</m:t>
                        </m:r>
                        <m:r>
                          <a:rPr lang="ru-RU" b="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ru-RU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в)</m:t>
                        </m:r>
                      </m:e>
                      <m:sup>
                        <m:r>
                          <a:rPr lang="ru-RU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dirty="0">
                  <a:solidFill>
                    <a:prstClr val="black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5940152" y="5589240"/>
            <a:ext cx="432048" cy="360040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59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030" y="1772816"/>
            <a:ext cx="7568336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</a:rPr>
              <a:t>«Математику нельзя изучать, наблюдая, как это делает сосед!»</a:t>
            </a:r>
            <a:r>
              <a:rPr lang="ru-RU" sz="2800" b="1" i="1" kern="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ea typeface="+mj-ea"/>
                <a:cs typeface="+mj-cs"/>
              </a:rPr>
              <a:t>                       </a:t>
            </a:r>
          </a:p>
          <a:p>
            <a:pPr marL="0" indent="0" algn="r">
              <a:buNone/>
            </a:pPr>
            <a:r>
              <a:rPr lang="ru-RU" sz="2800" b="1" i="1" kern="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ea typeface="+mj-ea"/>
                <a:cs typeface="+mj-cs"/>
              </a:rPr>
              <a:t> </a:t>
            </a:r>
            <a:r>
              <a:rPr lang="ru-RU" sz="2800" b="1" i="1" kern="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ea typeface="+mj-ea"/>
                <a:cs typeface="+mj-cs"/>
              </a:rPr>
              <a:t>Айвен</a:t>
            </a:r>
            <a:r>
              <a:rPr lang="ru-RU" sz="2800" b="1" i="1" kern="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ea typeface="+mj-ea"/>
                <a:cs typeface="+mj-cs"/>
              </a:rPr>
              <a:t> </a:t>
            </a:r>
            <a:r>
              <a:rPr lang="ru-RU" sz="2800" b="1" i="1" kern="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ea typeface="+mj-ea"/>
                <a:cs typeface="+mj-cs"/>
              </a:rPr>
              <a:t>Нивен</a:t>
            </a:r>
            <a:r>
              <a:rPr lang="ru-RU" sz="2800" b="1" i="1" kern="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ea typeface="+mj-ea"/>
                <a:cs typeface="+mj-cs"/>
              </a:rPr>
              <a:t> </a:t>
            </a:r>
          </a:p>
          <a:p>
            <a:pPr marL="0" indent="0" algn="r">
              <a:buNone/>
            </a:pPr>
            <a:r>
              <a:rPr lang="ru-RU" sz="2800" b="1" i="1" kern="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ea typeface="+mj-ea"/>
                <a:cs typeface="+mj-cs"/>
              </a:rPr>
              <a:t>(1915-1999)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r">
              <a:buNone/>
            </a:pPr>
            <a:r>
              <a:rPr lang="ru-RU" sz="2800" b="1" i="1" kern="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ea typeface="+mj-ea"/>
                <a:cs typeface="+mj-cs"/>
              </a:rPr>
              <a:t>канадско-американский математик </a:t>
            </a:r>
          </a:p>
        </p:txBody>
      </p:sp>
    </p:spTree>
    <p:extLst>
      <p:ext uri="{BB962C8B-B14F-4D97-AF65-F5344CB8AC3E}">
        <p14:creationId xmlns:p14="http://schemas.microsoft.com/office/powerpoint/2010/main" val="137496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4523738"/>
              </p:ext>
            </p:extLst>
          </p:nvPr>
        </p:nvGraphicFramePr>
        <p:xfrm>
          <a:off x="112713" y="1628775"/>
          <a:ext cx="8016875" cy="255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7" name="Документ" r:id="rId3" imgW="6911639" imgH="2216449" progId="Word.Document.12">
                  <p:embed/>
                </p:oleObj>
              </mc:Choice>
              <mc:Fallback>
                <p:oleObj name="Документ" r:id="rId3" imgW="6911639" imgH="22164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713" y="1628775"/>
                        <a:ext cx="8016875" cy="2554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863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kk-KZ" dirty="0">
                <a:latin typeface="Times New Roman"/>
                <a:ea typeface="Times New Roman"/>
                <a:cs typeface="Times New Roman"/>
              </a:rPr>
              <a:t>Критерии оценивания: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kk-KZ" dirty="0">
                <a:latin typeface="Times New Roman"/>
                <a:ea typeface="Times New Roman"/>
                <a:cs typeface="Times New Roman"/>
              </a:rPr>
              <a:t>22-30 баллов-«5»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kk-KZ" dirty="0">
                <a:latin typeface="Times New Roman"/>
                <a:ea typeface="Times New Roman"/>
                <a:cs typeface="Times New Roman"/>
              </a:rPr>
              <a:t>13-21 балл-«4»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kk-KZ" dirty="0">
                <a:latin typeface="Times New Roman"/>
                <a:ea typeface="Times New Roman"/>
                <a:cs typeface="Times New Roman"/>
              </a:rPr>
              <a:t>8-14 баллов –«3»</a:t>
            </a:r>
            <a:endParaRPr lang="ru-RU" sz="2400" dirty="0">
              <a:ea typeface="Calibri"/>
              <a:cs typeface="Times New Roman"/>
            </a:endParaRPr>
          </a:p>
          <a:p>
            <a:r>
              <a:rPr lang="kk-KZ" dirty="0">
                <a:latin typeface="Times New Roman"/>
                <a:ea typeface="Times New Roman"/>
              </a:rPr>
              <a:t>Менее 8-«Надо подучить»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188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1. Настроение в начале урока: </a:t>
            </a:r>
            <a:r>
              <a:rPr lang="ru-RU" sz="2000" dirty="0" smtClean="0"/>
              <a:t>       а</a:t>
            </a:r>
            <a:r>
              <a:rPr lang="ru-RU" sz="2000" dirty="0"/>
              <a:t>)    </a:t>
            </a:r>
            <a:r>
              <a:rPr lang="ru-RU" sz="2000" dirty="0" smtClean="0"/>
              <a:t>      б</a:t>
            </a:r>
            <a:r>
              <a:rPr lang="ru-RU" sz="2000" dirty="0"/>
              <a:t>)  </a:t>
            </a:r>
            <a:r>
              <a:rPr lang="ru-RU" sz="2000" dirty="0" smtClean="0"/>
              <a:t>      в</a:t>
            </a:r>
            <a:r>
              <a:rPr lang="ru-RU" sz="2000" dirty="0"/>
              <a:t>) </a:t>
            </a:r>
          </a:p>
          <a:p>
            <a:r>
              <a:rPr lang="ru-RU" sz="2000" dirty="0"/>
              <a:t>2. Мое восприятие темы урока:</a:t>
            </a:r>
          </a:p>
          <a:p>
            <a:r>
              <a:rPr lang="ru-RU" sz="2000" dirty="0"/>
              <a:t>а) усвоил(а) все; б) усвоил(а) почти все; в) усвоил(а) частично, нуждаюсь в помощи.</a:t>
            </a:r>
          </a:p>
          <a:p>
            <a:r>
              <a:rPr lang="ru-RU" sz="2000" dirty="0" smtClean="0"/>
              <a:t>3. </a:t>
            </a:r>
            <a:r>
              <a:rPr lang="ru-RU" sz="2000" dirty="0"/>
              <a:t>Я работал(а) на уроке:</a:t>
            </a:r>
          </a:p>
          <a:p>
            <a:r>
              <a:rPr lang="ru-RU" sz="2000" dirty="0"/>
              <a:t>а) отлично; б) хорошо; в) удовлетворительно; г) неудовлетворительно.</a:t>
            </a:r>
          </a:p>
          <a:p>
            <a:r>
              <a:rPr lang="ru-RU" sz="2000" dirty="0" smtClean="0"/>
              <a:t>4. </a:t>
            </a:r>
            <a:r>
              <a:rPr lang="ru-RU" sz="2000" dirty="0"/>
              <a:t>Я оцениваю свою работу на ______ (поставьте оценку)</a:t>
            </a:r>
          </a:p>
          <a:p>
            <a:r>
              <a:rPr lang="ru-RU" sz="2000" dirty="0" smtClean="0"/>
              <a:t>5. </a:t>
            </a:r>
            <a:r>
              <a:rPr lang="ru-RU" sz="2000" dirty="0"/>
              <a:t>Я оцениваю урок на _____ (поставьте оценку)</a:t>
            </a:r>
          </a:p>
          <a:p>
            <a:r>
              <a:rPr lang="ru-RU" sz="2000" dirty="0" smtClean="0"/>
              <a:t>6. </a:t>
            </a:r>
            <a:r>
              <a:rPr lang="ru-RU" sz="2000" dirty="0"/>
              <a:t>Настроение в конце урока: </a:t>
            </a:r>
          </a:p>
          <a:p>
            <a:endParaRPr lang="ru-RU" sz="2000" dirty="0" smtClean="0"/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а</a:t>
            </a:r>
            <a:r>
              <a:rPr lang="ru-RU" sz="2000" dirty="0"/>
              <a:t>)       </a:t>
            </a:r>
            <a:r>
              <a:rPr lang="kk-KZ" sz="2000" smtClean="0"/>
              <a:t> </a:t>
            </a:r>
            <a:r>
              <a:rPr lang="kk-KZ" sz="2000" dirty="0"/>
              <a:t>б</a:t>
            </a:r>
            <a:r>
              <a:rPr lang="kk-KZ" sz="2000"/>
              <a:t>)      </a:t>
            </a:r>
            <a:r>
              <a:rPr lang="kk-KZ" sz="2000" smtClean="0"/>
              <a:t>  </a:t>
            </a:r>
            <a:r>
              <a:rPr lang="ru-RU" sz="2000" dirty="0"/>
              <a:t>в) </a:t>
            </a:r>
          </a:p>
          <a:p>
            <a:endParaRPr lang="ru-RU" dirty="0"/>
          </a:p>
        </p:txBody>
      </p:sp>
      <p:pic>
        <p:nvPicPr>
          <p:cNvPr id="11" name="Рисунок 10"/>
          <p:cNvPicPr/>
          <p:nvPr/>
        </p:nvPicPr>
        <p:blipFill>
          <a:blip r:embed="rId2"/>
          <a:stretch>
            <a:fillRect/>
          </a:stretch>
        </p:blipFill>
        <p:spPr>
          <a:xfrm>
            <a:off x="4355976" y="908720"/>
            <a:ext cx="2320925" cy="629920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2"/>
          <a:stretch>
            <a:fillRect/>
          </a:stretch>
        </p:blipFill>
        <p:spPr>
          <a:xfrm>
            <a:off x="4355976" y="4437112"/>
            <a:ext cx="2320925" cy="62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85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340768"/>
            <a:ext cx="7772400" cy="1500187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1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251520" y="980728"/>
            <a:ext cx="74549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376092"/>
                </a:solidFill>
                <a:latin typeface="Times New Roman" pitchFamily="16" charset="0"/>
                <a:ea typeface="Calibri" charset="0"/>
                <a:cs typeface="Times New Roman" pitchFamily="16" charset="0"/>
              </a:rPr>
              <a:t>Литература: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ru-RU" altLang="ru-RU" sz="1400" b="1" dirty="0" smtClean="0">
                <a:solidFill>
                  <a:srgbClr val="376092"/>
                </a:solidFill>
                <a:latin typeface="Times New Roman" pitchFamily="16" charset="0"/>
                <a:ea typeface="Calibri" charset="0"/>
                <a:cs typeface="Times New Roman" pitchFamily="16" charset="0"/>
              </a:rPr>
              <a:t>Ю.А. Глазков, М.Я. </a:t>
            </a:r>
            <a:r>
              <a:rPr lang="ru-RU" altLang="ru-RU" sz="1400" b="1" dirty="0" err="1" smtClean="0">
                <a:solidFill>
                  <a:srgbClr val="376092"/>
                </a:solidFill>
                <a:latin typeface="Times New Roman" pitchFamily="16" charset="0"/>
                <a:ea typeface="Calibri" charset="0"/>
                <a:cs typeface="Times New Roman" pitchFamily="16" charset="0"/>
              </a:rPr>
              <a:t>Гиашвили</a:t>
            </a:r>
            <a:r>
              <a:rPr lang="ru-RU" altLang="ru-RU" sz="1400" b="1" dirty="0" smtClean="0">
                <a:solidFill>
                  <a:srgbClr val="376092"/>
                </a:solidFill>
                <a:latin typeface="Times New Roman" pitchFamily="16" charset="0"/>
                <a:ea typeface="Calibri" charset="0"/>
                <a:cs typeface="Times New Roman" pitchFamily="16" charset="0"/>
              </a:rPr>
              <a:t> «ОГЭ .Математика. Сборник заданий и методических рекомендаций» Изд. «Экзамен» М.2016</a:t>
            </a: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ru-RU" altLang="ru-RU" sz="1400" b="1" dirty="0" smtClean="0">
                <a:solidFill>
                  <a:srgbClr val="376092"/>
                </a:solidFill>
                <a:latin typeface="Times New Roman" pitchFamily="16" charset="0"/>
                <a:ea typeface="Calibri" charset="0"/>
                <a:cs typeface="Times New Roman" pitchFamily="16" charset="0"/>
              </a:rPr>
              <a:t>ГИА 3000 задач. Под редакцией А.Л. Семенова, И.В. Ященко.</a:t>
            </a:r>
            <a:r>
              <a:rPr lang="ru-RU" altLang="ru-RU" sz="1400" b="1" dirty="0">
                <a:solidFill>
                  <a:srgbClr val="376092"/>
                </a:solidFill>
                <a:latin typeface="Times New Roman" pitchFamily="16" charset="0"/>
                <a:ea typeface="Calibri" charset="0"/>
                <a:cs typeface="Times New Roman" pitchFamily="16" charset="0"/>
              </a:rPr>
              <a:t> Изд. «Экзамен» </a:t>
            </a:r>
            <a:r>
              <a:rPr lang="ru-RU" altLang="ru-RU" sz="1400" b="1" dirty="0" smtClean="0">
                <a:solidFill>
                  <a:srgbClr val="376092"/>
                </a:solidFill>
                <a:latin typeface="Times New Roman" pitchFamily="16" charset="0"/>
                <a:ea typeface="Calibri" charset="0"/>
                <a:cs typeface="Times New Roman" pitchFamily="16" charset="0"/>
              </a:rPr>
              <a:t>М.2014</a:t>
            </a:r>
            <a:endParaRPr lang="ru-RU" altLang="ru-RU" sz="1400" b="1" dirty="0">
              <a:solidFill>
                <a:srgbClr val="376092"/>
              </a:solidFill>
              <a:latin typeface="Times New Roman" pitchFamily="16" charset="0"/>
              <a:ea typeface="Calibri" charset="0"/>
              <a:cs typeface="Times New Roman" pitchFamily="16" charset="0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r>
              <a:rPr lang="ru-RU" altLang="ru-RU" sz="1400" b="1" dirty="0" smtClean="0">
                <a:solidFill>
                  <a:srgbClr val="376092"/>
                </a:solidFill>
                <a:latin typeface="Times New Roman" pitchFamily="16" charset="0"/>
                <a:ea typeface="Calibri" charset="0"/>
                <a:cs typeface="Times New Roman" pitchFamily="16" charset="0"/>
              </a:rPr>
              <a:t>Алгебра 8 класс. Учебник для общеобразовательных организаций. Авторы Ю.Н. Макарычев, Н.Г. </a:t>
            </a:r>
            <a:r>
              <a:rPr lang="ru-RU" altLang="ru-RU" sz="1400" b="1" dirty="0" err="1" smtClean="0">
                <a:solidFill>
                  <a:srgbClr val="376092"/>
                </a:solidFill>
                <a:latin typeface="Times New Roman" pitchFamily="16" charset="0"/>
                <a:ea typeface="Calibri" charset="0"/>
                <a:cs typeface="Times New Roman" pitchFamily="16" charset="0"/>
              </a:rPr>
              <a:t>Миндюк</a:t>
            </a:r>
            <a:r>
              <a:rPr lang="ru-RU" altLang="ru-RU" sz="1400" b="1" dirty="0" smtClean="0">
                <a:solidFill>
                  <a:srgbClr val="376092"/>
                </a:solidFill>
                <a:latin typeface="Times New Roman" pitchFamily="16" charset="0"/>
                <a:ea typeface="Calibri" charset="0"/>
                <a:cs typeface="Times New Roman" pitchFamily="16" charset="0"/>
              </a:rPr>
              <a:t>. </a:t>
            </a:r>
            <a:r>
              <a:rPr lang="ru-RU" altLang="ru-RU" sz="1400" b="1" dirty="0">
                <a:solidFill>
                  <a:srgbClr val="376092"/>
                </a:solidFill>
                <a:latin typeface="Times New Roman" pitchFamily="16" charset="0"/>
                <a:ea typeface="Calibri" charset="0"/>
                <a:cs typeface="Times New Roman" pitchFamily="16" charset="0"/>
              </a:rPr>
              <a:t>Изд. </a:t>
            </a:r>
            <a:r>
              <a:rPr lang="ru-RU" altLang="ru-RU" sz="1400" b="1" dirty="0" smtClean="0">
                <a:solidFill>
                  <a:srgbClr val="376092"/>
                </a:solidFill>
                <a:latin typeface="Times New Roman" pitchFamily="16" charset="0"/>
                <a:ea typeface="Calibri" charset="0"/>
                <a:cs typeface="Times New Roman" pitchFamily="16" charset="0"/>
              </a:rPr>
              <a:t>«Просвещение» М. 2013</a:t>
            </a:r>
            <a:endParaRPr lang="ru-RU" altLang="ru-RU" sz="1400" b="1" dirty="0">
              <a:solidFill>
                <a:srgbClr val="376092"/>
              </a:solidFill>
              <a:latin typeface="Times New Roman" pitchFamily="16" charset="0"/>
              <a:ea typeface="Calibri" charset="0"/>
              <a:cs typeface="Times New Roman" pitchFamily="16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ru-RU" altLang="ru-RU" sz="1400" b="1" dirty="0" smtClean="0">
              <a:solidFill>
                <a:srgbClr val="376092"/>
              </a:solidFill>
              <a:latin typeface="Times New Roman" pitchFamily="16" charset="0"/>
              <a:ea typeface="Calibri" charset="0"/>
              <a:cs typeface="Times New Roman" pitchFamily="16" charset="0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</a:pPr>
            <a:endParaRPr lang="ru-RU" altLang="ru-RU" sz="1400" b="1" dirty="0">
              <a:solidFill>
                <a:srgbClr val="376092"/>
              </a:solidFill>
              <a:latin typeface="Times New Roman" pitchFamily="16" charset="0"/>
              <a:ea typeface="Calibri" charset="0"/>
              <a:cs typeface="Times New Roman" pitchFamily="1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alt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 урока:</a:t>
            </a:r>
          </a:p>
        </p:txBody>
      </p:sp>
      <p:sp>
        <p:nvSpPr>
          <p:cNvPr id="307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latin typeface="Times New Roman"/>
                <a:ea typeface="Calibri"/>
                <a:cs typeface="Times New Roman"/>
              </a:rPr>
              <a:t>повторить и закрепить понятие квадратного корня, арифметического квадратного корня</a:t>
            </a:r>
            <a:r>
              <a:rPr lang="ru-RU" sz="2800" i="1" dirty="0" smtClean="0">
                <a:latin typeface="Times New Roman"/>
                <a:ea typeface="Calibri"/>
                <a:cs typeface="Times New Roman"/>
              </a:rPr>
              <a:t>,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i="1" dirty="0">
                <a:latin typeface="Times New Roman"/>
                <a:ea typeface="Calibri"/>
                <a:cs typeface="Times New Roman"/>
              </a:rPr>
              <a:t>закрепить умение находить значение </a:t>
            </a:r>
            <a:r>
              <a:rPr lang="ru-RU" sz="2800" i="1" dirty="0" smtClean="0">
                <a:latin typeface="Times New Roman"/>
                <a:ea typeface="Calibri"/>
                <a:cs typeface="Times New Roman"/>
              </a:rPr>
              <a:t>корня;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i="1" dirty="0" smtClean="0">
                <a:latin typeface="Times New Roman"/>
                <a:ea typeface="Calibri"/>
                <a:cs typeface="Times New Roman"/>
              </a:rPr>
              <a:t>извлекать квадратный корень, </a:t>
            </a:r>
            <a:r>
              <a:rPr lang="ru-RU" sz="2800" i="1" dirty="0">
                <a:latin typeface="Times New Roman"/>
                <a:ea typeface="Calibri"/>
                <a:cs typeface="Times New Roman"/>
              </a:rPr>
              <a:t>вносить и выносить множитель из-под знака </a:t>
            </a:r>
            <a:r>
              <a:rPr lang="ru-RU" sz="2800" i="1" dirty="0" smtClean="0">
                <a:latin typeface="Times New Roman"/>
                <a:ea typeface="Calibri"/>
                <a:cs typeface="Times New Roman"/>
              </a:rPr>
              <a:t>корня;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i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i="1" dirty="0">
                <a:latin typeface="Times New Roman"/>
                <a:ea typeface="Calibri"/>
                <a:cs typeface="Times New Roman"/>
              </a:rPr>
              <a:t>используя свойства квадратного корня </a:t>
            </a:r>
            <a:r>
              <a:rPr lang="ru-RU" sz="2800" i="1" dirty="0" smtClean="0">
                <a:latin typeface="Times New Roman"/>
                <a:ea typeface="Calibri"/>
                <a:cs typeface="Times New Roman"/>
              </a:rPr>
              <a:t>находить </a:t>
            </a:r>
            <a:r>
              <a:rPr lang="ru-RU" sz="2800" i="1" dirty="0">
                <a:latin typeface="Times New Roman"/>
                <a:ea typeface="Calibri"/>
                <a:cs typeface="Times New Roman"/>
              </a:rPr>
              <a:t>значение выражений.</a:t>
            </a:r>
            <a:endParaRPr lang="ru-RU" sz="2800" i="1" dirty="0">
              <a:ea typeface="Calibri"/>
              <a:cs typeface="Times New Roman"/>
            </a:endParaRPr>
          </a:p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58"/>
            <a:ext cx="8229600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1331640" y="1196752"/>
            <a:ext cx="5904656" cy="4680519"/>
            <a:chOff x="1827" y="1171"/>
            <a:chExt cx="4922" cy="4653"/>
          </a:xfrm>
        </p:grpSpPr>
        <p:sp>
          <p:nvSpPr>
            <p:cNvPr id="15" name="Rectangle 26"/>
            <p:cNvSpPr>
              <a:spLocks noChangeArrowheads="1"/>
            </p:cNvSpPr>
            <p:nvPr/>
          </p:nvSpPr>
          <p:spPr bwMode="auto">
            <a:xfrm>
              <a:off x="1827" y="1171"/>
              <a:ext cx="4922" cy="46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6" name="AutoShape 27"/>
            <p:cNvCxnSpPr>
              <a:cxnSpLocks noChangeShapeType="1"/>
            </p:cNvCxnSpPr>
            <p:nvPr/>
          </p:nvCxnSpPr>
          <p:spPr bwMode="auto">
            <a:xfrm>
              <a:off x="3310" y="1171"/>
              <a:ext cx="365" cy="465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28"/>
            <p:cNvCxnSpPr>
              <a:cxnSpLocks noChangeShapeType="1"/>
            </p:cNvCxnSpPr>
            <p:nvPr/>
          </p:nvCxnSpPr>
          <p:spPr bwMode="auto">
            <a:xfrm flipH="1">
              <a:off x="5180" y="1171"/>
              <a:ext cx="516" cy="465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29"/>
            <p:cNvCxnSpPr>
              <a:cxnSpLocks noChangeShapeType="1"/>
            </p:cNvCxnSpPr>
            <p:nvPr/>
          </p:nvCxnSpPr>
          <p:spPr bwMode="auto">
            <a:xfrm flipH="1">
              <a:off x="1827" y="1171"/>
              <a:ext cx="1483" cy="119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30"/>
            <p:cNvCxnSpPr>
              <a:cxnSpLocks noChangeShapeType="1"/>
            </p:cNvCxnSpPr>
            <p:nvPr/>
          </p:nvCxnSpPr>
          <p:spPr bwMode="auto">
            <a:xfrm>
              <a:off x="1827" y="2364"/>
              <a:ext cx="1612" cy="53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31"/>
            <p:cNvCxnSpPr>
              <a:cxnSpLocks noChangeShapeType="1"/>
            </p:cNvCxnSpPr>
            <p:nvPr/>
          </p:nvCxnSpPr>
          <p:spPr bwMode="auto">
            <a:xfrm flipV="1">
              <a:off x="1827" y="3912"/>
              <a:ext cx="1698" cy="70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AutoShape 32"/>
            <p:cNvCxnSpPr>
              <a:cxnSpLocks noChangeShapeType="1"/>
            </p:cNvCxnSpPr>
            <p:nvPr/>
          </p:nvCxnSpPr>
          <p:spPr bwMode="auto">
            <a:xfrm>
              <a:off x="3525" y="3912"/>
              <a:ext cx="1816" cy="3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3"/>
            <p:cNvCxnSpPr>
              <a:cxnSpLocks noChangeShapeType="1"/>
            </p:cNvCxnSpPr>
            <p:nvPr/>
          </p:nvCxnSpPr>
          <p:spPr bwMode="auto">
            <a:xfrm flipV="1">
              <a:off x="3439" y="2171"/>
              <a:ext cx="2149" cy="7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34"/>
            <p:cNvCxnSpPr>
              <a:cxnSpLocks noChangeShapeType="1"/>
            </p:cNvCxnSpPr>
            <p:nvPr/>
          </p:nvCxnSpPr>
          <p:spPr bwMode="auto">
            <a:xfrm>
              <a:off x="5588" y="2171"/>
              <a:ext cx="1161" cy="91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35"/>
            <p:cNvCxnSpPr>
              <a:cxnSpLocks noChangeShapeType="1"/>
            </p:cNvCxnSpPr>
            <p:nvPr/>
          </p:nvCxnSpPr>
          <p:spPr bwMode="auto">
            <a:xfrm>
              <a:off x="5341" y="4277"/>
              <a:ext cx="140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36"/>
              <p:cNvSpPr txBox="1">
                <a:spLocks noChangeArrowheads="1"/>
              </p:cNvSpPr>
              <p:nvPr/>
            </p:nvSpPr>
            <p:spPr bwMode="auto">
              <a:xfrm>
                <a:off x="1421613" y="1196752"/>
                <a:ext cx="838552" cy="52810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ru-RU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kumimoji="0" lang="ru-RU" sz="20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ysClr val="windowText" lastClr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0" lang="ru-RU" sz="2000" b="0" i="1" u="none" strike="noStrike" kern="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ysClr val="windowText" lastClr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5</m:t>
                                  </m:r>
                                </m:e>
                              </m:rad>
                            </m:e>
                          </m:d>
                        </m:e>
                        <m:sup>
                          <m: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ru-RU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5" name="Text 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21613" y="1196752"/>
                <a:ext cx="838552" cy="52810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37"/>
              <p:cNvSpPr txBox="1">
                <a:spLocks noChangeArrowheads="1"/>
              </p:cNvSpPr>
              <p:nvPr/>
            </p:nvSpPr>
            <p:spPr bwMode="auto">
              <a:xfrm>
                <a:off x="5547195" y="4894493"/>
                <a:ext cx="1585932" cy="43153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radPr>
                        <m:deg/>
                        <m:e>
                          <m: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9</m:t>
                          </m:r>
                        </m:e>
                      </m:rad>
                      <m:r>
                        <a:rPr kumimoji="0" lang="ru-RU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radPr>
                        <m:deg/>
                        <m:e>
                          <m: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9</m:t>
                          </m:r>
                        </m:e>
                      </m:rad>
                    </m:oMath>
                  </m:oMathPara>
                </a14:m>
                <a:endParaRPr kumimoji="0" lang="ru-RU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6" name="Text 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7195" y="4894493"/>
                <a:ext cx="1585932" cy="43153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38"/>
              <p:cNvSpPr txBox="1">
                <a:spLocks noChangeArrowheads="1"/>
              </p:cNvSpPr>
              <p:nvPr/>
            </p:nvSpPr>
            <p:spPr bwMode="auto">
              <a:xfrm>
                <a:off x="2168993" y="1845567"/>
                <a:ext cx="812160" cy="6055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radPr>
                        <m:deg/>
                        <m:e>
                          <m: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9</m:t>
                          </m:r>
                        </m:e>
                      </m:rad>
                    </m:oMath>
                  </m:oMathPara>
                </a14:m>
                <a:endParaRPr kumimoji="0" lang="ru-RU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7" name="Text 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68993" y="1845567"/>
                <a:ext cx="812160" cy="6055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39"/>
              <p:cNvSpPr txBox="1">
                <a:spLocks noChangeArrowheads="1"/>
              </p:cNvSpPr>
              <p:nvPr/>
            </p:nvSpPr>
            <p:spPr bwMode="auto">
              <a:xfrm>
                <a:off x="1923065" y="3207575"/>
                <a:ext cx="812160" cy="5301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radPr>
                        <m:deg/>
                        <m:e>
                          <m: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49</m:t>
                          </m:r>
                        </m:e>
                      </m:rad>
                    </m:oMath>
                  </m:oMathPara>
                </a14:m>
                <a:endParaRPr kumimoji="0" lang="ru-RU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8" name="Text 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23065" y="3207575"/>
                <a:ext cx="812160" cy="53011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40"/>
              <p:cNvSpPr txBox="1">
                <a:spLocks noChangeArrowheads="1"/>
              </p:cNvSpPr>
              <p:nvPr/>
            </p:nvSpPr>
            <p:spPr bwMode="auto">
              <a:xfrm>
                <a:off x="1421613" y="4731535"/>
                <a:ext cx="1947025" cy="69206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radPr>
                        <m:deg/>
                        <m:e>
                          <m: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2</m:t>
                          </m:r>
                        </m:e>
                      </m:rad>
                      <m:r>
                        <a:rPr kumimoji="0" lang="ru-RU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/>
                          <a:ea typeface="Calibri"/>
                          <a:cs typeface="Times New Roman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radPr>
                        <m:deg/>
                        <m:e>
                          <m: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50</m:t>
                          </m:r>
                        </m:e>
                      </m:rad>
                    </m:oMath>
                  </m:oMathPara>
                </a14:m>
                <a:endParaRPr kumimoji="0" lang="ru-RU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9" name="Text 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21613" y="4731535"/>
                <a:ext cx="1947025" cy="69206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41"/>
              <p:cNvSpPr txBox="1">
                <a:spLocks noChangeArrowheads="1"/>
              </p:cNvSpPr>
              <p:nvPr/>
            </p:nvSpPr>
            <p:spPr bwMode="auto">
              <a:xfrm>
                <a:off x="3635896" y="4437112"/>
                <a:ext cx="1585932" cy="43153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radPr>
                        <m:deg/>
                        <m:e>
                          <m: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</m:e>
                      </m:rad>
                    </m:oMath>
                  </m:oMathPara>
                </a14:m>
                <a:endParaRPr kumimoji="0" lang="ru-RU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10" name="Text 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35896" y="4437112"/>
                <a:ext cx="1585932" cy="43153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42"/>
              <p:cNvSpPr txBox="1">
                <a:spLocks noChangeArrowheads="1"/>
              </p:cNvSpPr>
              <p:nvPr/>
            </p:nvSpPr>
            <p:spPr bwMode="auto">
              <a:xfrm>
                <a:off x="5753534" y="3122072"/>
                <a:ext cx="1482762" cy="43153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radPr>
                        <m:deg/>
                        <m:e>
                          <m: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24+12</m:t>
                          </m:r>
                        </m:e>
                      </m:rad>
                    </m:oMath>
                  </m:oMathPara>
                </a14:m>
                <a:endParaRPr kumimoji="0" lang="ru-RU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11" name="Text 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53534" y="3122072"/>
                <a:ext cx="1482762" cy="43153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Box 43"/>
              <p:cNvSpPr txBox="1">
                <a:spLocks noChangeArrowheads="1"/>
              </p:cNvSpPr>
              <p:nvPr/>
            </p:nvSpPr>
            <p:spPr bwMode="auto">
              <a:xfrm>
                <a:off x="4038041" y="3067753"/>
                <a:ext cx="1109672" cy="8862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kumimoji="0" lang="ru-RU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pPr>
                            <m:e>
                              <m:r>
                                <a:rPr kumimoji="0" lang="ru-RU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8</m:t>
                              </m:r>
                            </m:e>
                            <m:sup>
                              <m:r>
                                <a:rPr kumimoji="0" lang="ru-RU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kumimoji="0" lang="ru-RU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12" name="Text 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38041" y="3067753"/>
                <a:ext cx="1109672" cy="8862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Box 44"/>
              <p:cNvSpPr txBox="1">
                <a:spLocks noChangeArrowheads="1"/>
              </p:cNvSpPr>
              <p:nvPr/>
            </p:nvSpPr>
            <p:spPr bwMode="auto">
              <a:xfrm>
                <a:off x="3548585" y="1251071"/>
                <a:ext cx="812160" cy="12543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kumimoji="0" lang="ru-RU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kumimoji="0" lang="ru-RU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32</m:t>
                              </m:r>
                            </m:num>
                            <m:den>
                              <m:r>
                                <a:rPr kumimoji="0" lang="ru-RU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2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kumimoji="0" lang="ru-RU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13" name="Text 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48585" y="1251071"/>
                <a:ext cx="812160" cy="125437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45"/>
              <p:cNvSpPr txBox="1">
                <a:spLocks noChangeArrowheads="1"/>
              </p:cNvSpPr>
              <p:nvPr/>
            </p:nvSpPr>
            <p:spPr bwMode="auto">
              <a:xfrm>
                <a:off x="6254986" y="1348645"/>
                <a:ext cx="812160" cy="10481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ru-RU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kumimoji="0" lang="ru-RU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ru-RU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28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0" lang="ru-RU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ru-RU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7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kumimoji="0" lang="ru-RU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14" name="Text 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54986" y="1348645"/>
                <a:ext cx="812160" cy="104816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4283968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228184" y="155679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2267744" y="191683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707904" y="162880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403648" y="1340768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5</a:t>
            </a:r>
            <a:endParaRPr lang="ru-RU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6156176" y="31409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979712" y="328498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168" name="TextBox 7167"/>
          <p:cNvSpPr txBox="1"/>
          <p:nvPr/>
        </p:nvSpPr>
        <p:spPr>
          <a:xfrm>
            <a:off x="4355976" y="321297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169" name="TextBox 7168"/>
          <p:cNvSpPr txBox="1"/>
          <p:nvPr/>
        </p:nvSpPr>
        <p:spPr>
          <a:xfrm>
            <a:off x="6012160" y="494116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7171" name="TextBox 7170"/>
          <p:cNvSpPr txBox="1"/>
          <p:nvPr/>
        </p:nvSpPr>
        <p:spPr>
          <a:xfrm>
            <a:off x="1907704" y="47251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247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7168" grpId="0"/>
      <p:bldP spid="7169" grpId="0"/>
      <p:bldP spid="7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Повторим теорию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825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67544" y="2636912"/>
            <a:ext cx="6643688" cy="9128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altLang="ru-RU" sz="5400" dirty="0" smtClean="0">
                <a:solidFill>
                  <a:srgbClr val="FF0000"/>
                </a:solidFill>
                <a:latin typeface="Calibri" charset="0"/>
              </a:rPr>
              <a:t>1. </a:t>
            </a:r>
            <a:r>
              <a:rPr lang="ru-RU" altLang="ru-RU" sz="2800" dirty="0" smtClean="0">
                <a:solidFill>
                  <a:srgbClr val="000000"/>
                </a:solidFill>
                <a:latin typeface="Calibri" charset="0"/>
              </a:rPr>
              <a:t>Число, квадрат которого равен </a:t>
            </a:r>
            <a:r>
              <a:rPr lang="ru-RU" altLang="ru-RU" sz="2800" b="1" dirty="0" smtClean="0">
                <a:solidFill>
                  <a:srgbClr val="000000"/>
                </a:solidFill>
                <a:latin typeface="Calibri" charset="0"/>
              </a:rPr>
              <a:t>а 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67544" y="3573016"/>
            <a:ext cx="6643688" cy="92187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altLang="ru-RU" sz="5400" dirty="0" smtClean="0">
                <a:solidFill>
                  <a:srgbClr val="FF0000"/>
                </a:solidFill>
                <a:latin typeface="Calibri" charset="0"/>
              </a:rPr>
              <a:t>2. </a:t>
            </a:r>
            <a:r>
              <a:rPr lang="ru-RU" altLang="ru-RU" sz="2800" dirty="0" smtClean="0">
                <a:solidFill>
                  <a:srgbClr val="000000"/>
                </a:solidFill>
                <a:latin typeface="Calibri" charset="0"/>
              </a:rPr>
              <a:t>Число, равное </a:t>
            </a:r>
            <a:r>
              <a:rPr lang="ru-RU" altLang="ru-RU" sz="2800" b="1" dirty="0" smtClean="0">
                <a:solidFill>
                  <a:srgbClr val="000000"/>
                </a:solidFill>
                <a:latin typeface="Calibri" charset="0"/>
              </a:rPr>
              <a:t>а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67544" y="4509120"/>
            <a:ext cx="6643688" cy="13527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altLang="ru-RU" sz="5400" dirty="0" smtClean="0">
                <a:solidFill>
                  <a:srgbClr val="FF0000"/>
                </a:solidFill>
                <a:latin typeface="Calibri" charset="0"/>
              </a:rPr>
              <a:t>3. </a:t>
            </a:r>
            <a:r>
              <a:rPr lang="ru-RU" altLang="ru-RU" sz="2800" dirty="0" smtClean="0">
                <a:solidFill>
                  <a:srgbClr val="000000"/>
                </a:solidFill>
                <a:latin typeface="Calibri" charset="0"/>
              </a:rPr>
              <a:t>Неотрицательное число,</a:t>
            </a:r>
            <a:br>
              <a:rPr lang="ru-RU" altLang="ru-RU" sz="2800" dirty="0" smtClean="0">
                <a:solidFill>
                  <a:srgbClr val="000000"/>
                </a:solidFill>
                <a:latin typeface="Calibri" charset="0"/>
              </a:rPr>
            </a:br>
            <a:r>
              <a:rPr lang="ru-RU" altLang="ru-RU" sz="2800" dirty="0" smtClean="0">
                <a:solidFill>
                  <a:srgbClr val="000000"/>
                </a:solidFill>
                <a:latin typeface="Calibri" charset="0"/>
              </a:rPr>
              <a:t>       квадрат которого равен</a:t>
            </a:r>
            <a:r>
              <a:rPr lang="ru-RU" altLang="ru-RU" sz="2800" b="1" dirty="0" smtClean="0">
                <a:solidFill>
                  <a:srgbClr val="000000"/>
                </a:solidFill>
                <a:latin typeface="Calibri" charset="0"/>
              </a:rPr>
              <a:t> 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404664"/>
            <a:ext cx="72008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49263" eaLnBrk="1" hangingPunct="1">
              <a:buClr>
                <a:srgbClr val="000000"/>
              </a:buClr>
              <a:buSzPct val="100000"/>
              <a:defRPr/>
            </a:pPr>
            <a:r>
              <a:rPr lang="ru-RU" altLang="ru-RU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  <a:cs typeface="+mn-cs"/>
              </a:rPr>
              <a:t>Арифметическим квадратным   </a:t>
            </a:r>
            <a:br>
              <a:rPr lang="ru-RU" altLang="ru-RU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  <a:cs typeface="+mn-cs"/>
              </a:rPr>
            </a:br>
            <a:r>
              <a:rPr lang="ru-RU" altLang="ru-RU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  <a:cs typeface="+mn-cs"/>
              </a:rPr>
              <a:t>                         корнем из                                               </a:t>
            </a:r>
            <a:br>
              <a:rPr lang="ru-RU" altLang="ru-RU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  <a:cs typeface="+mn-cs"/>
              </a:rPr>
            </a:br>
            <a:r>
              <a:rPr lang="ru-RU" altLang="ru-RU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  <a:cs typeface="+mn-cs"/>
              </a:rPr>
              <a:t>               числа </a:t>
            </a:r>
            <a:r>
              <a:rPr lang="ru-RU" altLang="ru-RU" sz="4000" b="1" dirty="0">
                <a:solidFill>
                  <a:srgbClr val="C00000"/>
                </a:solidFill>
                <a:latin typeface="Calibri" charset="0"/>
                <a:cs typeface="+mn-cs"/>
              </a:rPr>
              <a:t>а</a:t>
            </a:r>
            <a:r>
              <a:rPr lang="ru-RU" altLang="ru-RU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  <a:cs typeface="+mn-cs"/>
              </a:rPr>
              <a:t> называется…</a:t>
            </a:r>
          </a:p>
        </p:txBody>
      </p:sp>
    </p:spTree>
    <p:extLst>
      <p:ext uri="{BB962C8B-B14F-4D97-AF65-F5344CB8AC3E}">
        <p14:creationId xmlns:p14="http://schemas.microsoft.com/office/powerpoint/2010/main" val="26217512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5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  <p:bldP spid="23556" grpId="0" animBg="1"/>
      <p:bldP spid="23557" grpId="0" animBg="1"/>
      <p:bldP spid="23557" grpId="1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3"/>
          <p:cNvSpPr>
            <a:spLocks noChangeArrowheads="1"/>
          </p:cNvSpPr>
          <p:nvPr/>
        </p:nvSpPr>
        <p:spPr bwMode="auto">
          <a:xfrm>
            <a:off x="1000125" y="2500313"/>
            <a:ext cx="6500813" cy="9128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>
            <a:spAutoFit/>
          </a:bodyPr>
          <a:lstStyle/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ru-RU" sz="5400" dirty="0">
                <a:solidFill>
                  <a:srgbClr val="FF0000"/>
                </a:solidFill>
              </a:rPr>
              <a:t>1.   </a:t>
            </a:r>
          </a:p>
        </p:txBody>
      </p:sp>
      <p:sp>
        <p:nvSpPr>
          <p:cNvPr id="1032" name="Rectangle 4"/>
          <p:cNvSpPr>
            <a:spLocks noChangeArrowheads="1"/>
          </p:cNvSpPr>
          <p:nvPr/>
        </p:nvSpPr>
        <p:spPr bwMode="auto">
          <a:xfrm>
            <a:off x="1000125" y="3929063"/>
            <a:ext cx="6500813" cy="9128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>
            <a:spAutoFit/>
          </a:bodyPr>
          <a:lstStyle/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ru-RU" sz="5400" dirty="0">
                <a:solidFill>
                  <a:srgbClr val="FF0000"/>
                </a:solidFill>
              </a:rPr>
              <a:t>2.     </a:t>
            </a:r>
          </a:p>
        </p:txBody>
      </p:sp>
      <p:sp>
        <p:nvSpPr>
          <p:cNvPr id="1033" name="Rectangle 5"/>
          <p:cNvSpPr>
            <a:spLocks noChangeArrowheads="1"/>
          </p:cNvSpPr>
          <p:nvPr/>
        </p:nvSpPr>
        <p:spPr bwMode="auto">
          <a:xfrm>
            <a:off x="1000125" y="5286375"/>
            <a:ext cx="6500813" cy="9128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>
            <a:spAutoFit/>
          </a:bodyPr>
          <a:lstStyle/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ru-RU" sz="5400" dirty="0">
                <a:solidFill>
                  <a:srgbClr val="FF0000"/>
                </a:solidFill>
              </a:rPr>
              <a:t>3.       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678258"/>
              </p:ext>
            </p:extLst>
          </p:nvPr>
        </p:nvGraphicFramePr>
        <p:xfrm>
          <a:off x="1907704" y="908720"/>
          <a:ext cx="3357562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6" name="Формула" r:id="rId4" imgW="491287" imgH="228499" progId="Equation.3">
                  <p:embed/>
                </p:oleObj>
              </mc:Choice>
              <mc:Fallback>
                <p:oleObj name="Формула" r:id="rId4" imgW="491287" imgH="22849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908720"/>
                        <a:ext cx="3357562" cy="928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9" name="Object 7"/>
          <p:cNvGraphicFramePr>
            <a:graphicFrameLocks noChangeAspect="1"/>
          </p:cNvGraphicFramePr>
          <p:nvPr/>
        </p:nvGraphicFramePr>
        <p:xfrm>
          <a:off x="3071813" y="2571750"/>
          <a:ext cx="3071812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7" r:id="rId6" imgW="491287" imgH="228499" progId="">
                  <p:embed/>
                </p:oleObj>
              </mc:Choice>
              <mc:Fallback>
                <p:oleObj r:id="rId6" imgW="491287" imgH="22849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13" y="2571750"/>
                        <a:ext cx="3071812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1" name="Object 9"/>
          <p:cNvGraphicFramePr>
            <a:graphicFrameLocks noChangeAspect="1"/>
          </p:cNvGraphicFramePr>
          <p:nvPr/>
        </p:nvGraphicFramePr>
        <p:xfrm>
          <a:off x="3143250" y="5429250"/>
          <a:ext cx="3571875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8" r:id="rId8" imgW="491392" imgH="228548" progId="">
                  <p:embed/>
                </p:oleObj>
              </mc:Choice>
              <mc:Fallback>
                <p:oleObj r:id="rId8" imgW="491392" imgH="22854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5429250"/>
                        <a:ext cx="3571875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563888" y="4005064"/>
                <a:ext cx="22322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800" b="0" i="1" smtClean="0"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sz="4800" b="0" i="1" smtClean="0">
                            <a:latin typeface="Cambria Math"/>
                          </a:rPr>
                          <m:t>2 </m:t>
                        </m:r>
                      </m:sup>
                    </m:sSup>
                  </m:oMath>
                </a14:m>
                <a:r>
                  <a:rPr lang="ru-RU" sz="4800" dirty="0" smtClean="0"/>
                  <a:t>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800" b="0" i="1" dirty="0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ru-RU" sz="48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4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4005064"/>
                <a:ext cx="2232248" cy="830997"/>
              </a:xfrm>
              <a:prstGeom prst="rect">
                <a:avLst/>
              </a:prstGeom>
              <a:blipFill rotWithShape="1">
                <a:blip r:embed="rId10"/>
                <a:stretch>
                  <a:fillRect t="-17647" b="-37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137478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81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 animBg="1"/>
      <p:bldP spid="1032" grpId="0" animBg="1"/>
      <p:bldP spid="1033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3"/>
          <p:cNvSpPr>
            <a:spLocks noChangeArrowheads="1"/>
          </p:cNvSpPr>
          <p:nvPr/>
        </p:nvSpPr>
        <p:spPr bwMode="auto">
          <a:xfrm>
            <a:off x="928688" y="2071688"/>
            <a:ext cx="6000750" cy="1279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>
            <a:spAutoFit/>
          </a:bodyPr>
          <a:lstStyle/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ru-RU" sz="5400">
                <a:solidFill>
                  <a:srgbClr val="FF0000"/>
                </a:solidFill>
              </a:rPr>
              <a:t>1. </a:t>
            </a:r>
          </a:p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928688" y="3500438"/>
            <a:ext cx="6000750" cy="15224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>
            <a:spAutoFit/>
          </a:bodyPr>
          <a:lstStyle/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ru-RU" sz="5400">
                <a:solidFill>
                  <a:srgbClr val="FF0000"/>
                </a:solidFill>
              </a:rPr>
              <a:t>2.    </a:t>
            </a:r>
          </a:p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endParaRPr lang="ru-RU" sz="4000" b="1">
              <a:solidFill>
                <a:srgbClr val="000000"/>
              </a:solidFill>
            </a:endParaRPr>
          </a:p>
        </p:txBody>
      </p:sp>
      <p:sp>
        <p:nvSpPr>
          <p:cNvPr id="2057" name="Rectangle 5"/>
          <p:cNvSpPr>
            <a:spLocks noChangeArrowheads="1"/>
          </p:cNvSpPr>
          <p:nvPr/>
        </p:nvSpPr>
        <p:spPr bwMode="auto">
          <a:xfrm>
            <a:off x="928688" y="5214938"/>
            <a:ext cx="6072187" cy="14620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>
            <a:spAutoFit/>
          </a:bodyPr>
          <a:lstStyle/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ru-RU" sz="5400" dirty="0">
                <a:solidFill>
                  <a:srgbClr val="FF0000"/>
                </a:solidFill>
              </a:rPr>
              <a:t>3.         </a:t>
            </a:r>
          </a:p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lang="ru-RU" sz="3600" b="1" dirty="0">
                <a:solidFill>
                  <a:srgbClr val="000000"/>
                </a:solidFill>
              </a:rPr>
              <a:t>              </a:t>
            </a:r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8918881"/>
              </p:ext>
            </p:extLst>
          </p:nvPr>
        </p:nvGraphicFramePr>
        <p:xfrm>
          <a:off x="2000249" y="476672"/>
          <a:ext cx="3398655" cy="1380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1" r:id="rId4" imgW="393479" imgH="444240" progId="">
                  <p:embed/>
                </p:oleObj>
              </mc:Choice>
              <mc:Fallback>
                <p:oleObj r:id="rId4" imgW="393479" imgH="4442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49" y="476672"/>
                        <a:ext cx="3398655" cy="13807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4286250" y="3571875"/>
          <a:ext cx="1000125" cy="135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2" r:id="rId6" imgW="241258" imgH="491408" progId="">
                  <p:embed/>
                </p:oleObj>
              </mc:Choice>
              <mc:Fallback>
                <p:oleObj r:id="rId6" imgW="241258" imgH="49140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0" y="3571875"/>
                        <a:ext cx="1000125" cy="1357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5" name="Object 9"/>
          <p:cNvGraphicFramePr>
            <a:graphicFrameLocks noChangeAspect="1"/>
          </p:cNvGraphicFramePr>
          <p:nvPr/>
        </p:nvGraphicFramePr>
        <p:xfrm>
          <a:off x="4143375" y="5286375"/>
          <a:ext cx="1500188" cy="135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3" r:id="rId8" imgW="266591" imgH="457013" progId="">
                  <p:embed/>
                </p:oleObj>
              </mc:Choice>
              <mc:Fallback>
                <p:oleObj r:id="rId8" imgW="266591" imgH="45701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5" y="5286375"/>
                        <a:ext cx="1500188" cy="1357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843808" y="2204864"/>
                <a:ext cx="2880320" cy="839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4400" b="0" i="1" smtClean="0">
                            <a:latin typeface="Cambria Math"/>
                          </a:rPr>
                          <m:t>а</m:t>
                        </m:r>
                      </m:e>
                    </m:rad>
                  </m:oMath>
                </a14:m>
                <a:r>
                  <a:rPr lang="ru-RU" sz="4400" dirty="0" smtClean="0"/>
                  <a:t> 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40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400" b="0" i="1" dirty="0" smtClean="0">
                            <a:latin typeface="Cambria Math"/>
                          </a:rPr>
                          <m:t>𝑏</m:t>
                        </m:r>
                      </m:e>
                    </m:rad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2204864"/>
                <a:ext cx="2880320" cy="839910"/>
              </a:xfrm>
              <a:prstGeom prst="rect">
                <a:avLst/>
              </a:prstGeom>
              <a:blipFill rotWithShape="1">
                <a:blip r:embed="rId10"/>
                <a:stretch>
                  <a:fillRect t="-6569" b="-343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932300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92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  <p:bldP spid="2056" grpId="0" animBg="1"/>
      <p:bldP spid="2057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dirty="0" smtClean="0"/>
                  <a:t>=</a:t>
                </a:r>
                <a:endParaRPr lang="ru-RU" dirty="0"/>
              </a:p>
            </p:txBody>
          </p:sp>
        </mc:Choice>
        <mc:Fallback xmlns="">
          <p:sp>
            <p:nvSpPr>
              <p:cNvPr id="4" name="Заголовок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127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6840537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30" y="2564904"/>
            <a:ext cx="6840537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30" y="4547540"/>
            <a:ext cx="6407150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368079" y="3140968"/>
                <a:ext cx="1236108" cy="775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40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sz="40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40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4000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079" y="3140968"/>
                <a:ext cx="1236108" cy="77521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77723" y="5038903"/>
                <a:ext cx="89922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4000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7723" y="5038903"/>
                <a:ext cx="899221" cy="70788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475368" y="1709616"/>
                <a:ext cx="122379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sz="400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40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40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4000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5368" y="1709616"/>
                <a:ext cx="1223797" cy="70788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533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7" grpId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</TotalTime>
  <Words>998</Words>
  <Application>Microsoft Office PowerPoint</Application>
  <PresentationFormat>Экран (4:3)</PresentationFormat>
  <Paragraphs>151</Paragraphs>
  <Slides>24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Тема Office</vt:lpstr>
      <vt:lpstr>Формула</vt:lpstr>
      <vt:lpstr>Документ</vt:lpstr>
      <vt:lpstr>Тема урока Применение свойств квадратного корня</vt:lpstr>
      <vt:lpstr>Презентация PowerPoint</vt:lpstr>
      <vt:lpstr>Цели урока:</vt:lpstr>
      <vt:lpstr>Презентация PowerPoint</vt:lpstr>
      <vt:lpstr>Повторим теорию</vt:lpstr>
      <vt:lpstr>Презентация PowerPoint</vt:lpstr>
      <vt:lpstr>Презентация PowerPoint</vt:lpstr>
      <vt:lpstr>Презентация PowerPoint</vt:lpstr>
      <vt:lpstr>√(x^(2n ) )=</vt:lpstr>
      <vt:lpstr>Ответы к тесту</vt:lpstr>
      <vt:lpstr>Задания  ГИА </vt:lpstr>
      <vt:lpstr>Презентация PowerPoint</vt:lpstr>
      <vt:lpstr>Физкультминутка</vt:lpstr>
      <vt:lpstr>Презентация PowerPoint</vt:lpstr>
      <vt:lpstr>Найдите неизвестное число</vt:lpstr>
      <vt:lpstr>Презентация PowerPoint</vt:lpstr>
      <vt:lpstr>Круговые задания</vt:lpstr>
      <vt:lpstr>Справка</vt:lpstr>
      <vt:lpstr>Формулы сокращенного умножения</vt:lpstr>
      <vt:lpstr>Домашнее задание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revision>198</cp:revision>
  <dcterms:created xsi:type="dcterms:W3CDTF">2014-07-09T08:33:20Z</dcterms:created>
  <dcterms:modified xsi:type="dcterms:W3CDTF">2015-12-09T12:03:11Z</dcterms:modified>
</cp:coreProperties>
</file>