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8" r:id="rId4"/>
    <p:sldId id="296" r:id="rId5"/>
    <p:sldId id="265" r:id="rId6"/>
    <p:sldId id="279" r:id="rId7"/>
    <p:sldId id="268" r:id="rId8"/>
    <p:sldId id="269" r:id="rId9"/>
    <p:sldId id="287" r:id="rId10"/>
    <p:sldId id="271" r:id="rId11"/>
    <p:sldId id="288" r:id="rId12"/>
    <p:sldId id="293" r:id="rId13"/>
    <p:sldId id="292" r:id="rId14"/>
    <p:sldId id="294" r:id="rId15"/>
    <p:sldId id="295" r:id="rId16"/>
    <p:sldId id="291" r:id="rId17"/>
    <p:sldId id="297" r:id="rId18"/>
    <p:sldId id="290" r:id="rId19"/>
    <p:sldId id="263" r:id="rId20"/>
    <p:sldId id="289" r:id="rId21"/>
    <p:sldId id="264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2C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70" d="100"/>
          <a:sy n="70" d="100"/>
        </p:scale>
        <p:origin x="-1206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0AA73-A09D-41D3-BD2A-E82459DE8442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0F7F-9386-45A0-879E-B6C8FD8A91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873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0AA73-A09D-41D3-BD2A-E82459DE8442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0F7F-9386-45A0-879E-B6C8FD8A91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988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0AA73-A09D-41D3-BD2A-E82459DE8442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0F7F-9386-45A0-879E-B6C8FD8A91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309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0AA73-A09D-41D3-BD2A-E82459DE8442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0F7F-9386-45A0-879E-B6C8FD8A91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923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0AA73-A09D-41D3-BD2A-E82459DE8442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0F7F-9386-45A0-879E-B6C8FD8A91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677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0AA73-A09D-41D3-BD2A-E82459DE8442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0F7F-9386-45A0-879E-B6C8FD8A91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859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0AA73-A09D-41D3-BD2A-E82459DE8442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0F7F-9386-45A0-879E-B6C8FD8A91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90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0AA73-A09D-41D3-BD2A-E82459DE8442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0F7F-9386-45A0-879E-B6C8FD8A91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988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0AA73-A09D-41D3-BD2A-E82459DE8442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0F7F-9386-45A0-879E-B6C8FD8A91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701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0AA73-A09D-41D3-BD2A-E82459DE8442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0F7F-9386-45A0-879E-B6C8FD8A91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502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0AA73-A09D-41D3-BD2A-E82459DE8442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0F7F-9386-45A0-879E-B6C8FD8A91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314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21" Type="http://schemas.microsoft.com/office/2007/relationships/hdphoto" Target="../media/hdphoto4.wdp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microsoft.com/office/2007/relationships/hdphoto" Target="../media/hdphoto2.wdp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19" Type="http://schemas.microsoft.com/office/2007/relationships/hdphoto" Target="../media/hdphoto3.wdp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00485">
            <a:off x="190320" y="-18421"/>
            <a:ext cx="1662678" cy="157123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0AA73-A09D-41D3-BD2A-E82459DE8442}" type="datetimeFigureOut">
              <a:rPr lang="ru-RU" smtClean="0"/>
              <a:t>19.02.2017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6" cstate="email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4042" y="4585084"/>
            <a:ext cx="2247881" cy="1906203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40F7F-9386-45A0-879E-B6C8FD8A91F2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8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659" y="525710"/>
            <a:ext cx="7762691" cy="583064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0" cstate="email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62897" y="-1025981"/>
            <a:ext cx="6600149" cy="8931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867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8247" y="433753"/>
            <a:ext cx="8522676" cy="4165543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Методический семинар конкурса «Педагог года -2017» на тему:</a:t>
            </a:r>
            <a:b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/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«Развитие творческих способностей детей посредством использования ИКТ</a:t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на музыкальных занятиях, в рамках ФГОС ДО»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46386" y="4981433"/>
            <a:ext cx="4731836" cy="1442812"/>
          </a:xfrm>
        </p:spPr>
        <p:txBody>
          <a:bodyPr/>
          <a:lstStyle/>
          <a:p>
            <a:pPr algn="r"/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Подготовила:</a:t>
            </a:r>
          </a:p>
          <a:p>
            <a:pPr algn="r"/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Музыкальный руководитель</a:t>
            </a:r>
          </a:p>
          <a:p>
            <a:pPr algn="r"/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Елисеева Е.А.</a:t>
            </a:r>
            <a:endParaRPr lang="ru-RU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 descr="J:\ДЕТСКИЙ САД\РАМКИ КАРТИНКИ\КАРТИНКИ\purple_notes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819" y="4496607"/>
            <a:ext cx="1665043" cy="156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2588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627797"/>
            <a:ext cx="7886700" cy="5704763"/>
          </a:xfrm>
        </p:spPr>
        <p:txBody>
          <a:bodyPr>
            <a:no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Преимущества  ИКТ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b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sz="32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Информационная </a:t>
            </a:r>
            <a:r>
              <a:rPr lang="ru-RU" altLang="ru-RU" sz="32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емкость</a:t>
            </a:r>
            <a:br>
              <a:rPr lang="ru-RU" altLang="ru-RU" sz="32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32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Компактность</a:t>
            </a:r>
            <a:r>
              <a:rPr lang="ru-RU" altLang="ru-RU" sz="32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altLang="ru-RU" sz="32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32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Доступность</a:t>
            </a:r>
            <a:r>
              <a:rPr lang="ru-RU" altLang="ru-RU" sz="32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altLang="ru-RU" sz="32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32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Наглядность </a:t>
            </a:r>
            <a:r>
              <a:rPr lang="ru-RU" altLang="ru-RU" sz="32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эмоциональная привлекательность</a:t>
            </a:r>
            <a:br>
              <a:rPr lang="ru-RU" altLang="ru-RU" sz="32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32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Мобильность</a:t>
            </a:r>
            <a:r>
              <a:rPr lang="ru-RU" altLang="ru-RU" sz="32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altLang="ru-RU" sz="32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32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Многофункциональность</a:t>
            </a:r>
            <a:r>
              <a:rPr lang="ru-RU" altLang="ru-RU" sz="32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altLang="ru-RU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altLang="ru-RU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36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altLang="ru-RU" sz="3600" dirty="0">
                <a:solidFill>
                  <a:schemeClr val="accent1">
                    <a:lumMod val="75000"/>
                  </a:schemeClr>
                </a:solidFill>
              </a:rPr>
            </a:br>
            <a:endParaRPr lang="ru-RU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17363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0185" y="191070"/>
            <a:ext cx="6578222" cy="1296536"/>
          </a:xfrm>
        </p:spPr>
        <p:txBody>
          <a:bodyPr>
            <a:norm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Восприятие музыки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1" name="Рисунок 6" descr="Рисунок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97791" y="1759280"/>
            <a:ext cx="3041445" cy="3759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308" y="1160060"/>
            <a:ext cx="3618072" cy="27135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Left"/>
            <a:lightRig rig="threePt" dir="t"/>
          </a:scene3d>
        </p:spPr>
      </p:pic>
      <p:pic>
        <p:nvPicPr>
          <p:cNvPr id="7" name="Объект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799" y="3996445"/>
            <a:ext cx="3447545" cy="258565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795486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Музыкально-дидактические игры</a:t>
            </a:r>
          </a:p>
        </p:txBody>
      </p:sp>
      <p:pic>
        <p:nvPicPr>
          <p:cNvPr id="3" name="Picture 8" descr="8f21007d627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044" y="4237961"/>
            <a:ext cx="3311525" cy="234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0" descr="s307883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4300" y="4237961"/>
            <a:ext cx="3311525" cy="233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1808538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54" y="2102561"/>
            <a:ext cx="2357454" cy="1770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1788276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3625" y="2087133"/>
            <a:ext cx="1347788" cy="17859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12" descr="21713a3544c8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7133" y="1738976"/>
            <a:ext cx="3311525" cy="233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691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Пение</a:t>
            </a:r>
          </a:p>
        </p:txBody>
      </p:sp>
      <p:pic>
        <p:nvPicPr>
          <p:cNvPr id="2050" name="Picture 2" descr="C:\Users\Лена\Desktop\notyi 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578" y="4659894"/>
            <a:ext cx="3797467" cy="1423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Лена\Desktop\%25D1%2580%25D0%25B0%25D0%25B0%25D0%25B4%25D1%2583%25D0%25B3%25D0%25B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4078" y="1626727"/>
            <a:ext cx="2644705" cy="3744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1579" y="1310185"/>
            <a:ext cx="37974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126" fontAlgn="auto"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Мнемотехника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579" y="1785833"/>
            <a:ext cx="1666306" cy="12497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1534" y="1840190"/>
            <a:ext cx="1757511" cy="13181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41534" y="3194255"/>
            <a:ext cx="1625486" cy="1219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1580" y="3158323"/>
            <a:ext cx="1666306" cy="12550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80529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Музыкально-ритмические движения</a:t>
            </a:r>
          </a:p>
        </p:txBody>
      </p:sp>
      <p:pic>
        <p:nvPicPr>
          <p:cNvPr id="5" name="Рисунок 11" descr="Фото0187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4117833" y="4213177"/>
            <a:ext cx="4661752" cy="2273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8" name="Picture 2" descr="C:\Users\Лена\Desktop\3-2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768" y="1808725"/>
            <a:ext cx="2907857" cy="19700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МОЁ\ФОРУМ САД\Схема Мы украсим ёлочку\снеговик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1467" y="1536907"/>
            <a:ext cx="3268118" cy="25397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 descr="D:\МОЁ\Флеш планы\фото\д.сад\Кр.горка,психолог родители\SDC1497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886" y="4047087"/>
            <a:ext cx="3418078" cy="24393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00907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Игра на музыкальных инструментах</a:t>
            </a:r>
          </a:p>
        </p:txBody>
      </p:sp>
      <p:pic>
        <p:nvPicPr>
          <p:cNvPr id="4" name="Picture 2" descr="C:\Users\Лена\Desktop\9GrJqRnbQ0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579" y="1770933"/>
            <a:ext cx="3425624" cy="22694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6" name="Picture 2" descr="H:\DCIM\178_2511\IMGP279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3565" y="4372084"/>
            <a:ext cx="3429881" cy="22717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3565" y="1439257"/>
            <a:ext cx="3910435" cy="2932827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Left"/>
            <a:lightRig rig="threePt" dir="t"/>
          </a:scene3d>
        </p:spPr>
      </p:pic>
      <p:pic>
        <p:nvPicPr>
          <p:cNvPr id="6" name="Picture 2" descr="H:\DCIM\180_1602\IMGP301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699" y="4279294"/>
            <a:ext cx="3200751" cy="24005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049967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320" y="365127"/>
            <a:ext cx="8461612" cy="1108832"/>
          </a:xfrm>
        </p:spPr>
        <p:txBody>
          <a:bodyPr>
            <a:noAutofit/>
          </a:bodyPr>
          <a:lstStyle/>
          <a:p>
            <a:pPr algn="ctr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Компьютерные программы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2806" y="1336402"/>
            <a:ext cx="3325908" cy="2587199"/>
          </a:xfrm>
          <a:prstGeom prst="rect">
            <a:avLst/>
          </a:prstGeom>
          <a:noFill/>
          <a:ln w="36000" cap="flat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2" name="Picture 2" descr="C:\Users\Лена\Desktop\cs6unas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829" y="4164249"/>
            <a:ext cx="3930626" cy="2593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Лена\Desktop\9900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252" y="1488060"/>
            <a:ext cx="3656895" cy="2283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Лена\Desktop\Microsoft-PowerPoint-2007-N1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8129" y="4341955"/>
            <a:ext cx="4044215" cy="223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707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DCIM\180_1602\IMGP301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477" y="90541"/>
            <a:ext cx="4191971" cy="31439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:\DCIM\173_0610\IMGP245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475" y="3466530"/>
            <a:ext cx="4185115" cy="31389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:\DCIM\173_0610\IMGP244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1182" y="90539"/>
            <a:ext cx="4192974" cy="31439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:\DCIM\125_0605\IMGP742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9954" y="3521122"/>
            <a:ext cx="4112526" cy="30843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189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91069"/>
            <a:ext cx="8174156" cy="6073253"/>
          </a:xfrm>
        </p:spPr>
        <p:txBody>
          <a:bodyPr>
            <a:normAutofit fontScale="90000"/>
          </a:bodyPr>
          <a:lstStyle/>
          <a:p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Работа с воспитателями:</a:t>
            </a:r>
            <a:b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Консультации</a:t>
            </a:r>
            <a:b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Семинары</a:t>
            </a:r>
            <a:b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Мастер-классы </a:t>
            </a:r>
            <a:b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Презентации</a:t>
            </a:r>
            <a:b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ИКТ </a:t>
            </a:r>
            <a:r>
              <a:rPr lang="ru-RU" sz="27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позволяют в доступном виде </a:t>
            </a:r>
            <a:r>
              <a:rPr lang="ru-RU" sz="27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представить </a:t>
            </a:r>
            <a:r>
              <a:rPr lang="ru-RU" sz="27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документацию для воспитателей, специалистов и администрации.</a:t>
            </a:r>
            <a:r>
              <a:rPr lang="ru-RU" sz="31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7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(Консультации, ознакомление с годовыми задачами, перспективным планом и отчет о проделанной работе)</a:t>
            </a:r>
            <a:r>
              <a:rPr lang="ru-RU" sz="3600" i="1" dirty="0"/>
              <a:t/>
            </a:r>
            <a:br>
              <a:rPr lang="ru-RU" sz="3600" i="1" dirty="0"/>
            </a:br>
            <a:endParaRPr lang="ru-RU" b="1" i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:\DCIM\180_1602\IMGP304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1749" y="1066728"/>
            <a:ext cx="3985147" cy="28246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021256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842" y="177421"/>
            <a:ext cx="8557147" cy="503602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Работа 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родителями:</a:t>
            </a: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</a:t>
            </a: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Использую личный </a:t>
            </a:r>
            <a:r>
              <a:rPr lang="ru-RU" sz="2800" b="1" i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сайт, где </a:t>
            </a: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размещаю: </a:t>
            </a:r>
            <a:b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консультации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фотографии 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мероприятий, </a:t>
            </a: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достижения 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воспитанников. </a:t>
            </a: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2800" b="1" i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родительских собраниях </a:t>
            </a: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провожу:</a:t>
            </a:r>
            <a:b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анкетирование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«Музыка детям», 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консультации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«Семейные праздники», «Слушаем музыку вместе с семьей»,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открытые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занятия,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совместные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музыкально-спортивные праздники и развлечения, с использованием ИКТ.</a:t>
            </a: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0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:\DCIM\178_2511\IMGP285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5899" y="4312087"/>
            <a:ext cx="3534769" cy="23411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:\DCIM\150_2011\IMGP008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710" y="4486532"/>
            <a:ext cx="3841799" cy="23714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7075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82137"/>
            <a:ext cx="7886700" cy="4312694"/>
          </a:xfrm>
        </p:spPr>
        <p:txBody>
          <a:bodyPr>
            <a:normAutofit/>
          </a:bodyPr>
          <a:lstStyle/>
          <a:p>
            <a:pPr algn="r"/>
            <a:r>
              <a:rPr lang="ru-RU" sz="28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«Каждый </a:t>
            </a:r>
            <a:r>
              <a:rPr lang="ru-RU" sz="2800" b="1" i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участник образовательного процесса</a:t>
            </a:r>
            <a:r>
              <a:rPr lang="ru-RU" sz="2800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/>
            </a:r>
            <a:br>
              <a:rPr lang="ru-RU" sz="2800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</a:br>
            <a:r>
              <a:rPr lang="ru-RU" sz="2800" b="1" i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сам решает, идти в ногу с будущим</a:t>
            </a:r>
            <a:r>
              <a:rPr lang="ru-RU" sz="2800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/>
            </a:r>
            <a:br>
              <a:rPr lang="ru-RU" sz="2800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</a:br>
            <a:r>
              <a:rPr lang="ru-RU" sz="2800" b="1" i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или вышагивать пятками назад»</a:t>
            </a:r>
            <a:r>
              <a:rPr lang="ru-RU" sz="2800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/>
            </a:r>
            <a:br>
              <a:rPr lang="ru-RU" sz="2800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</a:br>
            <a:r>
              <a:rPr lang="ru-RU" sz="2800" b="1" i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Анатолий </a:t>
            </a:r>
            <a:r>
              <a:rPr lang="ru-RU" sz="2800" b="1" i="1" dirty="0" err="1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Гин</a:t>
            </a:r>
            <a:r>
              <a:rPr lang="ru-RU" sz="2800" b="1" i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.</a:t>
            </a:r>
            <a:r>
              <a:rPr lang="ru-RU" sz="2800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/>
            </a:r>
            <a:br>
              <a:rPr lang="ru-RU" sz="2800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</a:br>
            <a:r>
              <a:rPr lang="ru-RU" sz="2400" i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 Руководитель международной Лаборатории</a:t>
            </a:r>
            <a:r>
              <a:rPr lang="ru-RU" sz="2400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/>
            </a:r>
            <a:br>
              <a:rPr lang="ru-RU" sz="2400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</a:br>
            <a:r>
              <a:rPr lang="ru-RU" sz="2400" i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технологий «Образование для Новой  </a:t>
            </a:r>
            <a:r>
              <a:rPr lang="ru-RU" sz="2400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Эры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                                                                                                                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           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 descr="1283416822_117322198_1---Fujitsu-Siemens-Amilo-3438G-1283416822.jpg"/>
          <p:cNvPicPr>
            <a:picLocks noChangeAspect="1"/>
          </p:cNvPicPr>
          <p:nvPr/>
        </p:nvPicPr>
        <p:blipFill>
          <a:blip r:embed="rId2" cstate="screen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7105" y="3643952"/>
            <a:ext cx="242889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01310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194" y="491319"/>
            <a:ext cx="8366078" cy="6086902"/>
          </a:xfrm>
        </p:spPr>
        <p:txBody>
          <a:bodyPr>
            <a:normAutofit/>
          </a:bodyPr>
          <a:lstStyle/>
          <a:p>
            <a:pPr lvl="0"/>
            <a:r>
              <a:rPr lang="ru-RU" sz="40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Результаты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700" b="1" i="1" dirty="0" smtClean="0">
                <a:solidFill>
                  <a:schemeClr val="accent1">
                    <a:lumMod val="75000"/>
                  </a:schemeClr>
                </a:solidFill>
              </a:rPr>
              <a:t>- </a:t>
            </a:r>
            <a:r>
              <a:rPr lang="ru-RU" sz="2700" b="1" dirty="0" smtClean="0">
                <a:solidFill>
                  <a:schemeClr val="accent1">
                    <a:lumMod val="75000"/>
                  </a:schemeClr>
                </a:solidFill>
              </a:rPr>
              <a:t>Повышение </a:t>
            </a:r>
            <a:r>
              <a:rPr lang="ru-RU" sz="2700" b="1" dirty="0">
                <a:solidFill>
                  <a:schemeClr val="accent1">
                    <a:lumMod val="75000"/>
                  </a:schemeClr>
                </a:solidFill>
              </a:rPr>
              <a:t>эффективности процесса обучения. </a:t>
            </a:r>
            <a:r>
              <a:rPr lang="ru-RU" sz="27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7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7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7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700" b="1" dirty="0" smtClean="0">
                <a:solidFill>
                  <a:schemeClr val="accent1">
                    <a:lumMod val="75000"/>
                  </a:schemeClr>
                </a:solidFill>
              </a:rPr>
              <a:t>- Повышение </a:t>
            </a:r>
            <a:r>
              <a:rPr lang="ru-RU" sz="2700" b="1" dirty="0">
                <a:solidFill>
                  <a:schemeClr val="accent1">
                    <a:lumMod val="75000"/>
                  </a:schemeClr>
                </a:solidFill>
              </a:rPr>
              <a:t>уровня профессионального мастерства и самооценки педагогов ДОУ. </a:t>
            </a:r>
            <a:r>
              <a:rPr lang="ru-RU" sz="27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7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7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7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700" b="1" dirty="0" smtClean="0">
                <a:solidFill>
                  <a:schemeClr val="accent1">
                    <a:lumMod val="75000"/>
                  </a:schemeClr>
                </a:solidFill>
              </a:rPr>
              <a:t>- Активизация </a:t>
            </a:r>
            <a:r>
              <a:rPr lang="ru-RU" sz="2700" b="1" dirty="0">
                <a:solidFill>
                  <a:schemeClr val="accent1">
                    <a:lumMod val="75000"/>
                  </a:schemeClr>
                </a:solidFill>
              </a:rPr>
              <a:t>познавательной деятельности детей</a:t>
            </a:r>
            <a:r>
              <a:rPr lang="ru-RU" sz="27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br>
              <a:rPr lang="ru-RU" sz="27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7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7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700" b="1" dirty="0" smtClean="0">
                <a:solidFill>
                  <a:schemeClr val="accent1">
                    <a:lumMod val="75000"/>
                  </a:schemeClr>
                </a:solidFill>
              </a:rPr>
              <a:t>- Повышение </a:t>
            </a:r>
            <a:r>
              <a:rPr lang="ru-RU" sz="2700" b="1" dirty="0">
                <a:solidFill>
                  <a:schemeClr val="accent1">
                    <a:lumMod val="75000"/>
                  </a:schemeClr>
                </a:solidFill>
              </a:rPr>
              <a:t>интеллектуального уровня развития ребенка посредством использования информационно-коммуникативных технологий.</a:t>
            </a:r>
            <a:r>
              <a:rPr lang="ru-RU" sz="31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100" b="1" dirty="0">
                <a:solidFill>
                  <a:schemeClr val="accent1">
                    <a:lumMod val="75000"/>
                  </a:schemeClr>
                </a:solidFill>
              </a:rPr>
            </a:br>
            <a:endParaRPr lang="ru-RU" sz="31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277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842" y="423081"/>
            <a:ext cx="8584442" cy="625067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Анализируя свой опыт работы, могу с уверенностью сказать, что «Использование ИКТ», является </a:t>
            </a:r>
            <a:r>
              <a:rPr lang="ru-RU" sz="2800" b="1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эффективным техническим средством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, при помощи которого можно значительно разнообразить воспитание, обучение, </a:t>
            </a:r>
            <a:r>
              <a:rPr lang="ru-RU" sz="2800" b="1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а главное развить творческие способности ребенка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.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/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Использование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мультимедиа превращает занятия в живое действие, вызывающее у детей неподдельный интерес, увлеченность изучаемым материалом. Ребенок не только видит,  воспринимает, действует, он переживает эмоции. Ведь, как известно, только то, что заинтересовало дошкольника и вызвало какой-то эмоциональный отклик, станет его собственным знанием, послужит стимулом к дальнейшим открытиям. </a:t>
            </a:r>
          </a:p>
        </p:txBody>
      </p:sp>
    </p:spTree>
    <p:extLst>
      <p:ext uri="{BB962C8B-B14F-4D97-AF65-F5344CB8AC3E}">
        <p14:creationId xmlns:p14="http://schemas.microsoft.com/office/powerpoint/2010/main" val="2149926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160585"/>
            <a:ext cx="7886700" cy="199292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Спасибо за внимание!</a:t>
            </a:r>
            <a:endParaRPr lang="ru-RU" sz="5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1026" name="Picture 2" descr="C:\Users\Лена\Desktop\62069843_1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7575" y="3702050"/>
            <a:ext cx="7279649" cy="940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70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8490" y="941696"/>
            <a:ext cx="8625385" cy="4107976"/>
          </a:xfrm>
        </p:spPr>
        <p:txBody>
          <a:bodyPr>
            <a:normAutofit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Компетенции современного педагога -</a:t>
            </a:r>
          </a:p>
          <a:p>
            <a:pPr algn="ctr">
              <a:lnSpc>
                <a:spcPct val="100000"/>
              </a:lnSpc>
              <a:buNone/>
            </a:pPr>
            <a:r>
              <a:rPr lang="ru-RU" alt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умение владеть информационно-коммуникативными технологиями </a:t>
            </a:r>
          </a:p>
          <a:p>
            <a:pPr algn="ctr">
              <a:lnSpc>
                <a:spcPct val="100000"/>
              </a:lnSpc>
              <a:buNone/>
            </a:pPr>
            <a:r>
              <a:rPr lang="ru-RU" alt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 способность применять их </a:t>
            </a:r>
          </a:p>
          <a:p>
            <a:pPr algn="ctr">
              <a:lnSpc>
                <a:spcPct val="100000"/>
              </a:lnSpc>
              <a:buNone/>
            </a:pPr>
            <a:r>
              <a:rPr lang="ru-RU" alt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 </a:t>
            </a:r>
            <a:r>
              <a:rPr lang="ru-RU" altLang="ru-RU" b="1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воспитательно</a:t>
            </a:r>
            <a:r>
              <a:rPr lang="ru-RU" alt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-образовательном </a:t>
            </a:r>
            <a:r>
              <a:rPr lang="ru-RU" alt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процессе</a:t>
            </a:r>
          </a:p>
          <a:p>
            <a:pPr algn="ctr">
              <a:lnSpc>
                <a:spcPct val="100000"/>
              </a:lnSpc>
              <a:buNone/>
            </a:pPr>
            <a:endParaRPr lang="ru-RU" altLang="ru-RU" sz="1800" i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altLang="ru-RU" sz="1800" i="1" dirty="0" smtClean="0">
                <a:solidFill>
                  <a:srgbClr val="002060"/>
                </a:solidFill>
                <a:latin typeface="+mj-lt"/>
              </a:rPr>
              <a:t>(Федеральный </a:t>
            </a:r>
            <a:r>
              <a:rPr lang="ru-RU" altLang="ru-RU" sz="1800" i="1" dirty="0">
                <a:solidFill>
                  <a:srgbClr val="002060"/>
                </a:solidFill>
                <a:latin typeface="+mj-lt"/>
              </a:rPr>
              <a:t>государственный </a:t>
            </a:r>
            <a:r>
              <a:rPr lang="ru-RU" altLang="ru-RU" sz="1800" i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altLang="ru-RU" sz="1800" i="1" dirty="0">
                <a:solidFill>
                  <a:srgbClr val="002060"/>
                </a:solidFill>
                <a:latin typeface="+mj-lt"/>
              </a:rPr>
              <a:t>образовательный стандарт </a:t>
            </a:r>
          </a:p>
          <a:p>
            <a:pPr algn="ctr">
              <a:buNone/>
            </a:pPr>
            <a:r>
              <a:rPr lang="ru-RU" altLang="ru-RU" sz="1800" i="1" dirty="0">
                <a:solidFill>
                  <a:srgbClr val="002060"/>
                </a:solidFill>
                <a:latin typeface="+mj-lt"/>
              </a:rPr>
              <a:t>                                                 дошкольного образования) </a:t>
            </a:r>
            <a:endParaRPr lang="ru-RU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" name="Рисунок 4" descr="1283416822_117322198_1---Fujitsu-Siemens-Amilo-3438G-1283416822.jpg"/>
          <p:cNvPicPr>
            <a:picLocks noChangeAspect="1"/>
          </p:cNvPicPr>
          <p:nvPr/>
        </p:nvPicPr>
        <p:blipFill>
          <a:blip r:embed="rId2" cstate="screen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786" y="4462408"/>
            <a:ext cx="1719617" cy="1719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542285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7804" y="365127"/>
            <a:ext cx="7207545" cy="783190"/>
          </a:xfrm>
        </p:spPr>
        <p:txBody>
          <a:bodyPr>
            <a:normAutofit/>
          </a:bodyPr>
          <a:lstStyle/>
          <a:p>
            <a:pPr algn="ctr"/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Ресурсное обеспечение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918" y="1250262"/>
            <a:ext cx="2053016" cy="2274368"/>
          </a:xfrm>
          <a:prstGeom prst="rect">
            <a:avLst/>
          </a:prstGeom>
          <a:noFill/>
          <a:ln w="36000" cap="flat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1440" y="1205214"/>
            <a:ext cx="2319416" cy="2319416"/>
          </a:xfrm>
          <a:prstGeom prst="rect">
            <a:avLst/>
          </a:prstGeom>
          <a:noFill/>
          <a:ln w="36000" cap="flat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8703" y="1139921"/>
            <a:ext cx="2152482" cy="2384709"/>
          </a:xfrm>
          <a:prstGeom prst="rect">
            <a:avLst/>
          </a:prstGeom>
          <a:noFill/>
          <a:ln w="36000" cap="flat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287" y="3797154"/>
            <a:ext cx="2565044" cy="1941618"/>
          </a:xfrm>
          <a:prstGeom prst="rect">
            <a:avLst/>
          </a:prstGeom>
          <a:noFill/>
          <a:ln w="36000" cap="flat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0705" y="3909089"/>
            <a:ext cx="2707635" cy="2063513"/>
          </a:xfrm>
          <a:prstGeom prst="rect">
            <a:avLst/>
          </a:prstGeom>
          <a:noFill/>
          <a:ln w="36000" cap="flat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2306" y="3337046"/>
            <a:ext cx="2138399" cy="160379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0173" y="5069918"/>
            <a:ext cx="2347045" cy="1699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02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45661"/>
            <a:ext cx="7772400" cy="887103"/>
          </a:xfrm>
        </p:spPr>
        <p:txBody>
          <a:bodyPr>
            <a:normAutofit/>
          </a:bodyPr>
          <a:lstStyle/>
          <a:p>
            <a:r>
              <a:rPr lang="ru-RU" sz="40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Актуальность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376" y="1241947"/>
            <a:ext cx="8352429" cy="5227092"/>
          </a:xfrm>
        </p:spPr>
        <p:txBody>
          <a:bodyPr>
            <a:noAutofit/>
          </a:bodyPr>
          <a:lstStyle/>
          <a:p>
            <a:pPr algn="l"/>
            <a:r>
              <a:rPr lang="ru-RU" b="1" u="sng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Актуальность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использования информационных технологий обусловлена социальной потребностью в повышении качества обучения, воспитания детей дошкольного возраста, практической потребностью в использовании в дошкольных образовательных учреждениях современных компьютерных программ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. Музыкальные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занятия с применением ИКТ усиливают познавательный интерес дошкольников к музыке, активизируют детское внимание,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позволяют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повысить качество организации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воспитательно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-образовательного процесса.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Красочные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познавательные презентации, видеофильмы помогают разнообразить процесс знакомства детей с музыкальным искусством, сделать встречу с музыкой более яркой и интересной. </a:t>
            </a:r>
          </a:p>
        </p:txBody>
      </p:sp>
    </p:spTree>
    <p:extLst>
      <p:ext uri="{BB962C8B-B14F-4D97-AF65-F5344CB8AC3E}">
        <p14:creationId xmlns:p14="http://schemas.microsoft.com/office/powerpoint/2010/main" val="32979759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3481" y="272956"/>
            <a:ext cx="8072054" cy="4831308"/>
          </a:xfrm>
        </p:spPr>
        <p:txBody>
          <a:bodyPr>
            <a:normAutofit/>
          </a:bodyPr>
          <a:lstStyle/>
          <a:p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</a:t>
            </a:r>
            <a:r>
              <a:rPr lang="ru-RU" sz="4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Практическая </a:t>
            </a:r>
            <a:r>
              <a:rPr lang="ru-RU" sz="40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значимость:    </a:t>
            </a:r>
            <a:r>
              <a:rPr lang="ru-RU" sz="4000" b="1" i="1" u="sng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</a:t>
            </a:r>
            <a:r>
              <a:rPr lang="ru-RU" b="1" i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b="1" i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1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1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практике работы музыкального руководителя использование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ИКТ является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необходимым средством повышения качества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воспитательно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-образовательного процесса. Использование ИКТ с детьми осуществляется в образовательной музыкальной деятельности и индивидуальной работе.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24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311" y="497681"/>
            <a:ext cx="9002110" cy="5004485"/>
          </a:xfrm>
        </p:spPr>
        <p:txBody>
          <a:bodyPr>
            <a:normAutofit/>
          </a:bodyPr>
          <a:lstStyle/>
          <a:p>
            <a:pPr eaLnBrk="0" hangingPunct="0">
              <a:lnSpc>
                <a:spcPct val="100000"/>
              </a:lnSpc>
            </a:pPr>
            <a: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Цель : 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Создание условий для выявления и развития способностей каждого ребёнка, формирования личности, имеющей прочные базовые знания и способной адаптироваться к условиям современной жизни.</a:t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</a:b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ea typeface="+mn-ea"/>
                <a:cs typeface="+mn-cs"/>
              </a:rPr>
              <a:t> </a:t>
            </a:r>
            <a:endParaRPr lang="ru-RU" sz="1800" b="1" dirty="0">
              <a:solidFill>
                <a:schemeClr val="accent5">
                  <a:lumMod val="75000"/>
                </a:schemeClr>
              </a:solidFill>
              <a:ea typeface="+mn-ea"/>
              <a:cs typeface="+mn-cs"/>
            </a:endParaRPr>
          </a:p>
        </p:txBody>
      </p:sp>
      <p:pic>
        <p:nvPicPr>
          <p:cNvPr id="3" name="Picture 13" descr="bl6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26238" y="4927791"/>
            <a:ext cx="1511300" cy="9953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9860557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75" y="791569"/>
            <a:ext cx="8207225" cy="5609231"/>
          </a:xfrm>
        </p:spPr>
        <p:txBody>
          <a:bodyPr>
            <a:normAutofit fontScale="90000"/>
          </a:bodyPr>
          <a:lstStyle/>
          <a:p>
            <a:r>
              <a:rPr lang="ru-RU" sz="40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Задачи:</a:t>
            </a:r>
            <a:r>
              <a:rPr lang="ru-RU" sz="2700" b="1" u="sng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700" b="1" u="sng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31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обогащать методические возможности  занятия музыки, придать ему современный уровень с учетом </a:t>
            </a:r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ФГОС</a:t>
            </a:r>
            <a:b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1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активизировать творческий потенциал </a:t>
            </a:r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ребёнка</a:t>
            </a:r>
            <a:b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1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способствовать воспитанию интереса к музыкальной </a:t>
            </a:r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культуре</a:t>
            </a:r>
            <a:b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1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формировать духовный мир </a:t>
            </a:r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ребенка </a:t>
            </a:r>
            <a:b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1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развить интегративные качества </a:t>
            </a:r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дошкольника</a:t>
            </a:r>
            <a:r>
              <a:rPr lang="ru-RU" sz="31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br>
              <a:rPr lang="ru-RU" sz="31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9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00185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002" y="310535"/>
            <a:ext cx="7886700" cy="6103913"/>
          </a:xfrm>
        </p:spPr>
        <p:txBody>
          <a:bodyPr/>
          <a:lstStyle/>
          <a:p>
            <a:pPr algn="ctr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3111689" y="2006220"/>
            <a:ext cx="2800066" cy="2593076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Monotype Corsiva" pitchFamily="66" charset="0"/>
              </a:rPr>
              <a:t>Функции компьютера</a:t>
            </a:r>
            <a:br>
              <a:rPr lang="ru-RU" sz="2000" b="1" dirty="0">
                <a:latin typeface="Monotype Corsiva" pitchFamily="66" charset="0"/>
              </a:rPr>
            </a:br>
            <a:r>
              <a:rPr lang="ru-RU" sz="2000" b="1" dirty="0">
                <a:latin typeface="Monotype Corsiva" pitchFamily="66" charset="0"/>
              </a:rPr>
              <a:t> в педагогической </a:t>
            </a:r>
            <a:br>
              <a:rPr lang="ru-RU" sz="2000" b="1" dirty="0">
                <a:latin typeface="Monotype Corsiva" pitchFamily="66" charset="0"/>
              </a:rPr>
            </a:br>
            <a:r>
              <a:rPr lang="ru-RU" sz="2000" b="1" dirty="0">
                <a:latin typeface="Monotype Corsiva" pitchFamily="66" charset="0"/>
              </a:rPr>
              <a:t>деятельности </a:t>
            </a:r>
            <a:br>
              <a:rPr lang="ru-RU" sz="2000" b="1" dirty="0">
                <a:latin typeface="Monotype Corsiva" pitchFamily="66" charset="0"/>
              </a:rPr>
            </a:br>
            <a:r>
              <a:rPr lang="ru-RU" sz="2000" b="1" dirty="0">
                <a:latin typeface="Monotype Corsiva" pitchFamily="66" charset="0"/>
              </a:rPr>
              <a:t>муз</a:t>
            </a:r>
            <a:r>
              <a:rPr lang="ru-RU" sz="2000" b="1" dirty="0" smtClean="0">
                <a:latin typeface="Monotype Corsiva" pitchFamily="66" charset="0"/>
              </a:rPr>
              <a:t>. руководителя</a:t>
            </a:r>
            <a:r>
              <a:rPr lang="ru-RU" sz="2000" b="1" dirty="0">
                <a:latin typeface="Monotype Corsiva" pitchFamily="66" charset="0"/>
              </a:rPr>
              <a:t/>
            </a:r>
            <a:br>
              <a:rPr lang="ru-RU" sz="2000" b="1" dirty="0">
                <a:latin typeface="Monotype Corsiva" pitchFamily="66" charset="0"/>
              </a:rPr>
            </a:br>
            <a:endParaRPr lang="ru-RU" sz="2000" dirty="0">
              <a:solidFill>
                <a:srgbClr val="502CD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846161" y="805217"/>
            <a:ext cx="2197290" cy="2019869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dirty="0">
                <a:latin typeface="Monotype Corsiva" pitchFamily="66" charset="0"/>
              </a:rPr>
              <a:t>Средство подготовки текстов, музыкального материала, их хранение  </a:t>
            </a:r>
          </a:p>
        </p:txBody>
      </p:sp>
      <p:sp>
        <p:nvSpPr>
          <p:cNvPr id="5" name="Овал 4"/>
          <p:cNvSpPr/>
          <p:nvPr/>
        </p:nvSpPr>
        <p:spPr>
          <a:xfrm>
            <a:off x="846161" y="3894160"/>
            <a:ext cx="2197290" cy="2019869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b="1" dirty="0">
                <a:latin typeface="Monotype Corsiva" pitchFamily="66" charset="0"/>
              </a:rPr>
              <a:t>Наглядное пособие</a:t>
            </a:r>
          </a:p>
        </p:txBody>
      </p:sp>
      <p:sp>
        <p:nvSpPr>
          <p:cNvPr id="6" name="Овал 5"/>
          <p:cNvSpPr/>
          <p:nvPr/>
        </p:nvSpPr>
        <p:spPr>
          <a:xfrm>
            <a:off x="5911755" y="805216"/>
            <a:ext cx="2197290" cy="2019869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b="1" dirty="0" smtClean="0">
                <a:latin typeface="Monotype Corsiva" pitchFamily="66" charset="0"/>
              </a:rPr>
              <a:t>Источник учебной, музыкальной информации</a:t>
            </a:r>
            <a:endParaRPr lang="ru-RU" sz="2000" b="1" dirty="0">
              <a:latin typeface="Monotype Corsiva" pitchFamily="66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007290" y="3894160"/>
            <a:ext cx="2197290" cy="2019869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b="1" dirty="0">
                <a:latin typeface="Monotype Corsiva" pitchFamily="66" charset="0"/>
              </a:rPr>
              <a:t>Средство подготовки выступлений</a:t>
            </a:r>
          </a:p>
        </p:txBody>
      </p:sp>
    </p:spTree>
    <p:extLst>
      <p:ext uri="{BB962C8B-B14F-4D97-AF65-F5344CB8AC3E}">
        <p14:creationId xmlns:p14="http://schemas.microsoft.com/office/powerpoint/2010/main" val="102675244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6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351D8B"/>
      </a:hlink>
      <a:folHlink>
        <a:srgbClr val="AD2751"/>
      </a:folHlink>
    </a:clrScheme>
    <a:fontScheme name="Cambria/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ерхняя тень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1471</TotalTime>
  <Words>227</Words>
  <Application>Microsoft Office PowerPoint</Application>
  <PresentationFormat>Экран (4:3)</PresentationFormat>
  <Paragraphs>37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Методический семинар конкурса «Педагог года -2017» на тему:   «Развитие творческих способностей детей посредством использования ИКТ на музыкальных занятиях, в рамках ФГОС ДО»</vt:lpstr>
      <vt:lpstr>«Каждый участник образовательного процесса сам решает, идти в ногу с будущим или вышагивать пятками назад» Анатолий Гин.  Руководитель международной Лаборатории технологий «Образование для Новой  Эры                                                                                                                                                                  </vt:lpstr>
      <vt:lpstr>Презентация PowerPoint</vt:lpstr>
      <vt:lpstr>Ресурсное обеспечение </vt:lpstr>
      <vt:lpstr>Актуальность</vt:lpstr>
      <vt:lpstr>    Практическая значимость:                                                   В практике работы музыкального руководителя использование ИКТ является необходимым средством повышения качества воспитательно-образовательного процесса. Использование ИКТ с детьми осуществляется в образовательной музыкальной деятельности и индивидуальной работе.  </vt:lpstr>
      <vt:lpstr>Цель :  Создание условий для выявления и развития способностей каждого ребёнка, формирования личности, имеющей прочные базовые знания и способной адаптироваться к условиям современной жизни.   </vt:lpstr>
      <vt:lpstr>Задачи:  - обогащать методические возможности  занятия музыки, придать ему современный уровень с учетом ФГОС  - активизировать творческий потенциал ребёнка  - способствовать воспитанию интереса к музыкальной культуре  - формировать духовный мир ребенка   - развить интегративные качества дошкольника  </vt:lpstr>
      <vt:lpstr> </vt:lpstr>
      <vt:lpstr>              Преимущества  ИКТ:  - Информационная емкость - Компактность - Доступность - Наглядность и эмоциональная привлекательность - Мобильность - Многофункциональность   </vt:lpstr>
      <vt:lpstr>Восприятие музыки</vt:lpstr>
      <vt:lpstr>Музыкально-дидактические игры</vt:lpstr>
      <vt:lpstr>Пение</vt:lpstr>
      <vt:lpstr>Музыкально-ритмические движения</vt:lpstr>
      <vt:lpstr>Игра на музыкальных инструментах</vt:lpstr>
      <vt:lpstr>Компьютерные программы</vt:lpstr>
      <vt:lpstr>Презентация PowerPoint</vt:lpstr>
      <vt:lpstr>         Работа с воспитателями:  - Консультации - Семинары - Мастер-классы  - Презентации    ИКТ позволяют в доступном виде представить документацию для воспитателей, специалистов и администрации. (Консультации, ознакомление с годовыми задачами, перспективным планом и отчет о проделанной работе) </vt:lpstr>
      <vt:lpstr>          Работа с родителями:         Использую личный сайт, где размещаю:  - консультации,  - фотографии с мероприятий,  - достижения воспитанников.  На родительских собраниях провожу: - анкетирование - «Музыка детям»,   - консультации - «Семейные праздники», «Слушаем музыку вместе с семьей»,  - открытые занятия,  - совместные музыкально-спортивные праздники и развлечения, с использованием ИКТ. </vt:lpstr>
      <vt:lpstr>                 Результаты: - Повышение эффективности процесса обучения.   - Повышение уровня профессионального мастерства и самооценки педагогов ДОУ.   - Активизация познавательной деятельности детей.  - Повышение интеллектуального уровня развития ребенка посредством использования информационно-коммуникативных технологий. </vt:lpstr>
      <vt:lpstr>Анализируя свой опыт работы, могу с уверенностью сказать, что «Использование ИКТ», является эффективным техническим средством, при помощи которого можно значительно разнообразить воспитание, обучение, а главное развить творческие способности ребенка.  Использование мультимедиа превращает занятия в живое действие, вызывающее у детей неподдельный интерес, увлеченность изучаемым материалом. Ребенок не только видит,  воспринимает, действует, он переживает эмоции. Ведь, как известно, только то, что заинтересовало дошкольника и вызвало какой-то эмоциональный отклик, станет его собственным знанием, послужит стимулом к дальнейшим открытиям.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Артём Кулаков</dc:creator>
  <cp:lastModifiedBy>Лена</cp:lastModifiedBy>
  <cp:revision>59</cp:revision>
  <dcterms:created xsi:type="dcterms:W3CDTF">2014-07-11T15:44:47Z</dcterms:created>
  <dcterms:modified xsi:type="dcterms:W3CDTF">2017-02-19T10:09:11Z</dcterms:modified>
</cp:coreProperties>
</file>