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&#1050;&#1085;&#1080;&#1075;&#1072;1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lenovo1\Desktop\&#1096;&#1072;\&#1050;&#1085;&#1080;&#1075;&#1072;1.xlsx" TargetMode="External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dk2" tx1="lt1" bg2="dk1" tx2="lt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2400" b="1">
                <a:solidFill>
                  <a:schemeClr val="bg1">
                    <a:lumMod val="50000"/>
                  </a:schemeClr>
                </a:solidFill>
              </a:defRPr>
            </a:pPr>
            <a:r>
              <a:rPr lang="ru-RU" sz="2400" b="1" dirty="0">
                <a:solidFill>
                  <a:schemeClr val="bg1">
                    <a:lumMod val="50000"/>
                  </a:schemeClr>
                </a:solidFill>
              </a:rPr>
              <a:t>"Нужно ли Вам уметь извлекать квадратные корни многозначных</a:t>
            </a:r>
            <a:r>
              <a:rPr lang="ru-RU" sz="2400" b="1" baseline="0" dirty="0">
                <a:solidFill>
                  <a:schemeClr val="bg1">
                    <a:lumMod val="50000"/>
                  </a:schemeClr>
                </a:solidFill>
              </a:rPr>
              <a:t> чисел без калькулятора?"</a:t>
            </a:r>
            <a:endParaRPr lang="ru-RU" sz="2400" b="1" dirty="0">
              <a:solidFill>
                <a:schemeClr val="bg1">
                  <a:lumMod val="50000"/>
                </a:schemeClr>
              </a:solidFill>
            </a:endParaRPr>
          </a:p>
        </c:rich>
      </c:tx>
      <c:layout/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4.8077193475815497E-3"/>
          <c:y val="9.5910791323498348E-2"/>
          <c:w val="0.70441763689795156"/>
          <c:h val="0.88695975503062163"/>
        </c:manualLayout>
      </c:layout>
      <c:pie3DChart>
        <c:varyColors val="1"/>
        <c:ser>
          <c:idx val="0"/>
          <c:order val="0"/>
          <c:explosion val="25"/>
          <c:dLbls>
            <c:dLbl>
              <c:idx val="1"/>
              <c:layout>
                <c:manualLayout>
                  <c:x val="3.3687195350581192E-2"/>
                  <c:y val="3.9193642461359111E-2"/>
                </c:manualLayout>
              </c:layout>
              <c:showPercent val="1"/>
            </c:dLbl>
            <c:txPr>
              <a:bodyPr/>
              <a:lstStyle/>
              <a:p>
                <a:pPr>
                  <a:defRPr sz="3600" b="1">
                    <a:solidFill>
                      <a:srgbClr val="000000"/>
                    </a:solidFill>
                  </a:defRPr>
                </a:pPr>
                <a:endParaRPr lang="ru-RU"/>
              </a:p>
            </c:txPr>
            <c:showPercent val="1"/>
            <c:showLeaderLines val="1"/>
          </c:dLbls>
          <c:cat>
            <c:strRef>
              <c:f>Лист1!$B$4:$B$5</c:f>
              <c:strCache>
                <c:ptCount val="2"/>
                <c:pt idx="0">
                  <c:v>«да» </c:v>
                </c:pt>
                <c:pt idx="1">
                  <c:v>«затрудняюсь ответить» </c:v>
                </c:pt>
              </c:strCache>
            </c:strRef>
          </c:cat>
          <c:val>
            <c:numRef>
              <c:f>Лист1!$C$4:$C$5</c:f>
              <c:numCache>
                <c:formatCode>General</c:formatCode>
                <c:ptCount val="2"/>
                <c:pt idx="0">
                  <c:v>23</c:v>
                </c:pt>
                <c:pt idx="1">
                  <c:v>2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>
        <c:manualLayout>
          <c:xMode val="edge"/>
          <c:yMode val="edge"/>
          <c:x val="0.6138092514076785"/>
          <c:y val="0.13979349564063157"/>
          <c:w val="0.3843847253468336"/>
          <c:h val="0.35949339665875096"/>
        </c:manualLayout>
      </c:layout>
      <c:txPr>
        <a:bodyPr/>
        <a:lstStyle/>
        <a:p>
          <a:pPr>
            <a:defRPr sz="2800" b="1">
              <a:solidFill>
                <a:schemeClr val="bg2"/>
              </a:solidFill>
            </a:defRPr>
          </a:pPr>
          <a:endParaRPr lang="ru-RU"/>
        </a:p>
      </c:txPr>
    </c:legend>
    <c:plotVisOnly val="1"/>
  </c:chart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dk2" tx1="lt1" bg2="dk1" tx2="lt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2800">
                <a:solidFill>
                  <a:schemeClr val="bg1">
                    <a:lumMod val="50000"/>
                  </a:schemeClr>
                </a:solidFill>
              </a:defRPr>
            </a:pPr>
            <a:r>
              <a:rPr lang="ru-RU" sz="2800">
                <a:solidFill>
                  <a:schemeClr val="bg1">
                    <a:lumMod val="50000"/>
                  </a:schemeClr>
                </a:solidFill>
              </a:rPr>
              <a:t>Какие способы извлечения квадратных корней из многозначных чисел Вы знаете?</a:t>
            </a:r>
          </a:p>
        </c:rich>
      </c:tx>
      <c:layout/>
    </c:title>
    <c:view3D>
      <c:rAngAx val="1"/>
    </c:view3D>
    <c:plotArea>
      <c:layout>
        <c:manualLayout>
          <c:layoutTarget val="inner"/>
          <c:xMode val="edge"/>
          <c:yMode val="edge"/>
          <c:x val="2.948031496063001E-2"/>
          <c:y val="0.21349206349206423"/>
          <c:w val="0.96357524059492561"/>
          <c:h val="0.48577396575428206"/>
        </c:manualLayout>
      </c:layout>
      <c:bar3DChart>
        <c:barDir val="col"/>
        <c:grouping val="clustered"/>
        <c:ser>
          <c:idx val="0"/>
          <c:order val="0"/>
          <c:dPt>
            <c:idx val="0"/>
            <c:spPr>
              <a:solidFill>
                <a:srgbClr val="FF0000"/>
              </a:solidFill>
            </c:spPr>
          </c:dPt>
          <c:dPt>
            <c:idx val="1"/>
            <c:spPr>
              <a:solidFill>
                <a:srgbClr val="FFC000"/>
              </a:solidFill>
            </c:spPr>
          </c:dPt>
          <c:dPt>
            <c:idx val="2"/>
            <c:spPr>
              <a:solidFill>
                <a:srgbClr val="00B050"/>
              </a:solidFill>
            </c:spPr>
          </c:dPt>
          <c:dLbls>
            <c:dLbl>
              <c:idx val="0"/>
              <c:layout>
                <c:manualLayout>
                  <c:x val="-2.8735632183908102E-3"/>
                  <c:y val="-5.3497942386831324E-2"/>
                </c:manualLayout>
              </c:layout>
              <c:showVal val="1"/>
            </c:dLbl>
            <c:dLbl>
              <c:idx val="1"/>
              <c:layout>
                <c:manualLayout>
                  <c:x val="-7.1839080459770114E-3"/>
                  <c:y val="-4.7325102880658436E-2"/>
                </c:manualLayout>
              </c:layout>
              <c:showVal val="1"/>
            </c:dLbl>
            <c:dLbl>
              <c:idx val="2"/>
              <c:layout>
                <c:manualLayout>
                  <c:x val="-2.8735632183908102E-3"/>
                  <c:y val="-6.1728395061728392E-2"/>
                </c:manualLayout>
              </c:layout>
              <c:showVal val="1"/>
            </c:dLbl>
            <c:txPr>
              <a:bodyPr/>
              <a:lstStyle/>
              <a:p>
                <a:pPr>
                  <a:defRPr sz="2000" b="1">
                    <a:solidFill>
                      <a:schemeClr val="bg1">
                        <a:lumMod val="50000"/>
                      </a:schemeClr>
                    </a:solidFill>
                  </a:defRPr>
                </a:pPr>
                <a:endParaRPr lang="ru-RU"/>
              </a:p>
            </c:txPr>
            <c:showVal val="1"/>
          </c:dLbls>
          <c:cat>
            <c:strRef>
              <c:f>Лист2!$B$6:$B$8</c:f>
              <c:strCache>
                <c:ptCount val="3"/>
                <c:pt idx="0">
                  <c:v>С помощью таблицы на форзаце учебника алгебры 8 класс</c:v>
                </c:pt>
                <c:pt idx="1">
                  <c:v> Разложение на простые множители </c:v>
                </c:pt>
                <c:pt idx="2">
                  <c:v>Способ отбрасывания полного квадрата </c:v>
                </c:pt>
              </c:strCache>
            </c:strRef>
          </c:cat>
          <c:val>
            <c:numRef>
              <c:f>Лист2!$C$6:$C$8</c:f>
              <c:numCache>
                <c:formatCode>General</c:formatCode>
                <c:ptCount val="3"/>
                <c:pt idx="0">
                  <c:v>25</c:v>
                </c:pt>
                <c:pt idx="1">
                  <c:v>15</c:v>
                </c:pt>
                <c:pt idx="2">
                  <c:v>1</c:v>
                </c:pt>
              </c:numCache>
            </c:numRef>
          </c:val>
        </c:ser>
        <c:gapWidth val="75"/>
        <c:shape val="cylinder"/>
        <c:axId val="92836608"/>
        <c:axId val="92838144"/>
        <c:axId val="0"/>
      </c:bar3DChart>
      <c:catAx>
        <c:axId val="92836608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2000" b="1">
                <a:solidFill>
                  <a:schemeClr val="bg1">
                    <a:lumMod val="50000"/>
                  </a:schemeClr>
                </a:solidFill>
              </a:defRPr>
            </a:pPr>
            <a:endParaRPr lang="ru-RU"/>
          </a:p>
        </c:txPr>
        <c:crossAx val="92838144"/>
        <c:crosses val="autoZero"/>
        <c:auto val="1"/>
        <c:lblAlgn val="ctr"/>
        <c:lblOffset val="100"/>
      </c:catAx>
      <c:valAx>
        <c:axId val="92838144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spPr>
          <a:ln w="9525">
            <a:noFill/>
          </a:ln>
        </c:spPr>
        <c:crossAx val="92836608"/>
        <c:crosses val="autoZero"/>
        <c:crossBetween val="between"/>
      </c:valAx>
    </c:plotArea>
    <c:plotVisOnly val="1"/>
  </c:chart>
  <c:externalData r:id="rId2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D4FA3-3E29-442B-ADF3-C00F8CBC980F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4FF8B-9A90-4104-B1D9-C0DB45EE4C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D4FA3-3E29-442B-ADF3-C00F8CBC980F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4FF8B-9A90-4104-B1D9-C0DB45EE4C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D4FA3-3E29-442B-ADF3-C00F8CBC980F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4FF8B-9A90-4104-B1D9-C0DB45EE4C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D4FA3-3E29-442B-ADF3-C00F8CBC980F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4FF8B-9A90-4104-B1D9-C0DB45EE4C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D4FA3-3E29-442B-ADF3-C00F8CBC980F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4FF8B-9A90-4104-B1D9-C0DB45EE4C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D4FA3-3E29-442B-ADF3-C00F8CBC980F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4FF8B-9A90-4104-B1D9-C0DB45EE4C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D4FA3-3E29-442B-ADF3-C00F8CBC980F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4FF8B-9A90-4104-B1D9-C0DB45EE4C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D4FA3-3E29-442B-ADF3-C00F8CBC980F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4FF8B-9A90-4104-B1D9-C0DB45EE4C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D4FA3-3E29-442B-ADF3-C00F8CBC980F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4FF8B-9A90-4104-B1D9-C0DB45EE4C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D4FA3-3E29-442B-ADF3-C00F8CBC980F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4FF8B-9A90-4104-B1D9-C0DB45EE4C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D4FA3-3E29-442B-ADF3-C00F8CBC980F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4FF8B-9A90-4104-B1D9-C0DB45EE4C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20000" r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4D4FA3-3E29-442B-ADF3-C00F8CBC980F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54FF8B-9A90-4104-B1D9-C0DB45EE4CE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pandia.ru/text/categ/nauka/249.php" TargetMode="Externa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pandia.ru/text/categ/nauka/190.php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pandia.ru/text/categ/wiki/001/169.php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pandia.ru/text/categ/wiki/001/84.php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124744"/>
            <a:ext cx="7772400" cy="2160240"/>
          </a:xfrm>
        </p:spPr>
        <p:txBody>
          <a:bodyPr>
            <a:normAutofit/>
          </a:bodyPr>
          <a:lstStyle/>
          <a:p>
            <a:r>
              <a:rPr lang="ru-RU" dirty="0" smtClean="0"/>
              <a:t>Исследовательская</a:t>
            </a:r>
            <a:br>
              <a:rPr lang="ru-RU" dirty="0" smtClean="0"/>
            </a:br>
            <a:r>
              <a:rPr lang="ru-RU" dirty="0" smtClean="0"/>
              <a:t>деятельность обучающихся</a:t>
            </a:r>
            <a:br>
              <a:rPr lang="ru-RU" dirty="0" smtClean="0"/>
            </a:br>
            <a:r>
              <a:rPr lang="ru-RU" dirty="0" smtClean="0"/>
              <a:t>по математике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95736" y="3789040"/>
            <a:ext cx="6400800" cy="1752600"/>
          </a:xfrm>
        </p:spPr>
        <p:txBody>
          <a:bodyPr>
            <a:normAutofit fontScale="85000" lnSpcReduction="10000"/>
          </a:bodyPr>
          <a:lstStyle/>
          <a:p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OdessaScript" pitchFamily="2" charset="0"/>
              </a:rPr>
              <a:t>Обучение – это ремесло, использующее </a:t>
            </a:r>
          </a:p>
          <a:p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OdessaScript" pitchFamily="2" charset="0"/>
              </a:rPr>
              <a:t>бесчисленное количество маленьких трюков.</a:t>
            </a:r>
            <a:endParaRPr lang="ru-RU" sz="2800" b="1" i="1" dirty="0" smtClean="0">
              <a:solidFill>
                <a:schemeClr val="accent1">
                  <a:lumMod val="50000"/>
                </a:schemeClr>
              </a:solidFill>
              <a:latin typeface="OdessaScript" pitchFamily="2" charset="0"/>
            </a:endParaRPr>
          </a:p>
          <a:p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OdessaScript" pitchFamily="2" charset="0"/>
              </a:rPr>
              <a:t>Д. Пойа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3365" y="332656"/>
            <a:ext cx="9011842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0"/>
            <a:ext cx="100811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0" y="620688"/>
            <a:ext cx="9144000" cy="5386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Задачи со старинными мерами длины: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B2B2B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1. Каков рост в миллиметрах у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2B2B2B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Дюймовочки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B2B2B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в одноимённой сказке Г-Х. Андерсена?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B2B2B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2. А.С. Пушкин говорит, что у царя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2B2B2B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Салтана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B2B2B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родился сын «в аршин». Найдите рост будущего князя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2B2B2B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Гвидона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B2B2B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в сантиметрах.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B2B2B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3. Обычное пожелание морякам перед плаванием: «Семь футов под килем!». Сколько это будет в сантиметрах?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B2B2B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4. Кольцо баскетбольной корзины расположено на высоте 10 футов. Найдите эту высоту в метрах, сантиметрах и миллиметрах.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B2B2B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5. Длина футбольных ворот 7 м 32 см, а высота 2 м 44 см. Найдите размеры ворот в футах (можно считать фут = 30 см 5 мм).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B2B2B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6. В хоккей на траве играют на прямоугольной площадке со сторонами 91 м 50 см и 54 м 90 см. Найдите длины сторон в ярдах.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B2B2B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7. Выразите в дюймах и сантиметрах 1 вершок, 1 пядь, 1 аршин, 1 сажень.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B2B2B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8. Верста – 500 саженей. Найдите длину версты в метрах.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B2B2B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9. Есть поговорка «пять вёрст до небес, и всё лесом». Сколько метров «до небес»?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55776" y="692696"/>
            <a:ext cx="2656034" cy="2934917"/>
          </a:xfrm>
          <a:prstGeom prst="rect">
            <a:avLst/>
          </a:prstGeom>
        </p:spPr>
      </p:pic>
      <p:pic>
        <p:nvPicPr>
          <p:cNvPr id="3" name="Рисунок 2" descr="image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55976" y="3933056"/>
            <a:ext cx="1553936" cy="2678986"/>
          </a:xfrm>
          <a:prstGeom prst="rect">
            <a:avLst/>
          </a:prstGeom>
        </p:spPr>
      </p:pic>
      <p:pic>
        <p:nvPicPr>
          <p:cNvPr id="4" name="Рисунок 3" descr="image3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84168" y="4149080"/>
            <a:ext cx="2819390" cy="2364650"/>
          </a:xfrm>
          <a:prstGeom prst="rect">
            <a:avLst/>
          </a:prstGeom>
        </p:spPr>
      </p:pic>
      <p:pic>
        <p:nvPicPr>
          <p:cNvPr id="5" name="Рисунок 4" descr="image4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08104" y="836712"/>
            <a:ext cx="2808312" cy="3089144"/>
          </a:xfrm>
          <a:prstGeom prst="rect">
            <a:avLst/>
          </a:prstGeom>
        </p:spPr>
      </p:pic>
      <p:pic>
        <p:nvPicPr>
          <p:cNvPr id="6" name="Рисунок 5" descr="image5.jpe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835696" y="3785080"/>
            <a:ext cx="2376264" cy="307292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51520" y="188640"/>
            <a:ext cx="86866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Расположите старинные меры длины по возрастанию</a:t>
            </a:r>
            <a:endParaRPr lang="ru-RU" sz="2800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SC023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63688" y="1124744"/>
            <a:ext cx="5796136" cy="434710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9512" y="188640"/>
            <a:ext cx="7200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Диаграмма 5"/>
          <p:cNvGraphicFramePr/>
          <p:nvPr/>
        </p:nvGraphicFramePr>
        <p:xfrm>
          <a:off x="228600" y="228600"/>
          <a:ext cx="8915400" cy="6629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/>
        </p:nvGraphicFramePr>
        <p:xfrm>
          <a:off x="0" y="0"/>
          <a:ext cx="9144000" cy="6400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 noChangeArrowheads="1"/>
          </p:cNvSpPr>
          <p:nvPr/>
        </p:nvSpPr>
        <p:spPr bwMode="auto">
          <a:xfrm>
            <a:off x="533400" y="1143000"/>
            <a:ext cx="8659813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800" b="1">
                <a:solidFill>
                  <a:srgbClr val="000052"/>
                </a:solidFill>
                <a:latin typeface="Cambria" pitchFamily="18" charset="0"/>
                <a:cs typeface="Times New Roman" pitchFamily="18" charset="0"/>
              </a:rPr>
              <a:t>Вывод: </a:t>
            </a:r>
          </a:p>
          <a:p>
            <a:r>
              <a:rPr lang="ru-RU" sz="2800" b="1">
                <a:solidFill>
                  <a:srgbClr val="000052"/>
                </a:solidFill>
                <a:latin typeface="Cambria" pitchFamily="18" charset="0"/>
                <a:cs typeface="Times New Roman" pitchFamily="18" charset="0"/>
              </a:rPr>
              <a:t>Результаты показали, что ученики хорошо</a:t>
            </a:r>
          </a:p>
          <a:p>
            <a:r>
              <a:rPr lang="ru-RU" sz="2800" b="1">
                <a:solidFill>
                  <a:srgbClr val="000052"/>
                </a:solidFill>
                <a:latin typeface="Cambria" pitchFamily="18" charset="0"/>
                <a:cs typeface="Times New Roman" pitchFamily="18" charset="0"/>
              </a:rPr>
              <a:t> умеют пользоваться таблицей квадратов </a:t>
            </a:r>
          </a:p>
          <a:p>
            <a:r>
              <a:rPr lang="ru-RU" sz="2800" b="1">
                <a:solidFill>
                  <a:srgbClr val="000052"/>
                </a:solidFill>
                <a:latin typeface="Cambria" pitchFamily="18" charset="0"/>
                <a:cs typeface="Times New Roman" pitchFamily="18" charset="0"/>
              </a:rPr>
              <a:t>двузначных чисел, но не умеют извлекать корни</a:t>
            </a:r>
          </a:p>
          <a:p>
            <a:r>
              <a:rPr lang="ru-RU" sz="2800" b="1">
                <a:solidFill>
                  <a:srgbClr val="000052"/>
                </a:solidFill>
                <a:latin typeface="Cambria" pitchFamily="18" charset="0"/>
                <a:cs typeface="Times New Roman" pitchFamily="18" charset="0"/>
              </a:rPr>
              <a:t> из многозначных чисел больших 100</a:t>
            </a:r>
            <a:r>
              <a:rPr lang="ru-RU" sz="2800" b="1" baseline="30000">
                <a:solidFill>
                  <a:srgbClr val="000052"/>
                </a:solidFill>
                <a:latin typeface="Cambria" pitchFamily="18" charset="0"/>
                <a:cs typeface="Times New Roman" pitchFamily="18" charset="0"/>
              </a:rPr>
              <a:t>2</a:t>
            </a:r>
            <a:r>
              <a:rPr lang="ru-RU" sz="2800" b="1">
                <a:solidFill>
                  <a:srgbClr val="000052"/>
                </a:solidFill>
                <a:latin typeface="Cambria" pitchFamily="18" charset="0"/>
                <a:cs typeface="Times New Roman" pitchFamily="18" charset="0"/>
              </a:rPr>
              <a:t>.</a:t>
            </a:r>
            <a:endParaRPr lang="ru-RU" sz="2800" b="1">
              <a:solidFill>
                <a:srgbClr val="00005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1"/>
          <p:cNvSpPr txBox="1">
            <a:spLocks noChangeArrowheads="1"/>
          </p:cNvSpPr>
          <p:nvPr/>
        </p:nvSpPr>
        <p:spPr bwMode="auto">
          <a:xfrm>
            <a:off x="2819400" y="457200"/>
            <a:ext cx="3678238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5400" b="1"/>
              <a:t>Гипотеза: </a:t>
            </a:r>
          </a:p>
          <a:p>
            <a:pPr eaLnBrk="1" hangingPunct="1"/>
            <a:endParaRPr lang="ru-RU" altLang="ru-RU" sz="5400"/>
          </a:p>
          <a:p>
            <a:pPr eaLnBrk="1" hangingPunct="1"/>
            <a:endParaRPr lang="ru-RU" altLang="ru-RU" sz="5400"/>
          </a:p>
        </p:txBody>
      </p:sp>
      <p:sp>
        <p:nvSpPr>
          <p:cNvPr id="6147" name="TextBox 2"/>
          <p:cNvSpPr txBox="1">
            <a:spLocks noChangeArrowheads="1"/>
          </p:cNvSpPr>
          <p:nvPr/>
        </p:nvSpPr>
        <p:spPr bwMode="auto">
          <a:xfrm>
            <a:off x="381000" y="1905000"/>
            <a:ext cx="8021638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4000"/>
              <a:t> Существует не менее двух-трёх способов   </a:t>
            </a:r>
          </a:p>
          <a:p>
            <a:pPr algn="ctr" eaLnBrk="1" hangingPunct="1"/>
            <a:r>
              <a:rPr lang="ru-RU" altLang="ru-RU" sz="4000"/>
              <a:t> извлечения квадратных корней без калькулятора.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4"/>
          <p:cNvSpPr txBox="1">
            <a:spLocks noChangeArrowheads="1"/>
          </p:cNvSpPr>
          <p:nvPr/>
        </p:nvSpPr>
        <p:spPr bwMode="auto">
          <a:xfrm>
            <a:off x="0" y="990600"/>
            <a:ext cx="8991600" cy="317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3200" b="1"/>
              <a:t>Цель работы</a:t>
            </a:r>
            <a:r>
              <a:rPr lang="ru-RU" altLang="ru-RU" sz="2800"/>
              <a:t>:</a:t>
            </a:r>
          </a:p>
          <a:p>
            <a:pPr algn="ctr" eaLnBrk="1" hangingPunct="1"/>
            <a:endParaRPr lang="ru-RU" altLang="ru-RU" sz="2800"/>
          </a:p>
          <a:p>
            <a:pPr algn="ctr" eaLnBrk="1" hangingPunct="1"/>
            <a:r>
              <a:rPr lang="ru-RU" altLang="ru-RU" sz="2800"/>
              <a:t> </a:t>
            </a:r>
            <a:r>
              <a:rPr lang="ru-RU" altLang="ru-RU" sz="2800" b="1"/>
              <a:t>изучить способы вычисления арифметических </a:t>
            </a:r>
          </a:p>
          <a:p>
            <a:pPr algn="ctr" eaLnBrk="1" hangingPunct="1"/>
            <a:endParaRPr lang="ru-RU" altLang="ru-RU" sz="2800" b="1"/>
          </a:p>
          <a:p>
            <a:pPr algn="ctr" eaLnBrk="1" hangingPunct="1"/>
            <a:r>
              <a:rPr lang="ru-RU" altLang="ru-RU" sz="2800" b="1"/>
              <a:t>корней и выбрать самый рациональный для </a:t>
            </a:r>
          </a:p>
          <a:p>
            <a:pPr algn="ctr" eaLnBrk="1" hangingPunct="1"/>
            <a:endParaRPr lang="ru-RU" altLang="ru-RU" sz="2800" b="1"/>
          </a:p>
          <a:p>
            <a:pPr algn="ctr" eaLnBrk="1" hangingPunct="1"/>
            <a:r>
              <a:rPr lang="ru-RU" altLang="ru-RU" sz="2800" b="1"/>
              <a:t>практического применения.</a:t>
            </a:r>
          </a:p>
        </p:txBody>
      </p:sp>
      <p:sp>
        <p:nvSpPr>
          <p:cNvPr id="7171" name="Text Box 8"/>
          <p:cNvSpPr txBox="1">
            <a:spLocks noChangeArrowheads="1"/>
          </p:cNvSpPr>
          <p:nvPr/>
        </p:nvSpPr>
        <p:spPr bwMode="auto">
          <a:xfrm>
            <a:off x="0" y="4114800"/>
            <a:ext cx="8686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eaLnBrk="1" hangingPunct="1">
              <a:buFontTx/>
              <a:buAutoNum type="arabicPeriod" startAt="3"/>
            </a:pPr>
            <a:endParaRPr lang="ru-RU" altLang="ru-RU" sz="24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5"/>
          <p:cNvSpPr txBox="1">
            <a:spLocks noChangeArrowheads="1"/>
          </p:cNvSpPr>
          <p:nvPr/>
        </p:nvSpPr>
        <p:spPr bwMode="auto">
          <a:xfrm>
            <a:off x="2743200" y="0"/>
            <a:ext cx="34972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3200" b="1"/>
              <a:t>Задачи проекта: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28600" y="487363"/>
            <a:ext cx="8915400" cy="6370637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2400" b="1" dirty="0"/>
              <a:t>1. </a:t>
            </a:r>
            <a:r>
              <a:rPr lang="ru-RU" sz="2400" b="1" dirty="0"/>
              <a:t>Проанализировать путём соцопроса умение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2400" b="1" dirty="0"/>
              <a:t>учащихся извлекать квадратные корни без калькулятора;</a:t>
            </a:r>
          </a:p>
          <a:p>
            <a:pPr>
              <a:defRPr/>
            </a:pPr>
            <a:r>
              <a:rPr lang="ru-RU" altLang="ru-RU" sz="2400" b="1" dirty="0"/>
              <a:t>2.Изучить математическую литературу по данной теме, используя  Интернет-ресурсы;</a:t>
            </a:r>
          </a:p>
          <a:p>
            <a:pPr eaLnBrk="1" hangingPunct="1">
              <a:defRPr/>
            </a:pPr>
            <a:r>
              <a:rPr lang="ru-RU" altLang="ru-RU" sz="2400" b="1" dirty="0"/>
              <a:t>3. Изучить способы и  алгоритмы вычисления арифметического корня и рассмотреть примеры быстрого извлечения квадратного корня;</a:t>
            </a:r>
          </a:p>
          <a:p>
            <a:pPr marL="457200" indent="-457200" eaLnBrk="1" hangingPunct="1">
              <a:buFontTx/>
              <a:buAutoNum type="arabicPeriod" startAt="3"/>
              <a:defRPr/>
            </a:pPr>
            <a:r>
              <a:rPr lang="ru-RU" sz="2400" b="1" dirty="0"/>
              <a:t>Классифицировать найденные способы извлечения корней по степени сложности, погрешности и практическому применению;</a:t>
            </a:r>
          </a:p>
          <a:p>
            <a:pPr eaLnBrk="1" hangingPunct="1">
              <a:defRPr/>
            </a:pPr>
            <a:r>
              <a:rPr lang="ru-RU" altLang="ru-RU" sz="2400" b="1" dirty="0"/>
              <a:t>4. Познакомить одноклассников с самым</a:t>
            </a:r>
          </a:p>
          <a:p>
            <a:pPr eaLnBrk="1" hangingPunct="1">
              <a:defRPr/>
            </a:pPr>
            <a:r>
              <a:rPr lang="ru-RU" altLang="ru-RU" sz="2400" b="1" dirty="0"/>
              <a:t> рациональным способом извлечения корней </a:t>
            </a:r>
          </a:p>
          <a:p>
            <a:pPr eaLnBrk="1" hangingPunct="1">
              <a:defRPr/>
            </a:pPr>
            <a:r>
              <a:rPr lang="ru-RU" altLang="ru-RU" sz="2400" b="1" dirty="0"/>
              <a:t>и выпустить буклет-памятку по данному способу.</a:t>
            </a:r>
          </a:p>
          <a:p>
            <a:pPr marL="457200" indent="-457200" eaLnBrk="1" hangingPunct="1">
              <a:buFontTx/>
              <a:buAutoNum type="arabicPeriod" startAt="3"/>
              <a:defRPr/>
            </a:pPr>
            <a:endParaRPr lang="ru-RU" sz="2400" b="1" dirty="0"/>
          </a:p>
          <a:p>
            <a:pPr marL="457200" indent="-457200" eaLnBrk="1" hangingPunct="1">
              <a:buFontTx/>
              <a:buAutoNum type="arabicPeriod" startAt="3"/>
              <a:defRPr/>
            </a:pPr>
            <a:endParaRPr lang="ru-RU" altLang="ru-RU" sz="2400" b="1" dirty="0"/>
          </a:p>
          <a:p>
            <a:pPr>
              <a:defRPr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548680"/>
            <a:ext cx="756084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Математика всегда была неотъемлемой и существенной составной частью человеческой культуры, она является ключом к познанию </a:t>
            </a:r>
            <a:r>
              <a:rPr lang="ru-RU" sz="3600" dirty="0">
                <a:hlinkClick r:id="rId2" tooltip="Окружающий мир"/>
              </a:rPr>
              <a:t>окружающего мира</a:t>
            </a:r>
            <a:r>
              <a:rPr lang="ru-RU" sz="3600" dirty="0"/>
              <a:t>, базой научно-технического прогресса и важной компонентой развития личности.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4"/>
          <p:cNvSpPr txBox="1">
            <a:spLocks noChangeArrowheads="1"/>
          </p:cNvSpPr>
          <p:nvPr/>
        </p:nvSpPr>
        <p:spPr bwMode="auto">
          <a:xfrm>
            <a:off x="2590800" y="457200"/>
            <a:ext cx="4648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4400" b="1"/>
              <a:t>Актуальность</a:t>
            </a:r>
          </a:p>
        </p:txBody>
      </p:sp>
      <p:sp>
        <p:nvSpPr>
          <p:cNvPr id="9219" name="Text Box 5"/>
          <p:cNvSpPr txBox="1">
            <a:spLocks noChangeArrowheads="1"/>
          </p:cNvSpPr>
          <p:nvPr/>
        </p:nvSpPr>
        <p:spPr bwMode="auto">
          <a:xfrm>
            <a:off x="381000" y="1219200"/>
            <a:ext cx="8153400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2800" b="1"/>
              <a:t>В школьном курсе математики часто встречаются задания  с извлечением квадратного корня, в заданиях ОГЭ, в практических вычислениях и быту. </a:t>
            </a:r>
          </a:p>
          <a:p>
            <a:pPr algn="ctr" eaLnBrk="1" hangingPunct="1"/>
            <a:r>
              <a:rPr lang="ru-RU" altLang="ru-RU" sz="2800" b="1"/>
              <a:t>Умения извлекать квадратные корни нужны при изучении   некоторых тем химии и физики .</a:t>
            </a:r>
          </a:p>
          <a:p>
            <a:pPr eaLnBrk="1" hangingPunct="1"/>
            <a:endParaRPr lang="ru-RU" altLang="ru-RU" sz="2800" b="1"/>
          </a:p>
        </p:txBody>
      </p:sp>
      <p:pic>
        <p:nvPicPr>
          <p:cNvPr id="9220" name="Picture 11" descr="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1060912">
            <a:off x="1336675" y="4922838"/>
            <a:ext cx="3873500" cy="1379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2"/>
          <p:cNvSpPr txBox="1">
            <a:spLocks noChangeArrowheads="1"/>
          </p:cNvSpPr>
          <p:nvPr/>
        </p:nvSpPr>
        <p:spPr bwMode="auto">
          <a:xfrm>
            <a:off x="990600" y="152400"/>
            <a:ext cx="76263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Классификация способов извлечения квадратных корней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609600"/>
          <a:ext cx="9144000" cy="6436107"/>
        </p:xfrm>
        <a:graphic>
          <a:graphicData uri="http://schemas.openxmlformats.org/drawingml/2006/table">
            <a:tbl>
              <a:tblPr/>
              <a:tblGrid>
                <a:gridCol w="255588"/>
                <a:gridCol w="1160462"/>
                <a:gridCol w="819150"/>
                <a:gridCol w="595313"/>
                <a:gridCol w="693737"/>
                <a:gridCol w="925513"/>
                <a:gridCol w="639762"/>
                <a:gridCol w="877888"/>
                <a:gridCol w="927100"/>
                <a:gridCol w="695325"/>
                <a:gridCol w="992187"/>
                <a:gridCol w="561975"/>
              </a:tblGrid>
              <a:tr h="842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Название 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способа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каких к</a:t>
                      </a: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орней применим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Трудо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ёмкий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Требует знания формул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Насколько точный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Требует логики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Необходимое оборудование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Требует дополнит. знаний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Интересен и матем .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красив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Моё мнение об этом способе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Услов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ная оценка способу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6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Разложение на множители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Только для точных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очень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нет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 целых, иногда десятых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немного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Листок и ручка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Знание простых чисел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нет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всегда выручит</a:t>
                      </a: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,удобен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6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Таблица квадратов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всех до√100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нет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нет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 десятых с погрешностью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Нет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Таблица квадратов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Нет 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Подходит для школы,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6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Древний Вавилон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всех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средне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 десятых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Немного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Листок и ручка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Знать близкий квадрат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Хорош 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4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Уравнением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всех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очень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 тысячных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Почти нет 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Листок и ручка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Решать уравнения 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Мне нравится, очень простой, удобный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6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Отбрасывание квадрата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точных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четырехзнач.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средне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алгоритма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 целых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Много 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Листок и ручка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Знать квадраты до 29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Напрягает 2 алгоритма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Графический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всех до√40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средне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Нет 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 десятых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Нет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Клеточная бумага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Граф. реш.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уравнений 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Нет 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Можно применять 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Функция у = √х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всех до √32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средне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Нет 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 десятых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Нет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Клеточная бумага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Строить график 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Нет 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Неудобный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6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Канадский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всех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средне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 десятых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Немного 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Листок и ручка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Подбирать близкий квадр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Хорош</a:t>
                      </a: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не всегда точен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93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52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Деление на пары через составление ребуса</a:t>
                      </a: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точных 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очень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Нет 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 целых 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Немного 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Листок и ручка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Хорошие вычислительные навыки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Долгий, но точный и интересный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mbria" pitchFamily="18" charset="0"/>
                        <a:cs typeface="Times New Roman" pitchFamily="18" charset="0"/>
                      </a:endParaRPr>
                    </a:p>
                  </a:txBody>
                  <a:tcPr marL="43935" marR="4393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Box 2"/>
          <p:cNvSpPr txBox="1">
            <a:spLocks noChangeArrowheads="1"/>
          </p:cNvSpPr>
          <p:nvPr/>
        </p:nvSpPr>
        <p:spPr bwMode="auto">
          <a:xfrm>
            <a:off x="115888" y="152400"/>
            <a:ext cx="9028112" cy="620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/>
              <a:t>Заключение</a:t>
            </a:r>
            <a:endParaRPr lang="ru-RU" sz="2800"/>
          </a:p>
          <a:p>
            <a:r>
              <a:rPr lang="ru-RU" sz="2200"/>
              <a:t>В ходе нашего исследования, мы убедились, что актуальность темы мы выбрали правильную, ведь не только дети, но и взрослые не умеют вычислять квадратные корни без калькулятора, а это является важной </a:t>
            </a:r>
          </a:p>
          <a:p>
            <a:r>
              <a:rPr lang="ru-RU" sz="2200"/>
              <a:t>составляющей в жизни людей.</a:t>
            </a:r>
          </a:p>
          <a:p>
            <a:r>
              <a:rPr lang="ru-RU" sz="2200"/>
              <a:t>Методом проб и ошибок, мы пришли к выводу, что самым рациональными точным является способ «Деление на пары через составление ребуса»</a:t>
            </a:r>
          </a:p>
          <a:p>
            <a:r>
              <a:rPr lang="ru-RU" sz="2200"/>
              <a:t>В результате нашей исследовательской работы мы познакомили своих одноклассников с самым рациональным, по нашему мнению, методом   «Деление на пары через составление ребуса» из-за удобства, точности, доступности, вручили памятку-буклет данного метода. Так  пришли к выводу, что извлечение квадратного корня без калькулятора является не только полезным занятием, но еще и очень увлекательным.</a:t>
            </a:r>
          </a:p>
          <a:p>
            <a:endParaRPr lang="ru-RU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016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63688" y="908720"/>
            <a:ext cx="6588224" cy="4941168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SC000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1268760"/>
            <a:ext cx="8156398" cy="4587974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SC0002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836712"/>
            <a:ext cx="8448937" cy="4752528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5736" y="1484784"/>
            <a:ext cx="5243743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600" dirty="0" smtClean="0">
                <a:solidFill>
                  <a:srgbClr val="C00000"/>
                </a:solidFill>
              </a:rPr>
              <a:t>Спасибо </a:t>
            </a:r>
          </a:p>
          <a:p>
            <a:pPr algn="ctr"/>
            <a:r>
              <a:rPr lang="ru-RU" sz="6600" dirty="0" smtClean="0">
                <a:solidFill>
                  <a:srgbClr val="C00000"/>
                </a:solidFill>
              </a:rPr>
              <a:t>за внимание);</a:t>
            </a:r>
            <a:endParaRPr lang="ru-RU" sz="6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332656"/>
            <a:ext cx="8496944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Важно </a:t>
            </a:r>
            <a:r>
              <a:rPr lang="ru-RU" sz="2800" dirty="0"/>
              <a:t>воспитать в человеке способность понимать смысл поставленной перед ним задачи, умение правильно, логично рассуждать, усвоить навыки алгоритмического мышления. Каждому необходимо научиться анализировать, отличать гипотезу от факта, критиковать, схематизировать, отчетливо выражать свои мысли, с другой стороны - развить воображение и интуицию (пространственное представление, способность предвидеть результат и предугадать путь решения). Иначе говоря, </a:t>
            </a:r>
            <a:r>
              <a:rPr lang="ru-RU" sz="2800" dirty="0">
                <a:hlinkClick r:id="rId2" tooltip="Математика"/>
              </a:rPr>
              <a:t>математика</a:t>
            </a:r>
            <a:r>
              <a:rPr lang="ru-RU" sz="2800" dirty="0"/>
              <a:t> нужна для интеллектуального развития личности. Математика дает широкое поле для исследования.</a:t>
            </a:r>
          </a:p>
          <a:p>
            <a:endParaRPr lang="ru-RU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260648"/>
            <a:ext cx="9144000" cy="63709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исследовательской деятельности главной целью является получение объективно новых знаний. При этом оцениваются не только знания, но и рассматриваются другие показатели, такие как: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участие в дискуссиях;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умение высказывать свою точку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743399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/>
              </a:rPr>
              <a:t>зрения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сбор материала из различных источников;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активность при обсуждении вопросов;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умение задавать вопросы;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возможность выразить свое отношение к изучаемому материалу.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260648"/>
            <a:ext cx="9144000" cy="63709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 решении исследовательских задач у учащихся часто возникают затруднения, поэтому учителю следует задавать наталкивающие вопросы.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Уметь задавать вопросы – одно из важнейших умений учителя, так как умело заданный вопрос обеспечивает правильный и конкретный ответ учащихся.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 характеру ответов вопросы могут быть 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репродуктивные (воспроизведение знаний; например, перечислить компоненты процесса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743399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 tooltip="Центр онлайн обучения"/>
              </a:rPr>
              <a:t>обучения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реконструктивные (требующие применения знаний в нестандартной ситуации: например, чем отличаются …, какова основная мысль…)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творческие (требующие осмысления и творческого подхода).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0" y="260648"/>
            <a:ext cx="9144000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Задания, исследовательского характера существенно отличаются от традиционных заданий уже своей формулировкой. Так большая часть заданий школьных учебников звучит так: «Решить уравнение», «Доказать, что выражение … больше выражения …», «Упростите…» и т. п. В формулировках исследовательских заданий нет явного ответа, его необходимо самим найти и обосновать. Формулировки заданий могут быть такими: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 «Исследовать …».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2. «Верно ли, что если …, то …».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3.Определить, какое из выражений больше ».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4. «Найти необходимое и достаточное условие, при котором обе последовательности стремятся к нулю».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5. «Существуют ли такие значения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b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при которых квадратный трехчлен имеет два корня, один из которых является положительным числом, а другой отрицательным?».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6. «Существуют ли такие значения с, что множеством решений неравенства … является: а) числовой промежуток …; б) множество всех чисел».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7. «Верно ли, что функция … при любом а убывает в промежутке … и возрастает в промежутке …?».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0" y="548680"/>
            <a:ext cx="889248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После решения задач исследовательского характера необходимо, чтобы учащиеся осуществляли исследование ответа, вывода (т. е. ставили вопрос о существовании решения, о числе решений,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 особых случаях, какие могут представиться) при рассмотрении каждой задачи,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особенно такой, которая предлагается в общем виде.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23528" y="404664"/>
            <a:ext cx="8568952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Я использую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разнообразные формы работы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как коллективный поиск,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работа в паре,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группе,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так и индивидуальная форма работы</a:t>
            </a:r>
            <a:endParaRPr kumimoji="0" lang="ru-RU" sz="3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88640"/>
            <a:ext cx="7200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899592" y="0"/>
            <a:ext cx="755200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c"/>
                <a:ea typeface="Times New Roman" pitchFamily="18" charset="0"/>
                <a:cs typeface="Arial" pitchFamily="34" charset="0"/>
              </a:rPr>
              <a:t>У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c"/>
                <a:ea typeface="Times New Roman" pitchFamily="18" charset="0"/>
                <a:cs typeface="Arial" pitchFamily="34" charset="0"/>
              </a:rPr>
              <a:t>р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c"/>
                <a:ea typeface="Times New Roman" pitchFamily="18" charset="0"/>
                <a:cs typeface="Arial" pitchFamily="34" charset="0"/>
              </a:rPr>
              <a:t> о к  1 (52)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c"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c"/>
                <a:ea typeface="Times New Roman" pitchFamily="18" charset="0"/>
                <a:cs typeface="Arial" pitchFamily="34" charset="0"/>
              </a:rPr>
              <a:t>ДОКАЗАТЕЛЬСТВО ТЕОРЕМЫ ВИЕТА И ЕЁ ПРИМЕНЕНИЕ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052736"/>
            <a:ext cx="8784976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блака 1">
    <a:dk1>
      <a:srgbClr val="4D4D4D"/>
    </a:dk1>
    <a:lt1>
      <a:srgbClr val="FFFFFF"/>
    </a:lt1>
    <a:dk2>
      <a:srgbClr val="0000A4"/>
    </a:dk2>
    <a:lt2>
      <a:srgbClr val="B7E7FF"/>
    </a:lt2>
    <a:accent1>
      <a:srgbClr val="0099CC"/>
    </a:accent1>
    <a:accent2>
      <a:srgbClr val="00CC99"/>
    </a:accent2>
    <a:accent3>
      <a:srgbClr val="AAAACF"/>
    </a:accent3>
    <a:accent4>
      <a:srgbClr val="DADADA"/>
    </a:accent4>
    <a:accent5>
      <a:srgbClr val="AACAE2"/>
    </a:accent5>
    <a:accent6>
      <a:srgbClr val="00B98A"/>
    </a:accent6>
    <a:hlink>
      <a:srgbClr val="FFCC00"/>
    </a:hlink>
    <a:folHlink>
      <a:srgbClr val="EE941C"/>
    </a:folHlink>
  </a:clrScheme>
  <a:fontScheme name="Облака">
    <a:majorFont>
      <a:latin typeface="Arial"/>
      <a:ea typeface=""/>
      <a:cs typeface="Arial"/>
    </a:majorFont>
    <a:minorFont>
      <a:latin typeface="Arial"/>
      <a:ea typeface=""/>
      <a:cs typeface="Arial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Облака 1">
    <a:dk1>
      <a:srgbClr val="4D4D4D"/>
    </a:dk1>
    <a:lt1>
      <a:srgbClr val="FFFFFF"/>
    </a:lt1>
    <a:dk2>
      <a:srgbClr val="0000A4"/>
    </a:dk2>
    <a:lt2>
      <a:srgbClr val="B7E7FF"/>
    </a:lt2>
    <a:accent1>
      <a:srgbClr val="0099CC"/>
    </a:accent1>
    <a:accent2>
      <a:srgbClr val="00CC99"/>
    </a:accent2>
    <a:accent3>
      <a:srgbClr val="AAAACF"/>
    </a:accent3>
    <a:accent4>
      <a:srgbClr val="DADADA"/>
    </a:accent4>
    <a:accent5>
      <a:srgbClr val="AACAE2"/>
    </a:accent5>
    <a:accent6>
      <a:srgbClr val="00B98A"/>
    </a:accent6>
    <a:hlink>
      <a:srgbClr val="FFCC00"/>
    </a:hlink>
    <a:folHlink>
      <a:srgbClr val="EE941C"/>
    </a:folHlink>
  </a:clrScheme>
  <a:fontScheme name="Облака">
    <a:majorFont>
      <a:latin typeface="Arial"/>
      <a:ea typeface=""/>
      <a:cs typeface="Arial"/>
    </a:majorFont>
    <a:minorFont>
      <a:latin typeface="Arial"/>
      <a:ea typeface=""/>
      <a:cs typeface="Arial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1244</Words>
  <Application>Microsoft Office PowerPoint</Application>
  <PresentationFormat>Экран (4:3)</PresentationFormat>
  <Paragraphs>229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Исследовательская деятельность обучающихся по математике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Проектно-исследовательская деятельность обучающегося по математике</dc:title>
  <dc:creator>lenovo1</dc:creator>
  <cp:lastModifiedBy>lenovo1</cp:lastModifiedBy>
  <cp:revision>28</cp:revision>
  <dcterms:created xsi:type="dcterms:W3CDTF">2017-01-29T08:07:05Z</dcterms:created>
  <dcterms:modified xsi:type="dcterms:W3CDTF">2017-02-19T10:40:43Z</dcterms:modified>
</cp:coreProperties>
</file>