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3" r:id="rId2"/>
    <p:sldId id="264" r:id="rId3"/>
    <p:sldId id="265" r:id="rId4"/>
    <p:sldId id="266" r:id="rId5"/>
    <p:sldId id="267" r:id="rId6"/>
    <p:sldId id="257" r:id="rId7"/>
    <p:sldId id="268" r:id="rId8"/>
    <p:sldId id="269" r:id="rId9"/>
    <p:sldId id="271" r:id="rId10"/>
    <p:sldId id="27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637" autoAdjust="0"/>
  </p:normalViewPr>
  <p:slideViewPr>
    <p:cSldViewPr>
      <p:cViewPr varScale="1">
        <p:scale>
          <a:sx n="67" d="100"/>
          <a:sy n="67" d="100"/>
        </p:scale>
        <p:origin x="-78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EA8FF2-F892-4CFF-B9F0-B723AA2B8B62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7B4EAC-8A28-4B47-AA1D-9520707990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2995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CC631-7BA8-44CA-810D-02FC61A532E6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FA9DC-39E6-4751-A321-D8141519BD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8039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CC631-7BA8-44CA-810D-02FC61A532E6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FA9DC-39E6-4751-A321-D8141519BD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8099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CC631-7BA8-44CA-810D-02FC61A532E6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FA9DC-39E6-4751-A321-D8141519BD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18662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CC631-7BA8-44CA-810D-02FC61A532E6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FA9DC-39E6-4751-A321-D8141519BD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17535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CC631-7BA8-44CA-810D-02FC61A532E6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FA9DC-39E6-4751-A321-D8141519BD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20462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CC631-7BA8-44CA-810D-02FC61A532E6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FA9DC-39E6-4751-A321-D8141519BD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4944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CC631-7BA8-44CA-810D-02FC61A532E6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FA9DC-39E6-4751-A321-D8141519BD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5104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CC631-7BA8-44CA-810D-02FC61A532E6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FA9DC-39E6-4751-A321-D8141519BD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7265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CC631-7BA8-44CA-810D-02FC61A532E6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FA9DC-39E6-4751-A321-D8141519BD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5141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CC631-7BA8-44CA-810D-02FC61A532E6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FA9DC-39E6-4751-A321-D8141519BD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6693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CC631-7BA8-44CA-810D-02FC61A532E6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FA9DC-39E6-4751-A321-D8141519BD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444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FCC631-7BA8-44CA-810D-02FC61A532E6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7FA9DC-39E6-4751-A321-D8141519BD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7094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4E3D43"/>
              </a:clrFrom>
              <a:clrTo>
                <a:srgbClr val="4E3D4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154" y="0"/>
            <a:ext cx="919215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835696" y="1337111"/>
            <a:ext cx="43204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5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47664" y="3573016"/>
            <a:ext cx="46805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2800" b="1" dirty="0" smtClean="0">
                <a:solidFill>
                  <a:srgbClr val="002060"/>
                </a:solidFill>
              </a:rPr>
              <a:t>Мастер</a:t>
            </a:r>
            <a:r>
              <a:rPr lang="en-US" altLang="ru-RU" sz="2800" b="1" dirty="0" smtClean="0">
                <a:solidFill>
                  <a:srgbClr val="002060"/>
                </a:solidFill>
              </a:rPr>
              <a:t> -</a:t>
            </a:r>
            <a:r>
              <a:rPr lang="ru-RU" altLang="ru-RU" sz="2800" b="1" dirty="0" smtClean="0">
                <a:solidFill>
                  <a:srgbClr val="002060"/>
                </a:solidFill>
              </a:rPr>
              <a:t> класс по изготовлению </a:t>
            </a:r>
            <a:br>
              <a:rPr lang="ru-RU" altLang="ru-RU" sz="2800" b="1" dirty="0" smtClean="0">
                <a:solidFill>
                  <a:srgbClr val="002060"/>
                </a:solidFill>
              </a:rPr>
            </a:br>
            <a:r>
              <a:rPr lang="ru-RU" altLang="ru-RU" sz="2800" b="1" dirty="0" smtClean="0">
                <a:solidFill>
                  <a:srgbClr val="002060"/>
                </a:solidFill>
              </a:rPr>
              <a:t>куклы Масленицы из ниток.</a:t>
            </a:r>
            <a:endParaRPr lang="ru-RU" sz="2800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15616" y="5157192"/>
            <a:ext cx="53758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Подготовила : воспитатель: Ильина Надежда </a:t>
            </a:r>
          </a:p>
          <a:p>
            <a:r>
              <a:rPr lang="ru-RU" b="1" dirty="0" smtClean="0"/>
              <a:t>                                  Владимировна</a:t>
            </a:r>
          </a:p>
          <a:p>
            <a:r>
              <a:rPr lang="ru-RU" b="1" dirty="0"/>
              <a:t> </a:t>
            </a:r>
            <a:r>
              <a:rPr lang="ru-RU" b="1" dirty="0" smtClean="0"/>
              <a:t>                                   февраль 2017 г</a:t>
            </a:r>
            <a:endParaRPr lang="ru-RU" b="1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764704"/>
            <a:ext cx="7809929" cy="2282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8" name="Picture 8" descr="http://hobby-terra.ru/wp-content/uploads/2014/02/kukla-bereginya-2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7405" y="2252045"/>
            <a:ext cx="3923928" cy="465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50549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1896" y="0"/>
            <a:ext cx="919215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76643" y="1196752"/>
            <a:ext cx="5506578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2800" b="1" i="1" dirty="0" smtClean="0">
                <a:solidFill>
                  <a:srgbClr val="026E17"/>
                </a:solidFill>
                <a:latin typeface="Times New Roman" pitchFamily="18" charset="0"/>
                <a:cs typeface="Times New Roman" pitchFamily="18" charset="0"/>
              </a:rPr>
              <a:t>Масленица, Масленица.</a:t>
            </a:r>
          </a:p>
          <a:p>
            <a:pPr algn="ctr"/>
            <a:r>
              <a:rPr lang="ru-RU" altLang="ru-RU" sz="2800" b="1" i="1" dirty="0" smtClean="0">
                <a:solidFill>
                  <a:srgbClr val="026E17"/>
                </a:solidFill>
                <a:latin typeface="Times New Roman" pitchFamily="18" charset="0"/>
                <a:cs typeface="Times New Roman" pitchFamily="18" charset="0"/>
              </a:rPr>
              <a:t>Дай блинком полакомиться.</a:t>
            </a:r>
          </a:p>
          <a:p>
            <a:pPr algn="ctr"/>
            <a:r>
              <a:rPr lang="ru-RU" altLang="ru-RU" sz="2800" b="1" i="1" dirty="0" smtClean="0">
                <a:solidFill>
                  <a:srgbClr val="026E17"/>
                </a:solidFill>
                <a:latin typeface="Times New Roman" pitchFamily="18" charset="0"/>
                <a:cs typeface="Times New Roman" pitchFamily="18" charset="0"/>
              </a:rPr>
              <a:t>Прогони от нас метели,</a:t>
            </a:r>
          </a:p>
          <a:p>
            <a:pPr algn="ctr"/>
            <a:r>
              <a:rPr lang="ru-RU" altLang="ru-RU" sz="2800" b="1" i="1" dirty="0" smtClean="0">
                <a:solidFill>
                  <a:srgbClr val="026E17"/>
                </a:solidFill>
                <a:latin typeface="Times New Roman" pitchFamily="18" charset="0"/>
                <a:cs typeface="Times New Roman" pitchFamily="18" charset="0"/>
              </a:rPr>
              <a:t>Прокати на карусели.</a:t>
            </a:r>
          </a:p>
          <a:p>
            <a:pPr algn="ctr"/>
            <a:r>
              <a:rPr lang="ru-RU" altLang="ru-RU" sz="2800" b="1" i="1" dirty="0" smtClean="0">
                <a:solidFill>
                  <a:srgbClr val="026E17"/>
                </a:solidFill>
                <a:latin typeface="Times New Roman" pitchFamily="18" charset="0"/>
                <a:cs typeface="Times New Roman" pitchFamily="18" charset="0"/>
              </a:rPr>
              <a:t>Растопи холодный лед,</a:t>
            </a:r>
          </a:p>
          <a:p>
            <a:pPr algn="ctr"/>
            <a:r>
              <a:rPr lang="ru-RU" altLang="ru-RU" sz="2800" b="1" i="1" dirty="0" smtClean="0">
                <a:solidFill>
                  <a:srgbClr val="026E17"/>
                </a:solidFill>
                <a:latin typeface="Times New Roman" pitchFamily="18" charset="0"/>
                <a:cs typeface="Times New Roman" pitchFamily="18" charset="0"/>
              </a:rPr>
              <a:t>Пусть весна скорей придет.</a:t>
            </a:r>
          </a:p>
          <a:p>
            <a:pPr algn="ctr"/>
            <a:r>
              <a:rPr lang="ru-RU" altLang="ru-RU" sz="2800" b="1" i="1" dirty="0" smtClean="0">
                <a:solidFill>
                  <a:srgbClr val="026E17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altLang="ru-RU" sz="2800" b="1" i="1" dirty="0" err="1" smtClean="0">
                <a:solidFill>
                  <a:srgbClr val="026E17"/>
                </a:solidFill>
                <a:latin typeface="Times New Roman" pitchFamily="18" charset="0"/>
                <a:cs typeface="Times New Roman" pitchFamily="18" charset="0"/>
              </a:rPr>
              <a:t>В.Степанов</a:t>
            </a:r>
            <a:r>
              <a:rPr lang="ru-RU" altLang="ru-RU" sz="2800" b="1" i="1" dirty="0" smtClean="0">
                <a:solidFill>
                  <a:srgbClr val="026E17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spcBef>
                <a:spcPct val="20000"/>
              </a:spcBef>
            </a:pPr>
            <a:r>
              <a:rPr lang="ru-RU" altLang="ru-RU" sz="2000" b="1" i="1" dirty="0" smtClean="0">
                <a:solidFill>
                  <a:srgbClr val="026E17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spcBef>
                <a:spcPct val="20000"/>
              </a:spcBef>
            </a:pPr>
            <a:endParaRPr lang="ru-RU" altLang="ru-RU" sz="2000" b="1" i="1" dirty="0" smtClean="0">
              <a:solidFill>
                <a:srgbClr val="026E17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904798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alt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979712" y="692696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altLang="ru-RU" dirty="0" smtClean="0"/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411760" y="476672"/>
            <a:ext cx="25922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3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Масленица</a:t>
            </a:r>
            <a:endParaRPr lang="ru-RU" alt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2" descr="https://cs7056.vk.me/c7002/v7002350/386f/dnsVFhBio-A.jp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12" r="2214" b="8522"/>
          <a:stretch/>
        </p:blipFill>
        <p:spPr bwMode="auto">
          <a:xfrm>
            <a:off x="5868144" y="3068960"/>
            <a:ext cx="2879306" cy="3151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99592" y="5085184"/>
            <a:ext cx="4536504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28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 !  </a:t>
            </a:r>
            <a:endParaRPr lang="ru-RU" alt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i="1" dirty="0" smtClean="0">
              <a:solidFill>
                <a:srgbClr val="026E17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altLang="ru-RU" b="1" i="1" dirty="0" smtClean="0">
              <a:solidFill>
                <a:srgbClr val="026E17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12290" name="Picture 2" descr="http://www.filipp-ok.ru/files/maslenica_2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8625" y="286514"/>
            <a:ext cx="2028825" cy="2105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44087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4E3D43"/>
              </a:clrFrom>
              <a:clrTo>
                <a:srgbClr val="4E3D4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154" y="0"/>
            <a:ext cx="919215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835696" y="1337111"/>
            <a:ext cx="43204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5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35696" y="515719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1124744"/>
            <a:ext cx="6102424" cy="3625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altLang="ru-RU" sz="2800" b="1" i="1" dirty="0" smtClean="0">
                <a:solidFill>
                  <a:srgbClr val="026E17"/>
                </a:solidFill>
                <a:latin typeface="Times New Roman" pitchFamily="18" charset="0"/>
                <a:cs typeface="Times New Roman" pitchFamily="18" charset="0"/>
              </a:rPr>
              <a:t>Со времен старинных, давних…</a:t>
            </a:r>
          </a:p>
          <a:p>
            <a:pPr>
              <a:spcBef>
                <a:spcPct val="20000"/>
              </a:spcBef>
            </a:pPr>
            <a:r>
              <a:rPr lang="ru-RU" altLang="ru-RU" sz="2800" b="1" i="1" dirty="0" smtClean="0">
                <a:solidFill>
                  <a:srgbClr val="026E17"/>
                </a:solidFill>
                <a:latin typeface="Times New Roman" pitchFamily="18" charset="0"/>
                <a:cs typeface="Times New Roman" pitchFamily="18" charset="0"/>
              </a:rPr>
              <a:t>Праздник солнца к нам спешит.</a:t>
            </a:r>
          </a:p>
          <a:p>
            <a:pPr>
              <a:spcBef>
                <a:spcPct val="20000"/>
              </a:spcBef>
            </a:pPr>
            <a:r>
              <a:rPr lang="ru-RU" altLang="ru-RU" sz="2800" b="1" i="1" dirty="0" smtClean="0">
                <a:solidFill>
                  <a:srgbClr val="026E17"/>
                </a:solidFill>
                <a:latin typeface="Times New Roman" pitchFamily="18" charset="0"/>
                <a:cs typeface="Times New Roman" pitchFamily="18" charset="0"/>
              </a:rPr>
              <a:t>Он один из самых ранних</a:t>
            </a:r>
          </a:p>
          <a:p>
            <a:pPr>
              <a:spcBef>
                <a:spcPct val="20000"/>
              </a:spcBef>
            </a:pPr>
            <a:r>
              <a:rPr lang="ru-RU" altLang="ru-RU" sz="2800" b="1" i="1" dirty="0" smtClean="0">
                <a:solidFill>
                  <a:srgbClr val="026E17"/>
                </a:solidFill>
                <a:latin typeface="Times New Roman" pitchFamily="18" charset="0"/>
                <a:cs typeface="Times New Roman" pitchFamily="18" charset="0"/>
              </a:rPr>
              <a:t>В окна вешним днем глядит.</a:t>
            </a:r>
          </a:p>
          <a:p>
            <a:pPr>
              <a:spcBef>
                <a:spcPct val="20000"/>
              </a:spcBef>
            </a:pPr>
            <a:r>
              <a:rPr lang="ru-RU" altLang="ru-RU" sz="2800" b="1" i="1" dirty="0" smtClean="0">
                <a:solidFill>
                  <a:srgbClr val="026E17"/>
                </a:solidFill>
                <a:latin typeface="Times New Roman" pitchFamily="18" charset="0"/>
                <a:cs typeface="Times New Roman" pitchFamily="18" charset="0"/>
              </a:rPr>
              <a:t>Это Масленица мчится</a:t>
            </a:r>
          </a:p>
          <a:p>
            <a:pPr>
              <a:spcBef>
                <a:spcPct val="20000"/>
              </a:spcBef>
            </a:pPr>
            <a:r>
              <a:rPr lang="ru-RU" altLang="ru-RU" sz="2800" b="1" i="1" dirty="0" smtClean="0">
                <a:solidFill>
                  <a:srgbClr val="026E17"/>
                </a:solidFill>
                <a:latin typeface="Times New Roman" pitchFamily="18" charset="0"/>
                <a:cs typeface="Times New Roman" pitchFamily="18" charset="0"/>
              </a:rPr>
              <a:t>Вдоль по улицам родным.</a:t>
            </a:r>
          </a:p>
          <a:p>
            <a:pPr>
              <a:spcBef>
                <a:spcPct val="20000"/>
              </a:spcBef>
            </a:pPr>
            <a:r>
              <a:rPr lang="ru-RU" altLang="ru-RU" sz="2800" b="1" i="1" dirty="0" smtClean="0">
                <a:solidFill>
                  <a:srgbClr val="026E17"/>
                </a:solidFill>
                <a:latin typeface="Times New Roman" pitchFamily="18" charset="0"/>
                <a:cs typeface="Times New Roman" pitchFamily="18" charset="0"/>
              </a:rPr>
              <a:t>                              (</a:t>
            </a:r>
            <a:r>
              <a:rPr lang="ru-RU" altLang="ru-RU" sz="2800" b="1" i="1" dirty="0" err="1" smtClean="0">
                <a:solidFill>
                  <a:srgbClr val="026E17"/>
                </a:solidFill>
                <a:latin typeface="Times New Roman" pitchFamily="18" charset="0"/>
                <a:cs typeface="Times New Roman" pitchFamily="18" charset="0"/>
              </a:rPr>
              <a:t>И.Мордвин</a:t>
            </a:r>
            <a:r>
              <a:rPr lang="ru-RU" altLang="ru-RU" sz="2800" b="1" i="1" dirty="0" smtClean="0">
                <a:solidFill>
                  <a:srgbClr val="026E17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altLang="ru-RU" sz="2800" b="1" i="1" dirty="0">
              <a:solidFill>
                <a:srgbClr val="026E1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2" descr="D:\мама\быт\70866_big_135278809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92080" y="2844937"/>
            <a:ext cx="3492140" cy="3384376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pic>
        <p:nvPicPr>
          <p:cNvPr id="12" name="Picture 2" descr="http://www.filipp-ok.ru/files/maslenica_2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8625" y="286514"/>
            <a:ext cx="2028825" cy="2105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64906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4E3D43"/>
              </a:clrFrom>
              <a:clrTo>
                <a:srgbClr val="4E3D4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154" y="0"/>
            <a:ext cx="919215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835696" y="1337111"/>
            <a:ext cx="43204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5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35696" y="515719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1472590"/>
            <a:ext cx="5958408" cy="50413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altLang="ru-RU" sz="2400" b="1" i="1" dirty="0" smtClean="0">
                <a:solidFill>
                  <a:srgbClr val="026E17"/>
                </a:solidFill>
                <a:latin typeface="Times New Roman" pitchFamily="18" charset="0"/>
                <a:cs typeface="Times New Roman" pitchFamily="18" charset="0"/>
              </a:rPr>
              <a:t>Один из самых любимых в народе праздников. По красоте, озорству это один из самых веселых предвесенних праздников. Россия – страна зимняя, холодная. Вот почему проводы зимы – всегда праздник. Люди, забывая про холода, бесконечные зимние ночи, </a:t>
            </a:r>
          </a:p>
          <a:p>
            <a:pPr>
              <a:spcBef>
                <a:spcPct val="20000"/>
              </a:spcBef>
            </a:pPr>
            <a:r>
              <a:rPr lang="ru-RU" altLang="ru-RU" sz="2400" b="1" i="1" dirty="0" smtClean="0">
                <a:solidFill>
                  <a:srgbClr val="026E17"/>
                </a:solidFill>
                <a:latin typeface="Times New Roman" pitchFamily="18" charset="0"/>
                <a:cs typeface="Times New Roman" pitchFamily="18" charset="0"/>
              </a:rPr>
              <a:t>про тоску и печаль, пекли румяные </a:t>
            </a:r>
          </a:p>
          <a:p>
            <a:pPr>
              <a:spcBef>
                <a:spcPct val="20000"/>
              </a:spcBef>
            </a:pPr>
            <a:r>
              <a:rPr lang="ru-RU" altLang="ru-RU" sz="2400" b="1" i="1" dirty="0" smtClean="0">
                <a:solidFill>
                  <a:srgbClr val="026E17"/>
                </a:solidFill>
                <a:latin typeface="Times New Roman" pitchFamily="18" charset="0"/>
                <a:cs typeface="Times New Roman" pitchFamily="18" charset="0"/>
              </a:rPr>
              <a:t>и горячие, как само солнце, блины и</a:t>
            </a:r>
          </a:p>
          <a:p>
            <a:pPr>
              <a:spcBef>
                <a:spcPct val="20000"/>
              </a:spcBef>
            </a:pPr>
            <a:r>
              <a:rPr lang="ru-RU" altLang="ru-RU" sz="2400" b="1" i="1" dirty="0" smtClean="0">
                <a:solidFill>
                  <a:srgbClr val="026E17"/>
                </a:solidFill>
                <a:latin typeface="Times New Roman" pitchFamily="18" charset="0"/>
                <a:cs typeface="Times New Roman" pitchFamily="18" charset="0"/>
              </a:rPr>
              <a:t> веселились от души.</a:t>
            </a:r>
          </a:p>
          <a:p>
            <a:pPr>
              <a:spcBef>
                <a:spcPct val="20000"/>
              </a:spcBef>
            </a:pPr>
            <a:endParaRPr lang="ru-RU" altLang="ru-RU" sz="2800" b="1" i="1" dirty="0" smtClean="0">
              <a:solidFill>
                <a:srgbClr val="026E17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20000"/>
              </a:spcBef>
            </a:pPr>
            <a:r>
              <a:rPr lang="ru-RU" altLang="ru-RU" sz="2800" b="1" i="1" dirty="0" smtClean="0">
                <a:solidFill>
                  <a:srgbClr val="026E17"/>
                </a:solidFill>
                <a:latin typeface="Times New Roman" pitchFamily="18" charset="0"/>
                <a:cs typeface="Times New Roman" pitchFamily="18" charset="0"/>
              </a:rPr>
              <a:t>                             </a:t>
            </a:r>
            <a:endParaRPr lang="ru-RU" altLang="ru-RU" sz="2800" b="1" i="1" dirty="0">
              <a:solidFill>
                <a:srgbClr val="026E1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83768" y="764704"/>
            <a:ext cx="27213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altLang="ru-RU" sz="4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Масленица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2" descr="https://cs7056.vk.me/c7002/v7002350/386f/dnsVFhBio-A.jp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12" r="2214" b="8471"/>
          <a:stretch/>
        </p:blipFill>
        <p:spPr bwMode="auto">
          <a:xfrm>
            <a:off x="5902902" y="2834507"/>
            <a:ext cx="2879306" cy="3153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://www.filipp-ok.ru/files/maslenica_2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8625" y="286514"/>
            <a:ext cx="2028825" cy="2105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72245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4E3D43"/>
              </a:clrFrom>
              <a:clrTo>
                <a:srgbClr val="4E3D4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154" y="0"/>
            <a:ext cx="919215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835696" y="1337111"/>
            <a:ext cx="43204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5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35696" y="515719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1472592"/>
            <a:ext cx="5400600" cy="60755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4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Много веселых шуток, песен</a:t>
            </a:r>
          </a:p>
          <a:p>
            <a:r>
              <a:rPr lang="ru-RU" altLang="ru-RU" sz="24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и поговорок связано </a:t>
            </a:r>
          </a:p>
          <a:p>
            <a:r>
              <a:rPr lang="ru-RU" altLang="ru-RU" sz="24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 этим праздником:</a:t>
            </a:r>
          </a:p>
          <a:p>
            <a:r>
              <a:rPr lang="ru-RU" altLang="ru-RU" sz="24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«Не житье, а масленица».</a:t>
            </a:r>
          </a:p>
          <a:p>
            <a:r>
              <a:rPr lang="ru-RU" altLang="ru-RU" sz="24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 На горах покататься,</a:t>
            </a:r>
          </a:p>
          <a:p>
            <a:r>
              <a:rPr lang="ru-RU" altLang="ru-RU" sz="24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в блинах поваляться».</a:t>
            </a:r>
          </a:p>
          <a:p>
            <a:r>
              <a:rPr lang="ru-RU" altLang="ru-RU" sz="24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«Масленицу провожаем, </a:t>
            </a:r>
          </a:p>
          <a:p>
            <a:r>
              <a:rPr lang="ru-RU" altLang="ru-RU" sz="24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света солнца ожидаем».</a:t>
            </a:r>
          </a:p>
          <a:p>
            <a:r>
              <a:rPr lang="ru-RU" altLang="ru-RU" sz="24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«Масленица идет,</a:t>
            </a:r>
          </a:p>
          <a:p>
            <a:r>
              <a:rPr lang="ru-RU" altLang="ru-RU" sz="24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блин да мед несет».</a:t>
            </a:r>
          </a:p>
          <a:p>
            <a:r>
              <a:rPr lang="ru-RU" altLang="ru-RU" sz="24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«Хоть с себя все заложить,</a:t>
            </a:r>
          </a:p>
          <a:p>
            <a:r>
              <a:rPr lang="ru-RU" altLang="ru-RU" sz="24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а масленицу проводить».</a:t>
            </a:r>
          </a:p>
          <a:p>
            <a:pPr>
              <a:spcBef>
                <a:spcPct val="20000"/>
              </a:spcBef>
            </a:pPr>
            <a:endParaRPr lang="ru-RU" altLang="ru-RU" sz="2800" b="1" i="1" dirty="0" smtClean="0">
              <a:solidFill>
                <a:srgbClr val="026E17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20000"/>
              </a:spcBef>
            </a:pPr>
            <a:endParaRPr lang="ru-RU" altLang="ru-RU" sz="2800" b="1" i="1" dirty="0" smtClean="0">
              <a:solidFill>
                <a:srgbClr val="026E17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20000"/>
              </a:spcBef>
            </a:pPr>
            <a:r>
              <a:rPr lang="ru-RU" altLang="ru-RU" sz="2800" b="1" i="1" dirty="0" smtClean="0">
                <a:solidFill>
                  <a:srgbClr val="026E17"/>
                </a:solidFill>
                <a:latin typeface="Times New Roman" pitchFamily="18" charset="0"/>
                <a:cs typeface="Times New Roman" pitchFamily="18" charset="0"/>
              </a:rPr>
              <a:t>                             </a:t>
            </a:r>
            <a:endParaRPr lang="ru-RU" altLang="ru-RU" sz="2800" b="1" i="1" dirty="0">
              <a:solidFill>
                <a:srgbClr val="026E1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83768" y="764704"/>
            <a:ext cx="27213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altLang="ru-RU" sz="4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Масленица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 descr="https://cs7056.vk.me/c7002/v7002350/386f/dnsVFhBio-A.jp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12" r="2214" b="8522"/>
          <a:stretch/>
        </p:blipFill>
        <p:spPr bwMode="auto">
          <a:xfrm>
            <a:off x="5856817" y="2636912"/>
            <a:ext cx="2879306" cy="3151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www.filipp-ok.ru/files/maslenica_2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6980" y="315956"/>
            <a:ext cx="1429143" cy="1482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48067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4E3D43"/>
              </a:clrFrom>
              <a:clrTo>
                <a:srgbClr val="4E3D4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154" y="0"/>
            <a:ext cx="919215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835696" y="1337111"/>
            <a:ext cx="43204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5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35696" y="515719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1472590"/>
            <a:ext cx="6624736" cy="4302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altLang="ru-RU" sz="2400" b="1" i="1" dirty="0" smtClean="0">
                <a:solidFill>
                  <a:srgbClr val="026E17"/>
                </a:solidFill>
                <a:latin typeface="Times New Roman" pitchFamily="18" charset="0"/>
                <a:cs typeface="Times New Roman" pitchFamily="18" charset="0"/>
              </a:rPr>
              <a:t>С приходом масленицы в каждой семье не только пекли блины, но и делали подарки родственникам, самым близким людям. </a:t>
            </a:r>
          </a:p>
          <a:p>
            <a:pPr>
              <a:spcBef>
                <a:spcPct val="20000"/>
              </a:spcBef>
            </a:pPr>
            <a:r>
              <a:rPr lang="ru-RU" altLang="ru-RU" sz="2400" b="1" i="1" dirty="0">
                <a:solidFill>
                  <a:srgbClr val="026E17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altLang="ru-RU" sz="2400" b="1" i="1" dirty="0" smtClean="0">
                <a:solidFill>
                  <a:srgbClr val="026E17"/>
                </a:solidFill>
                <a:latin typeface="Times New Roman" pitchFamily="18" charset="0"/>
                <a:cs typeface="Times New Roman" pitchFamily="18" charset="0"/>
              </a:rPr>
              <a:t> предлагаю сделать куклу масленицу </a:t>
            </a:r>
          </a:p>
          <a:p>
            <a:pPr algn="just"/>
            <a:r>
              <a:rPr lang="ru-RU" altLang="ru-RU" sz="2400" b="1" i="1" dirty="0" smtClean="0">
                <a:solidFill>
                  <a:srgbClr val="026E17"/>
                </a:solidFill>
                <a:latin typeface="Times New Roman" pitchFamily="18" charset="0"/>
                <a:cs typeface="Times New Roman" pitchFamily="18" charset="0"/>
              </a:rPr>
              <a:t>из ярких ниток разного цвета.</a:t>
            </a:r>
          </a:p>
          <a:p>
            <a:pPr algn="just"/>
            <a:endParaRPr lang="ru-RU" altLang="ru-RU" sz="2400" b="1" i="1" dirty="0" smtClean="0">
              <a:solidFill>
                <a:srgbClr val="026E17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altLang="ru-RU" sz="2400" b="1" i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20000"/>
              </a:spcBef>
            </a:pPr>
            <a:endParaRPr lang="ru-RU" altLang="ru-RU" sz="2800" b="1" i="1" dirty="0" smtClean="0">
              <a:solidFill>
                <a:srgbClr val="026E17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20000"/>
              </a:spcBef>
            </a:pPr>
            <a:endParaRPr lang="ru-RU" altLang="ru-RU" sz="2800" b="1" i="1" dirty="0" smtClean="0">
              <a:solidFill>
                <a:srgbClr val="026E17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20000"/>
              </a:spcBef>
            </a:pPr>
            <a:r>
              <a:rPr lang="ru-RU" altLang="ru-RU" sz="2800" b="1" i="1" dirty="0" smtClean="0">
                <a:solidFill>
                  <a:srgbClr val="026E17"/>
                </a:solidFill>
                <a:latin typeface="Times New Roman" pitchFamily="18" charset="0"/>
                <a:cs typeface="Times New Roman" pitchFamily="18" charset="0"/>
              </a:rPr>
              <a:t>                             </a:t>
            </a:r>
            <a:endParaRPr lang="ru-RU" altLang="ru-RU" sz="2800" b="1" i="1" dirty="0">
              <a:solidFill>
                <a:srgbClr val="026E1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83768" y="764704"/>
            <a:ext cx="27213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altLang="ru-RU" sz="4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Масленица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2" descr="http://www.filipp-ok.ru/files/maslenica_2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9505" y="266038"/>
            <a:ext cx="1567945" cy="1626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5" descr="D:\фото\фото кукла-масленица\IMG_06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708144">
            <a:off x="5132576" y="3198157"/>
            <a:ext cx="3300516" cy="34149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6" descr="D:\фото\фото кукла-масленица\IMG_0607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99131">
            <a:off x="1662237" y="4026972"/>
            <a:ext cx="1643062" cy="1757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838889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1896" y="0"/>
            <a:ext cx="919215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24611" y="1196752"/>
            <a:ext cx="550657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 </a:t>
            </a:r>
            <a:r>
              <a:rPr lang="ru-RU" sz="20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научиться выполнять народную обрядовую куклу на </a:t>
            </a:r>
            <a:r>
              <a:rPr lang="ru-RU" sz="2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основе традиционной </a:t>
            </a:r>
            <a:r>
              <a:rPr lang="ru-RU" sz="20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</a:t>
            </a:r>
          </a:p>
          <a:p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lvl="0"/>
            <a:r>
              <a:rPr lang="ru-RU" sz="20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</a:t>
            </a:r>
            <a:r>
              <a:rPr lang="ru-RU" sz="2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педагогов </a:t>
            </a:r>
            <a:r>
              <a:rPr lang="ru-RU" sz="20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русскими обрядами и традициями, связанными с изготовлением кукол.</a:t>
            </a:r>
          </a:p>
          <a:p>
            <a:pPr lvl="0"/>
            <a:r>
              <a:rPr lang="ru-RU" sz="20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интерес и уважение к культурному наследию России.</a:t>
            </a:r>
          </a:p>
          <a:p>
            <a:pPr lvl="0"/>
            <a:r>
              <a:rPr lang="ru-RU" sz="20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содействовать развитию эстетического восприятия образца народной игрушки.</a:t>
            </a:r>
          </a:p>
          <a:p>
            <a:pPr lvl="0"/>
            <a:r>
              <a:rPr lang="ru-RU" sz="20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навыки работы с различными материалами.</a:t>
            </a:r>
          </a:p>
          <a:p>
            <a:pPr lvl="0"/>
            <a:r>
              <a:rPr lang="ru-RU" sz="20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обогащать творческий потенциал </a:t>
            </a:r>
            <a:r>
              <a:rPr lang="ru-RU" sz="2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педагогов.</a:t>
            </a:r>
            <a:endParaRPr lang="ru-RU" sz="20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904798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alt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979712" y="692696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altLang="ru-RU" dirty="0" smtClean="0"/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411760" y="476672"/>
            <a:ext cx="25922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3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Масленица</a:t>
            </a:r>
            <a:endParaRPr lang="ru-RU" alt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2" descr="https://cs7056.vk.me/c7002/v7002350/386f/dnsVFhBio-A.jp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12" r="2214" b="8522"/>
          <a:stretch/>
        </p:blipFill>
        <p:spPr bwMode="auto">
          <a:xfrm>
            <a:off x="5868144" y="3068960"/>
            <a:ext cx="2879306" cy="3151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www.filipp-ok.ru/files/maslenica_2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8625" y="286514"/>
            <a:ext cx="2028825" cy="2105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38213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1896" y="0"/>
            <a:ext cx="919215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76643" y="1196752"/>
            <a:ext cx="5506578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altLang="ru-RU" sz="20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Для работы нужно приготовить:</a:t>
            </a:r>
          </a:p>
          <a:p>
            <a:pPr algn="just"/>
            <a:r>
              <a:rPr lang="ru-RU" altLang="ru-RU" sz="20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шерстяные или полушерстяные</a:t>
            </a:r>
          </a:p>
          <a:p>
            <a:pPr algn="just"/>
            <a:r>
              <a:rPr lang="ru-RU" altLang="ru-RU" sz="20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нитки</a:t>
            </a:r>
          </a:p>
          <a:p>
            <a:pPr algn="just"/>
            <a:r>
              <a:rPr lang="ru-RU" altLang="ru-RU" sz="20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картон 15 на 10 см</a:t>
            </a:r>
          </a:p>
          <a:p>
            <a:pPr algn="just"/>
            <a:r>
              <a:rPr lang="ru-RU" altLang="ru-RU" sz="20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ножницы</a:t>
            </a:r>
          </a:p>
          <a:p>
            <a:pPr algn="just"/>
            <a:r>
              <a:rPr lang="ru-RU" altLang="ru-RU" sz="20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сплести косы</a:t>
            </a:r>
            <a:endParaRPr lang="ru-RU" altLang="ru-RU" sz="2000" b="1" i="1" dirty="0" smtClean="0">
              <a:solidFill>
                <a:srgbClr val="026E17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20000"/>
              </a:spcBef>
            </a:pPr>
            <a:r>
              <a:rPr lang="ru-RU" altLang="ru-RU" sz="2000" b="1" i="1" dirty="0" smtClean="0">
                <a:solidFill>
                  <a:srgbClr val="026E17"/>
                </a:solidFill>
                <a:latin typeface="Times New Roman" pitchFamily="18" charset="0"/>
                <a:cs typeface="Times New Roman" pitchFamily="18" charset="0"/>
              </a:rPr>
              <a:t>Выполняем туловище: </a:t>
            </a:r>
          </a:p>
          <a:p>
            <a:pPr>
              <a:spcBef>
                <a:spcPct val="20000"/>
              </a:spcBef>
            </a:pPr>
            <a:r>
              <a:rPr lang="ru-RU" altLang="ru-RU" sz="2000" b="1" i="1" dirty="0" smtClean="0">
                <a:solidFill>
                  <a:srgbClr val="026E17"/>
                </a:solidFill>
                <a:latin typeface="Times New Roman" pitchFamily="18" charset="0"/>
                <a:cs typeface="Times New Roman" pitchFamily="18" charset="0"/>
              </a:rPr>
              <a:t>наматываем нитки на прямоугольник, на длинную сторону картона, в несколько оборотов. Снимаем нитки с картона.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904798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alt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979712" y="692696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altLang="ru-RU" dirty="0" smtClean="0"/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411760" y="476672"/>
            <a:ext cx="25922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3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Масленица</a:t>
            </a:r>
            <a:endParaRPr lang="ru-RU" alt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96530" y="4155581"/>
            <a:ext cx="3922095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altLang="ru-RU" b="1" i="1" dirty="0" smtClean="0">
              <a:solidFill>
                <a:srgbClr val="026E17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altLang="ru-RU" b="1" i="1" dirty="0">
              <a:solidFill>
                <a:srgbClr val="026E17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altLang="ru-RU" b="1" i="1" dirty="0" smtClean="0">
              <a:solidFill>
                <a:srgbClr val="026E17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sz="2000" b="1" i="1" dirty="0" smtClean="0">
                <a:solidFill>
                  <a:srgbClr val="026E17"/>
                </a:solidFill>
                <a:latin typeface="Times New Roman" pitchFamily="18" charset="0"/>
                <a:cs typeface="Times New Roman" pitchFamily="18" charset="0"/>
              </a:rPr>
              <a:t>формируем голову, стягивая ниткой       </a:t>
            </a:r>
          </a:p>
          <a:p>
            <a:r>
              <a:rPr lang="ru-RU" altLang="ru-RU" sz="2000" b="1" i="1" dirty="0" smtClean="0">
                <a:solidFill>
                  <a:srgbClr val="026E17"/>
                </a:solidFill>
                <a:latin typeface="Times New Roman" pitchFamily="18" charset="0"/>
                <a:cs typeface="Times New Roman" pitchFamily="18" charset="0"/>
              </a:rPr>
              <a:t> край туловища – шея.</a:t>
            </a:r>
          </a:p>
          <a:p>
            <a:r>
              <a:rPr lang="ru-RU" altLang="ru-RU" sz="2000" b="1" i="1" dirty="0" smtClean="0">
                <a:solidFill>
                  <a:srgbClr val="026E17"/>
                </a:solidFill>
                <a:latin typeface="Times New Roman" pitchFamily="18" charset="0"/>
                <a:cs typeface="Times New Roman" pitchFamily="18" charset="0"/>
              </a:rPr>
              <a:t> Пропускаем косы.</a:t>
            </a:r>
          </a:p>
          <a:p>
            <a:endParaRPr lang="ru-RU" dirty="0"/>
          </a:p>
        </p:txBody>
      </p:sp>
      <p:pic>
        <p:nvPicPr>
          <p:cNvPr id="11" name="Picture 2" descr="http://www.filipp-ok.ru/files/maslenica_2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8625" y="286514"/>
            <a:ext cx="2028825" cy="2105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5" descr="D:\фото\фото кукла-масленица\IMG_059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42618" y="3029693"/>
            <a:ext cx="2704832" cy="31046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5" descr="D:\фото\фото кукла-масленица\IMG_059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8427" y="4582034"/>
            <a:ext cx="1898103" cy="21019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Picture 6" descr="D:\фото\фото кукла-масленица\IMG_062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28006" y="1339027"/>
            <a:ext cx="2667027" cy="19386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438232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1896" y="0"/>
            <a:ext cx="919215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84630" y="1076836"/>
            <a:ext cx="5506578" cy="2228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</a:pPr>
            <a:r>
              <a:rPr lang="ru-RU" altLang="ru-RU" sz="2400" b="1" i="1" dirty="0" smtClean="0">
                <a:solidFill>
                  <a:srgbClr val="026E17"/>
                </a:solidFill>
                <a:latin typeface="Times New Roman" pitchFamily="18" charset="0"/>
                <a:cs typeface="Times New Roman" pitchFamily="18" charset="0"/>
              </a:rPr>
              <a:t>Для рук наматываем нитки на картон с короткой стороны в несколько оборотов.</a:t>
            </a:r>
          </a:p>
          <a:p>
            <a:pPr>
              <a:spcBef>
                <a:spcPct val="20000"/>
              </a:spcBef>
            </a:pPr>
            <a:endParaRPr lang="ru-RU" altLang="ru-RU" sz="2400" b="1" i="1" dirty="0" smtClean="0">
              <a:solidFill>
                <a:srgbClr val="026E17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904798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alt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979712" y="692696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altLang="ru-RU" dirty="0" smtClean="0"/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411760" y="476672"/>
            <a:ext cx="25922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3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Масленица</a:t>
            </a:r>
            <a:endParaRPr lang="ru-RU" alt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4630" y="4013051"/>
            <a:ext cx="4651466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2400" b="1" i="1" dirty="0" smtClean="0">
                <a:solidFill>
                  <a:srgbClr val="026E17"/>
                </a:solidFill>
                <a:latin typeface="Times New Roman" pitchFamily="18" charset="0"/>
                <a:cs typeface="Times New Roman" pitchFamily="18" charset="0"/>
              </a:rPr>
              <a:t>Руки куклы вставляем в туловище. Формируем  талию, стягивая нитью. В центр куклы помещаем шпажку.</a:t>
            </a:r>
            <a:endParaRPr lang="ru-RU" altLang="ru-RU" sz="2400" i="1" dirty="0" smtClean="0">
              <a:solidFill>
                <a:srgbClr val="026E17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altLang="ru-RU" sz="2000" b="1" i="1" dirty="0" smtClean="0">
              <a:solidFill>
                <a:srgbClr val="026E17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11" name="Picture 2" descr="http://www.filipp-ok.ru/files/maslenica_2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8625" y="286514"/>
            <a:ext cx="2028825" cy="2105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7" descr="D:\фото\фото кукла-масленица\IMG_066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025325" flipH="1">
            <a:off x="5717691" y="3454370"/>
            <a:ext cx="3044670" cy="28055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5" descr="D:\фото\фото кукла-масленица\IMG_060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1434702">
            <a:off x="3874288" y="1783253"/>
            <a:ext cx="2456039" cy="22401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325741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1896" y="0"/>
            <a:ext cx="919215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60407" y="1339026"/>
            <a:ext cx="55065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Такую 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асленичку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можно  воткнуть  в стопку с блинами или в горшок с цветами.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04798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alt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979712" y="692696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altLang="ru-RU" dirty="0" smtClean="0"/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760407" y="476672"/>
            <a:ext cx="52517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3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altLang="ru-RU" sz="3600" b="1" i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Топлер</a:t>
            </a:r>
            <a:r>
              <a:rPr lang="ru-RU" altLang="ru-RU" sz="3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«Масленица»</a:t>
            </a:r>
            <a:endParaRPr lang="ru-RU" alt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75656" y="4005064"/>
            <a:ext cx="41044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altLang="ru-RU" i="1" dirty="0" smtClean="0">
              <a:solidFill>
                <a:srgbClr val="026E17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altLang="ru-RU" b="1" i="1" dirty="0" smtClean="0">
              <a:solidFill>
                <a:srgbClr val="026E17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11" name="Picture 2" descr="http://www.filipp-ok.ru/files/maslenica_2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8625" y="286514"/>
            <a:ext cx="2028825" cy="2105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 descr="topper maslenichka1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214" y="2996952"/>
            <a:ext cx="2954457" cy="2217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topper maslenichka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1985" y="2200627"/>
            <a:ext cx="3810000" cy="3810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6884644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362</Words>
  <Application>Microsoft Office PowerPoint</Application>
  <PresentationFormat>Экран (4:3)</PresentationFormat>
  <Paragraphs>85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WINDOWS 8</dc:creator>
  <cp:lastModifiedBy>WINDOWS 8</cp:lastModifiedBy>
  <cp:revision>15</cp:revision>
  <dcterms:created xsi:type="dcterms:W3CDTF">2017-02-16T16:40:24Z</dcterms:created>
  <dcterms:modified xsi:type="dcterms:W3CDTF">2017-02-16T19:21:13Z</dcterms:modified>
</cp:coreProperties>
</file>