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5" r:id="rId7"/>
    <p:sldId id="260" r:id="rId8"/>
    <p:sldId id="266" r:id="rId9"/>
    <p:sldId id="261" r:id="rId10"/>
    <p:sldId id="262" r:id="rId11"/>
    <p:sldId id="272" r:id="rId12"/>
    <p:sldId id="267" r:id="rId13"/>
    <p:sldId id="268" r:id="rId14"/>
    <p:sldId id="269" r:id="rId15"/>
    <p:sldId id="270" r:id="rId16"/>
    <p:sldId id="274" r:id="rId17"/>
    <p:sldId id="273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172" autoAdjust="0"/>
  </p:normalViewPr>
  <p:slideViewPr>
    <p:cSldViewPr>
      <p:cViewPr varScale="1">
        <p:scale>
          <a:sx n="64" d="100"/>
          <a:sy n="64" d="100"/>
        </p:scale>
        <p:origin x="-6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560-C228-4DF6-B93C-322F584B8B93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91FB-35B3-4149-B384-7E83E1C74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560-C228-4DF6-B93C-322F584B8B93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91FB-35B3-4149-B384-7E83E1C74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560-C228-4DF6-B93C-322F584B8B93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91FB-35B3-4149-B384-7E83E1C74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560-C228-4DF6-B93C-322F584B8B93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91FB-35B3-4149-B384-7E83E1C74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560-C228-4DF6-B93C-322F584B8B93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91FB-35B3-4149-B384-7E83E1C74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560-C228-4DF6-B93C-322F584B8B93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91FB-35B3-4149-B384-7E83E1C74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560-C228-4DF6-B93C-322F584B8B93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91FB-35B3-4149-B384-7E83E1C74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560-C228-4DF6-B93C-322F584B8B93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91FB-35B3-4149-B384-7E83E1C74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560-C228-4DF6-B93C-322F584B8B93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91FB-35B3-4149-B384-7E83E1C74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560-C228-4DF6-B93C-322F584B8B93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91FB-35B3-4149-B384-7E83E1C74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8560-C228-4DF6-B93C-322F584B8B93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991FB-35B3-4149-B384-7E83E1C74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66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88560-C228-4DF6-B93C-322F584B8B93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991FB-35B3-4149-B384-7E83E1C74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Тема:  Общая  </a:t>
            </a:r>
            <a:r>
              <a:rPr lang="ru-RU" b="1" dirty="0" smtClean="0"/>
              <a:t>характеристика  </a:t>
            </a:r>
            <a:r>
              <a:rPr lang="ru-RU" b="1" dirty="0" err="1" smtClean="0"/>
              <a:t>подцарства</a:t>
            </a:r>
            <a:r>
              <a:rPr lang="ru-RU" b="1" dirty="0" smtClean="0"/>
              <a:t> Высшие   растения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biouroki.ru/content/page/760/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02366"/>
            <a:ext cx="4804005" cy="6755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Размножение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Размножаются  спорами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Вегетативно (частями  тела)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Дайте  определение  терминам: 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Гаметофит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- это …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Спорофит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– это … </a:t>
            </a: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								стр.52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Гаметофит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- это половое  поколение растений, представляющее  собой  зеленое  растение, образующее  половые  клетки (гаметы)</a:t>
            </a:r>
          </a:p>
          <a:p>
            <a:pPr algn="just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Спорофит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это  бесполое  поколение  растений, на  котором  формируются  споры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fictionbook.ru/static/bookimages/12/93/33/12933333.bin.dir/h/i_0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0"/>
            <a:ext cx="7128792" cy="65183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Значение  мхов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Участвуют  в торфообразовании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Влияют на  водный  режим   территория, так  как накапливают  влагу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Интересный  факт </a:t>
            </a:r>
            <a:endParaRPr lang="ru-RU" dirty="0"/>
          </a:p>
        </p:txBody>
      </p:sp>
      <p:pic>
        <p:nvPicPr>
          <p:cNvPr id="32770" name="Picture 2" descr="https://cs7054.vk.me/c540108/v540108951/19e10/VBTMJWWOs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"/>
            <a:ext cx="883264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годы Великой Отечественной войны сфагновые мхи, в условиях дефицита перевязочных средств, использовались в военных госпиталях в качестве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сфагно-марлевых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повязок для заживления ран, особенно гнойных.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www.colytongrammar.com/ww1/front_line/media/moss_wome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261337"/>
            <a:ext cx="7812360" cy="35966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 задание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Стр. 50 -55  </a:t>
            </a:r>
            <a:r>
              <a:rPr lang="ru-RU" dirty="0" err="1" smtClean="0"/>
              <a:t>чит</a:t>
            </a:r>
            <a:r>
              <a:rPr lang="ru-RU" dirty="0" smtClean="0"/>
              <a:t>. Пересказывать </a:t>
            </a:r>
          </a:p>
          <a:p>
            <a:r>
              <a:rPr lang="ru-RU" dirty="0" smtClean="0"/>
              <a:t>Стр. 56. </a:t>
            </a:r>
            <a:r>
              <a:rPr lang="ru-RU" dirty="0" err="1" smtClean="0"/>
              <a:t>вопр</a:t>
            </a:r>
            <a:r>
              <a:rPr lang="ru-RU" dirty="0" smtClean="0"/>
              <a:t>.  1-7  (у)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Отличительные  особенности высших  растений от низших: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1  Хорошо  выраженные  ткани :</a:t>
            </a:r>
          </a:p>
          <a:p>
            <a:pPr>
              <a:buFontTx/>
              <a:buChar char="-"/>
            </a:pPr>
            <a:r>
              <a:rPr lang="ru-RU" dirty="0" smtClean="0"/>
              <a:t>Образовательная;</a:t>
            </a:r>
          </a:p>
          <a:p>
            <a:pPr>
              <a:buFontTx/>
              <a:buChar char="-"/>
            </a:pPr>
            <a:r>
              <a:rPr lang="ru-RU" dirty="0" smtClean="0"/>
              <a:t>Покровная;</a:t>
            </a:r>
          </a:p>
          <a:p>
            <a:pPr>
              <a:buFontTx/>
              <a:buChar char="-"/>
            </a:pPr>
            <a:r>
              <a:rPr lang="ru-RU" dirty="0" smtClean="0"/>
              <a:t>Проводящая;</a:t>
            </a:r>
          </a:p>
          <a:p>
            <a:pPr>
              <a:buFontTx/>
              <a:buChar char="-"/>
            </a:pPr>
            <a:r>
              <a:rPr lang="ru-RU" dirty="0" smtClean="0"/>
              <a:t>Механическая;</a:t>
            </a:r>
          </a:p>
          <a:p>
            <a:pPr>
              <a:buFontTx/>
              <a:buChar char="-"/>
            </a:pPr>
            <a:r>
              <a:rPr lang="ru-RU" dirty="0" smtClean="0"/>
              <a:t>Выделительная;</a:t>
            </a:r>
          </a:p>
          <a:p>
            <a:pPr>
              <a:buFontTx/>
              <a:buChar char="-"/>
            </a:pPr>
            <a:r>
              <a:rPr lang="ru-RU" dirty="0" smtClean="0"/>
              <a:t>Запасающая</a:t>
            </a:r>
            <a:endParaRPr lang="ru-RU" dirty="0"/>
          </a:p>
        </p:txBody>
      </p:sp>
      <p:pic>
        <p:nvPicPr>
          <p:cNvPr id="1026" name="Picture 2" descr="http://biouroki.ru/content/page/755/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212976"/>
            <a:ext cx="3962400" cy="254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2.  Ткани   образуют   органы </a:t>
            </a:r>
            <a:endParaRPr lang="ru-RU" sz="4400" b="1" dirty="0"/>
          </a:p>
        </p:txBody>
      </p:sp>
      <p:pic>
        <p:nvPicPr>
          <p:cNvPr id="6146" name="Picture 2" descr="http://www.studfiles.ru/html/2706/597/html_wBwIhsTpM7.637v/htmlconvd-W9oxnI_html_ed2376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4884086" cy="2729111"/>
          </a:xfrm>
          <a:prstGeom prst="rect">
            <a:avLst/>
          </a:prstGeom>
          <a:noFill/>
        </p:spPr>
      </p:pic>
      <p:pic>
        <p:nvPicPr>
          <p:cNvPr id="6148" name="Picture 4" descr="http://www.xn--80aggqjgdm.xn--p1ai/images/cms/data/013-artar-paltin-de-camp-acer-platanoides-frunza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700808"/>
            <a:ext cx="3683562" cy="2762672"/>
          </a:xfrm>
          <a:prstGeom prst="rect">
            <a:avLst/>
          </a:prstGeom>
          <a:noFill/>
        </p:spPr>
      </p:pic>
      <p:pic>
        <p:nvPicPr>
          <p:cNvPr id="6150" name="Picture 6" descr="https://im1-tub-ru.yandex.net/i?id=d6e13f906f21d32a50ad3cbbd1740fb2&amp;n=33&amp;h=190&amp;w=3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4509120"/>
            <a:ext cx="3095625" cy="1809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3.  Развитие   идет  в  2  периода :</a:t>
            </a:r>
          </a:p>
          <a:p>
            <a:pPr>
              <a:buNone/>
            </a:pPr>
            <a:r>
              <a:rPr lang="ru-RU" sz="4800" dirty="0" smtClean="0"/>
              <a:t>-эмбриональный (зародышевый);</a:t>
            </a:r>
          </a:p>
          <a:p>
            <a:pPr>
              <a:buNone/>
            </a:pPr>
            <a:r>
              <a:rPr lang="ru-RU" sz="4800" dirty="0" smtClean="0"/>
              <a:t>- постэмбриональный</a:t>
            </a:r>
            <a:endParaRPr lang="ru-RU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548680"/>
            <a:ext cx="410445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ВЫСШИЕ РАСТЕНИЯ  </a:t>
            </a:r>
            <a:endParaRPr lang="ru-RU" sz="3200" b="1" dirty="0"/>
          </a:p>
        </p:txBody>
      </p:sp>
      <p:cxnSp>
        <p:nvCxnSpPr>
          <p:cNvPr id="6" name="Прямая соединительная линия 5"/>
          <p:cNvCxnSpPr>
            <a:stCxn id="4" idx="1"/>
          </p:cNvCxnSpPr>
          <p:nvPr/>
        </p:nvCxnSpPr>
        <p:spPr>
          <a:xfrm flipH="1">
            <a:off x="755576" y="1196752"/>
            <a:ext cx="15841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55576" y="1196752"/>
            <a:ext cx="0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4" idx="3"/>
          </p:cNvCxnSpPr>
          <p:nvPr/>
        </p:nvCxnSpPr>
        <p:spPr>
          <a:xfrm>
            <a:off x="6444208" y="1196752"/>
            <a:ext cx="1440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7884368" y="1196752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51520" y="2636912"/>
            <a:ext cx="2592288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/>
              <a:t>Группа ………</a:t>
            </a:r>
          </a:p>
          <a:p>
            <a:r>
              <a:rPr lang="ru-RU" sz="3200" dirty="0" smtClean="0"/>
              <a:t> </a:t>
            </a:r>
            <a:r>
              <a:rPr lang="ru-RU" sz="3200" dirty="0" smtClean="0"/>
              <a:t>включает :</a:t>
            </a:r>
          </a:p>
          <a:p>
            <a:pPr>
              <a:buFontTx/>
              <a:buChar char="-"/>
            </a:pPr>
            <a:r>
              <a:rPr lang="ru-RU" sz="3200" dirty="0" smtClean="0"/>
              <a:t>…………</a:t>
            </a:r>
          </a:p>
          <a:p>
            <a:pPr>
              <a:buFontTx/>
              <a:buChar char="-"/>
            </a:pPr>
            <a:r>
              <a:rPr lang="ru-RU" sz="3200" dirty="0" smtClean="0"/>
              <a:t>………...</a:t>
            </a:r>
          </a:p>
          <a:p>
            <a:r>
              <a:rPr lang="ru-RU" sz="3200" dirty="0" smtClean="0"/>
              <a:t>-………..</a:t>
            </a:r>
          </a:p>
          <a:p>
            <a:r>
              <a:rPr lang="ru-RU" sz="3200" dirty="0" smtClean="0"/>
              <a:t>-…………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508104" y="2564904"/>
            <a:ext cx="3240360" cy="2952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/>
              <a:t>Группа ………</a:t>
            </a:r>
          </a:p>
          <a:p>
            <a:r>
              <a:rPr lang="ru-RU" sz="3200" dirty="0" smtClean="0"/>
              <a:t> включает </a:t>
            </a:r>
            <a:r>
              <a:rPr lang="ru-RU" sz="3200" dirty="0" smtClean="0"/>
              <a:t>:</a:t>
            </a:r>
          </a:p>
          <a:p>
            <a:pPr>
              <a:buFontTx/>
              <a:buChar char="-"/>
            </a:pPr>
            <a:r>
              <a:rPr lang="ru-RU" sz="3200" dirty="0" smtClean="0"/>
              <a:t>…………….</a:t>
            </a:r>
          </a:p>
          <a:p>
            <a:pPr>
              <a:buFontTx/>
              <a:buChar char="-"/>
            </a:pPr>
            <a:r>
              <a:rPr lang="ru-RU" sz="3200" dirty="0" smtClean="0"/>
              <a:t>……………..</a:t>
            </a:r>
            <a:endParaRPr lang="ru-RU" sz="3200" dirty="0" smtClean="0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03648" y="5661248"/>
            <a:ext cx="5472608" cy="119675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СТР.50 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548680"/>
            <a:ext cx="410445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ВЫСШИЕ РАСТЕНИЯ  </a:t>
            </a:r>
            <a:endParaRPr lang="ru-RU" sz="3200" b="1" dirty="0"/>
          </a:p>
        </p:txBody>
      </p:sp>
      <p:cxnSp>
        <p:nvCxnSpPr>
          <p:cNvPr id="6" name="Прямая соединительная линия 5"/>
          <p:cNvCxnSpPr>
            <a:stCxn id="4" idx="1"/>
          </p:cNvCxnSpPr>
          <p:nvPr/>
        </p:nvCxnSpPr>
        <p:spPr>
          <a:xfrm flipH="1">
            <a:off x="755576" y="1196752"/>
            <a:ext cx="15841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55576" y="1196752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4" idx="3"/>
          </p:cNvCxnSpPr>
          <p:nvPr/>
        </p:nvCxnSpPr>
        <p:spPr>
          <a:xfrm>
            <a:off x="6444208" y="1196752"/>
            <a:ext cx="1440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7884368" y="1196752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51520" y="2348880"/>
            <a:ext cx="4032448" cy="3960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Группа споровые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включает: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Отдел Моховидные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Отдел Плауновидные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Отдел Хвощевидные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Отдел Папоротниковидные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2420888"/>
            <a:ext cx="3672408" cy="3888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Группа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семенные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включает: 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Отдел Голосеменные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Отдел Покрытосеменные</a:t>
            </a:r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03648" y="5661248"/>
            <a:ext cx="5472608" cy="119675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/>
              <a:t>Отдел   Моховидные </a:t>
            </a:r>
            <a:endParaRPr lang="ru-RU" sz="5400" b="1" dirty="0"/>
          </a:p>
        </p:txBody>
      </p:sp>
      <p:pic>
        <p:nvPicPr>
          <p:cNvPr id="6146" name="Picture 2" descr="http://www.dpol4.ru/img/picture/Feb/07/f358bc675a45dab726d430b26c8709ac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8675" y="3212976"/>
            <a:ext cx="5433701" cy="3396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Мхи  произошли около  350  млн. лет  назад. От первых  наземных  растений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псилофитов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uzluga.ru/potrc/%C2%AB%D0%91%D0%B8%D0%BE%D1%81%D1%84%D0%B5%D1%80%D0%B0.+%D0%93%D1%80%D0%B0%D0%BD%D0%B8%D1%86%D1%8B+%D0%B1%D0%B8%D0%BE%D1%81%D1%84%D0%B5%D1%80%D1%8B.+%D0%A3%D1%87%D0%B5%D0%BD%D0%B8%D0%B5+%D0%92.+%D0%98.+%D0%92%D0%B5%D1%80%D0%BD%D0%B0%D0%B4%D1%81%D0%BA%D0%BE%D0%B3%D0%BE+%D0%BE+%D0%B2%D0%BE%D0%B7%D0%BD%D0%B8%D0%BA%D0%BD%D0%BE%D0%B2%D0%B5%D0%BD%D0%B8%D0%B8+%D0%B1%D0%B8%D0%BE%D1%81%D1%84%D0%B5%D1%80%D1%8B%C2%BBc/484972_html_m58fceea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492896"/>
            <a:ext cx="5927998" cy="4008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Рис. Строение  мха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6056" y="5085184"/>
            <a:ext cx="3610744" cy="1040979"/>
          </a:xfrm>
        </p:spPr>
        <p:txBody>
          <a:bodyPr/>
          <a:lstStyle/>
          <a:p>
            <a:r>
              <a:rPr lang="ru-RU" b="1" dirty="0" smtClean="0"/>
              <a:t>              Стр</a:t>
            </a:r>
            <a:r>
              <a:rPr lang="ru-RU" b="1" dirty="0" smtClean="0"/>
              <a:t>. 52 </a:t>
            </a:r>
            <a:endParaRPr lang="ru-RU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024066"/>
            <a:ext cx="2952327" cy="5833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236</Words>
  <Application>Microsoft Office PowerPoint</Application>
  <PresentationFormat>Экран (4:3)</PresentationFormat>
  <Paragraphs>62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Тема:  Общая  характеристика  подцарства Высшие   растения</vt:lpstr>
      <vt:lpstr>Отличительные  особенности высших  растений от низших:</vt:lpstr>
      <vt:lpstr>Слайд 3</vt:lpstr>
      <vt:lpstr>Слайд 4</vt:lpstr>
      <vt:lpstr>Слайд 5</vt:lpstr>
      <vt:lpstr>Слайд 6</vt:lpstr>
      <vt:lpstr>Слайд 7</vt:lpstr>
      <vt:lpstr>Слайд 8</vt:lpstr>
      <vt:lpstr>Рис. Строение  мха</vt:lpstr>
      <vt:lpstr>Слайд 10</vt:lpstr>
      <vt:lpstr>Размножение </vt:lpstr>
      <vt:lpstr>Дайте  определение  терминам: </vt:lpstr>
      <vt:lpstr>Слайд 13</vt:lpstr>
      <vt:lpstr>Слайд 14</vt:lpstr>
      <vt:lpstr>Значение  мхов</vt:lpstr>
      <vt:lpstr>Слайд 16</vt:lpstr>
      <vt:lpstr>Слайд 17</vt:lpstr>
      <vt:lpstr>Домашнее  задание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Общая  характеристика  подцарства Высшие   растения</dc:title>
  <dc:creator>Настя</dc:creator>
  <cp:lastModifiedBy>Настя</cp:lastModifiedBy>
  <cp:revision>3</cp:revision>
  <dcterms:created xsi:type="dcterms:W3CDTF">2015-10-27T03:46:09Z</dcterms:created>
  <dcterms:modified xsi:type="dcterms:W3CDTF">2016-11-06T18:54:38Z</dcterms:modified>
</cp:coreProperties>
</file>