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45C1B-CFF0-45CB-BBE1-93733058EC46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02374-88E0-4C31-BDDC-DF62FDFF0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740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45C1B-CFF0-45CB-BBE1-93733058EC46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02374-88E0-4C31-BDDC-DF62FDFF0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157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45C1B-CFF0-45CB-BBE1-93733058EC46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02374-88E0-4C31-BDDC-DF62FDFF0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684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45C1B-CFF0-45CB-BBE1-93733058EC46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02374-88E0-4C31-BDDC-DF62FDFF0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983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45C1B-CFF0-45CB-BBE1-93733058EC46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02374-88E0-4C31-BDDC-DF62FDFF0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14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45C1B-CFF0-45CB-BBE1-93733058EC46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02374-88E0-4C31-BDDC-DF62FDFF0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685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45C1B-CFF0-45CB-BBE1-93733058EC46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02374-88E0-4C31-BDDC-DF62FDFF0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817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45C1B-CFF0-45CB-BBE1-93733058EC46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02374-88E0-4C31-BDDC-DF62FDFF0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944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45C1B-CFF0-45CB-BBE1-93733058EC46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02374-88E0-4C31-BDDC-DF62FDFF0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45C1B-CFF0-45CB-BBE1-93733058EC46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02374-88E0-4C31-BDDC-DF62FDFF0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44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45C1B-CFF0-45CB-BBE1-93733058EC46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02374-88E0-4C31-BDDC-DF62FDFF0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534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45C1B-CFF0-45CB-BBE1-93733058EC46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02374-88E0-4C31-BDDC-DF62FDFF0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2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ТГПИ\4 курс Апрель\На ГАК по методике рус.яз\моё на ГАК\15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247" y="-6927"/>
            <a:ext cx="4932040" cy="493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Дом\Desktop\3f01ae5deb2ea1ed67649e2f5774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86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4027"/>
          <a:stretch/>
        </p:blipFill>
        <p:spPr bwMode="auto">
          <a:xfrm>
            <a:off x="179512" y="3861048"/>
            <a:ext cx="2915816" cy="265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ом\Desktop\8624199aa67cab6152a9cb20b9c1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600" b="88600" l="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8009"/>
          <a:stretch/>
        </p:blipFill>
        <p:spPr bwMode="auto">
          <a:xfrm>
            <a:off x="2267744" y="4068568"/>
            <a:ext cx="3402124" cy="2789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75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Масленица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1" r="-271"/>
          <a:stretch/>
        </p:blipFill>
        <p:spPr bwMode="auto">
          <a:xfrm>
            <a:off x="-21348" y="0"/>
            <a:ext cx="916534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467544" y="265722"/>
            <a:ext cx="7920879" cy="33793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187625" y="1190362"/>
            <a:ext cx="74888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err="1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Блинцы</a:t>
            </a:r>
            <a:r>
              <a:rPr lang="ru-RU" sz="4400" b="1" i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, блинчики, блины, </a:t>
            </a:r>
          </a:p>
          <a:p>
            <a:r>
              <a:rPr lang="ru-RU" sz="4400" b="1" i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как колёса у весны.</a:t>
            </a:r>
            <a:endParaRPr lang="ru-RU" sz="4400" b="1" i="1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486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340768"/>
            <a:ext cx="89644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Окончания существительных во множественном числе в </a:t>
            </a:r>
            <a:r>
              <a:rPr lang="ru-RU" sz="5400" b="1" i="1" dirty="0" err="1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Р.п</a:t>
            </a:r>
            <a:r>
              <a:rPr lang="ru-RU" sz="5400" b="1" i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sz="5400" b="1" i="1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316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052736"/>
            <a:ext cx="853244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i="1" dirty="0" smtClean="0">
                <a:effectLst/>
              </a:rPr>
              <a:t>У существительных в форме </a:t>
            </a:r>
            <a:r>
              <a:rPr lang="ru-RU" sz="4800" b="1" i="1" dirty="0" err="1" smtClean="0">
                <a:effectLst/>
              </a:rPr>
              <a:t>мн.ч</a:t>
            </a:r>
            <a:r>
              <a:rPr lang="ru-RU" sz="4800" b="1" i="1" dirty="0" smtClean="0">
                <a:effectLst/>
              </a:rPr>
              <a:t>. в </a:t>
            </a:r>
            <a:r>
              <a:rPr lang="ru-RU" sz="4800" b="1" i="1" dirty="0" err="1" smtClean="0">
                <a:effectLst/>
              </a:rPr>
              <a:t>Р.п</a:t>
            </a:r>
            <a:r>
              <a:rPr lang="ru-RU" sz="4800" b="1" i="1" dirty="0" smtClean="0">
                <a:effectLst/>
              </a:rPr>
              <a:t>. бывают окончания: </a:t>
            </a:r>
            <a:r>
              <a:rPr lang="ru-RU" sz="4800" b="1" i="1" dirty="0" err="1" smtClean="0">
                <a:effectLst/>
              </a:rPr>
              <a:t>ов</a:t>
            </a:r>
            <a:r>
              <a:rPr lang="ru-RU" sz="4800" b="1" i="1" dirty="0" smtClean="0">
                <a:effectLst/>
              </a:rPr>
              <a:t>, ев, ей,     .</a:t>
            </a:r>
            <a:endParaRPr lang="ru-RU" sz="4800" b="1" i="1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2708920"/>
            <a:ext cx="720080" cy="504056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2708920"/>
            <a:ext cx="709673" cy="504056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2708920"/>
            <a:ext cx="720080" cy="504056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56176" y="2708920"/>
            <a:ext cx="576064" cy="504056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29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692696"/>
            <a:ext cx="8532440" cy="37856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i="1" dirty="0" smtClean="0">
                <a:effectLst/>
              </a:rPr>
              <a:t>У сущ. в форме </a:t>
            </a:r>
            <a:r>
              <a:rPr lang="ru-RU" sz="4800" b="1" i="1" dirty="0" err="1" smtClean="0">
                <a:effectLst/>
              </a:rPr>
              <a:t>мн.ч</a:t>
            </a:r>
            <a:r>
              <a:rPr lang="ru-RU" sz="4800" b="1" i="1" dirty="0" smtClean="0">
                <a:effectLst/>
              </a:rPr>
              <a:t>. можно определить только число и падеж, а у сущ. в ед. ч. можно определить род, число, падеж, склонение.</a:t>
            </a:r>
            <a:endParaRPr lang="ru-RU" sz="4800" b="1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6577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720" y="-27384"/>
            <a:ext cx="9163807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effectLst/>
              </a:rPr>
              <a:t>Упр</a:t>
            </a:r>
            <a:r>
              <a:rPr lang="ru-RU" sz="4800" b="1" i="1" u="sng" dirty="0" smtClean="0">
                <a:effectLst/>
              </a:rPr>
              <a:t>а</a:t>
            </a:r>
            <a:r>
              <a:rPr lang="ru-RU" sz="4800" b="1" i="1" dirty="0" smtClean="0">
                <a:effectLst/>
              </a:rPr>
              <a:t>жнение 86.</a:t>
            </a:r>
            <a:endParaRPr lang="ru-RU" sz="4000" b="1" i="1" dirty="0" smtClean="0">
              <a:effectLst/>
            </a:endParaRPr>
          </a:p>
          <a:p>
            <a:pPr algn="ctr">
              <a:lnSpc>
                <a:spcPct val="150000"/>
              </a:lnSpc>
            </a:pPr>
            <a:r>
              <a:rPr lang="ru-RU" sz="4000" b="1" i="1" dirty="0" smtClean="0">
                <a:effectLst/>
              </a:rPr>
              <a:t>Журавлиные стаи – стаи журавлей.</a:t>
            </a:r>
          </a:p>
          <a:p>
            <a:pPr algn="ctr">
              <a:lnSpc>
                <a:spcPct val="150000"/>
              </a:lnSpc>
            </a:pPr>
            <a:r>
              <a:rPr lang="ru-RU" sz="4000" b="1" i="1" dirty="0" smtClean="0">
                <a:effectLst/>
              </a:rPr>
              <a:t>Звериные повадки – повадки зверей.</a:t>
            </a:r>
          </a:p>
          <a:p>
            <a:pPr algn="ctr">
              <a:lnSpc>
                <a:spcPct val="150000"/>
              </a:lnSpc>
            </a:pPr>
            <a:r>
              <a:rPr lang="ru-RU" sz="4000" b="1" i="1" dirty="0" smtClean="0">
                <a:effectLst/>
              </a:rPr>
              <a:t>Берёзовые ветки –ветки берёз.</a:t>
            </a:r>
          </a:p>
          <a:p>
            <a:pPr algn="ctr">
              <a:lnSpc>
                <a:spcPct val="150000"/>
              </a:lnSpc>
            </a:pPr>
            <a:r>
              <a:rPr lang="ru-RU" sz="4000" b="1" i="1" dirty="0" smtClean="0">
                <a:effectLst/>
              </a:rPr>
              <a:t>Детские игры – игры детей.</a:t>
            </a:r>
          </a:p>
          <a:p>
            <a:pPr algn="ctr">
              <a:lnSpc>
                <a:spcPct val="150000"/>
              </a:lnSpc>
            </a:pPr>
            <a:r>
              <a:rPr lang="ru-RU" sz="4000" b="1" i="1" dirty="0" smtClean="0">
                <a:effectLst/>
              </a:rPr>
              <a:t>Воробьиные драки – драки воробьёв.</a:t>
            </a:r>
          </a:p>
          <a:p>
            <a:pPr algn="ctr">
              <a:lnSpc>
                <a:spcPct val="150000"/>
              </a:lnSpc>
            </a:pPr>
            <a:r>
              <a:rPr lang="ru-RU" sz="4000" b="1" i="1" dirty="0" smtClean="0">
                <a:effectLst/>
              </a:rPr>
              <a:t>Дверные ручки – ручки дверей.</a:t>
            </a:r>
          </a:p>
          <a:p>
            <a:pPr algn="ctr"/>
            <a:r>
              <a:rPr lang="ru-RU" sz="4000" b="1" i="1" dirty="0" smtClean="0">
                <a:effectLst/>
              </a:rPr>
              <a:t>Кленовые листья – листья клёнов.</a:t>
            </a:r>
            <a:endParaRPr lang="ru-RU" sz="4000" b="1" i="1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62068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Прил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endParaRPr lang="ru-RU" sz="3200" b="1" i="1" dirty="0">
              <a:solidFill>
                <a:srgbClr val="C00000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548081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Прил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endParaRPr lang="ru-RU" sz="3200" b="1" i="1" dirty="0">
              <a:solidFill>
                <a:srgbClr val="C00000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242088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Прил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endParaRPr lang="ru-RU" sz="3200" b="1" i="1" dirty="0">
              <a:solidFill>
                <a:srgbClr val="C00000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3348281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Прил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endParaRPr lang="ru-RU" sz="3200" b="1" i="1" dirty="0">
              <a:solidFill>
                <a:srgbClr val="C00000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4293096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Прил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endParaRPr lang="ru-RU" sz="3200" b="1" i="1" dirty="0">
              <a:solidFill>
                <a:srgbClr val="C00000"/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39" y="5157192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Прил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endParaRPr lang="ru-RU" sz="3200" b="1" i="1" dirty="0">
              <a:solidFill>
                <a:srgbClr val="C00000"/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608" y="5940569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Прил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r>
              <a:rPr lang="ru-RU" sz="3200" b="1" i="1" dirty="0" smtClean="0">
                <a:solidFill>
                  <a:srgbClr val="C00000"/>
                </a:solidFill>
                <a:effectLst/>
              </a:rPr>
              <a:t>         </a:t>
            </a:r>
            <a:r>
              <a:rPr lang="ru-RU" sz="3200" b="1" i="1" dirty="0" err="1" smtClean="0">
                <a:solidFill>
                  <a:srgbClr val="C00000"/>
                </a:solidFill>
                <a:effectLst/>
              </a:rPr>
              <a:t>сущ</a:t>
            </a:r>
            <a:endParaRPr lang="ru-RU" sz="3200" b="1" i="1" dirty="0">
              <a:solidFill>
                <a:srgbClr val="C00000"/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40352" y="548680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00B0F0"/>
                </a:solidFill>
                <a:effectLst/>
              </a:rPr>
              <a:t>Р.п</a:t>
            </a:r>
            <a:r>
              <a:rPr lang="ru-RU" sz="3200" b="1" i="1" dirty="0" smtClean="0">
                <a:solidFill>
                  <a:srgbClr val="00B0F0"/>
                </a:solidFill>
                <a:effectLst/>
              </a:rPr>
              <a:t>.</a:t>
            </a:r>
            <a:endParaRPr lang="ru-RU" sz="3200" b="1" i="1" dirty="0">
              <a:solidFill>
                <a:srgbClr val="00B0F0"/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72400" y="1484784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00B0F0"/>
                </a:solidFill>
                <a:effectLst/>
              </a:rPr>
              <a:t>Р.п</a:t>
            </a:r>
            <a:r>
              <a:rPr lang="ru-RU" sz="3200" b="1" i="1" dirty="0" smtClean="0">
                <a:solidFill>
                  <a:srgbClr val="00B0F0"/>
                </a:solidFill>
                <a:effectLst/>
              </a:rPr>
              <a:t>.</a:t>
            </a:r>
            <a:endParaRPr lang="ru-RU" sz="3200" b="1" i="1" dirty="0">
              <a:solidFill>
                <a:srgbClr val="00B0F0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56376" y="2412177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00B0F0"/>
                </a:solidFill>
                <a:effectLst/>
              </a:rPr>
              <a:t>Р.п</a:t>
            </a:r>
            <a:r>
              <a:rPr lang="ru-RU" sz="3200" b="1" i="1" dirty="0" smtClean="0">
                <a:solidFill>
                  <a:srgbClr val="00B0F0"/>
                </a:solidFill>
                <a:effectLst/>
              </a:rPr>
              <a:t>.</a:t>
            </a:r>
            <a:endParaRPr lang="ru-RU" sz="3200" b="1" i="1" dirty="0">
              <a:solidFill>
                <a:srgbClr val="00B0F0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24328" y="3284984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00B0F0"/>
                </a:solidFill>
                <a:effectLst/>
              </a:rPr>
              <a:t>Р.п</a:t>
            </a:r>
            <a:r>
              <a:rPr lang="ru-RU" sz="3200" b="1" i="1" dirty="0" smtClean="0">
                <a:solidFill>
                  <a:srgbClr val="00B0F0"/>
                </a:solidFill>
                <a:effectLst/>
              </a:rPr>
              <a:t>.</a:t>
            </a:r>
            <a:endParaRPr lang="ru-RU" sz="3200" b="1" i="1" dirty="0">
              <a:solidFill>
                <a:srgbClr val="00B0F0"/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56376" y="4221088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00B0F0"/>
                </a:solidFill>
                <a:effectLst/>
              </a:rPr>
              <a:t>Р.п</a:t>
            </a:r>
            <a:r>
              <a:rPr lang="ru-RU" sz="3200" b="1" i="1" dirty="0" smtClean="0">
                <a:solidFill>
                  <a:srgbClr val="00B0F0"/>
                </a:solidFill>
                <a:effectLst/>
              </a:rPr>
              <a:t>.</a:t>
            </a:r>
            <a:endParaRPr lang="ru-RU" sz="3200" b="1" i="1" dirty="0">
              <a:solidFill>
                <a:srgbClr val="00B0F0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5148481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00B0F0"/>
                </a:solidFill>
                <a:effectLst/>
              </a:rPr>
              <a:t>Р.п</a:t>
            </a:r>
            <a:r>
              <a:rPr lang="ru-RU" sz="3200" b="1" i="1" dirty="0" smtClean="0">
                <a:solidFill>
                  <a:srgbClr val="00B0F0"/>
                </a:solidFill>
                <a:effectLst/>
              </a:rPr>
              <a:t>.</a:t>
            </a:r>
            <a:endParaRPr lang="ru-RU" sz="3200" b="1" i="1" dirty="0">
              <a:solidFill>
                <a:srgbClr val="00B0F0"/>
              </a:soli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00392" y="5940569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00B0F0"/>
                </a:solidFill>
                <a:effectLst/>
              </a:rPr>
              <a:t>Р.п</a:t>
            </a:r>
            <a:r>
              <a:rPr lang="ru-RU" sz="3200" b="1" i="1" dirty="0" smtClean="0">
                <a:solidFill>
                  <a:srgbClr val="00B0F0"/>
                </a:solidFill>
                <a:effectLst/>
              </a:rPr>
              <a:t>.</a:t>
            </a:r>
            <a:endParaRPr lang="ru-RU" sz="3200" b="1" i="1" dirty="0">
              <a:solidFill>
                <a:srgbClr val="00B0F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7027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158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Юлия)</dc:creator>
  <cp:lastModifiedBy>Юлия)</cp:lastModifiedBy>
  <cp:revision>3</cp:revision>
  <dcterms:created xsi:type="dcterms:W3CDTF">2017-02-19T09:51:31Z</dcterms:created>
  <dcterms:modified xsi:type="dcterms:W3CDTF">2017-02-19T10:15:45Z</dcterms:modified>
</cp:coreProperties>
</file>