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9" r:id="rId5"/>
    <p:sldId id="258" r:id="rId6"/>
    <p:sldId id="260" r:id="rId7"/>
    <p:sldId id="269" r:id="rId8"/>
    <p:sldId id="278" r:id="rId9"/>
    <p:sldId id="275" r:id="rId10"/>
    <p:sldId id="272" r:id="rId11"/>
    <p:sldId id="276" r:id="rId12"/>
    <p:sldId id="270" r:id="rId13"/>
    <p:sldId id="267" r:id="rId14"/>
    <p:sldId id="268" r:id="rId15"/>
    <p:sldId id="274" r:id="rId16"/>
    <p:sldId id="264" r:id="rId17"/>
    <p:sldId id="265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3" d="100"/>
          <a:sy n="73" d="100"/>
        </p:scale>
        <p:origin x="132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600" b="0" i="0" u="none" strike="noStrike" kern="1200" spc="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r>
              <a:rPr lang="ru-RU" sz="3600" b="1" dirty="0">
                <a:solidFill>
                  <a:srgbClr val="C00000"/>
                </a:solidFill>
              </a:rPr>
              <a:t>2015 - 2016 уч. Год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0" i="0" u="none" strike="noStrike" kern="1200" spc="0" baseline="0">
              <a:solidFill>
                <a:srgbClr val="C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8605445354556566"/>
          <c:y val="0.1413408154379403"/>
          <c:w val="0.71009828874232839"/>
          <c:h val="0.8586591845620597"/>
        </c:manualLayout>
      </c:layout>
      <c:pieChart>
        <c:varyColors val="1"/>
        <c:ser>
          <c:idx val="0"/>
          <c:order val="0"/>
          <c:tx>
            <c:strRef>
              <c:f>Лист1!$B$3</c:f>
              <c:strCache>
                <c:ptCount val="1"/>
                <c:pt idx="0">
                  <c:v>2015 - 2016 уч. Год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6FC-4558-8E38-4569B823916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6FC-4558-8E38-4569B8239161}"/>
              </c:ext>
            </c:extLst>
          </c:dPt>
          <c:dPt>
            <c:idx val="2"/>
            <c:bubble3D val="0"/>
            <c:explosion val="3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6FC-4558-8E38-4569B823916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6FC-4558-8E38-4569B823916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1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Лист1!$A$4:$A$7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Лист1!$B$4:$B$7</c:f>
              <c:numCache>
                <c:formatCode>General</c:formatCode>
                <c:ptCount val="4"/>
                <c:pt idx="0">
                  <c:v>14</c:v>
                </c:pt>
                <c:pt idx="1">
                  <c:v>36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6FC-4558-8E38-4569B82391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extLst>
          <c:ext xmlns:c15="http://schemas.microsoft.com/office/drawing/2012/chart" uri="{02D57815-91ED-43cb-92C2-25804820EDAC}">
            <c15:filteredPi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Лист1!$C$3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A-E6FC-4558-8E38-4569B8239161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C-E6FC-4558-8E38-4569B8239161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E-E6FC-4558-8E38-4569B8239161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0-E6FC-4558-8E38-4569B8239161}"/>
                    </c:ext>
                  </c:extLst>
                </c:dPt>
                <c:cat>
                  <c:strRef>
                    <c:extLst>
                      <c:ext uri="{02D57815-91ED-43cb-92C2-25804820EDAC}">
                        <c15:formulaRef>
                          <c15:sqref>Лист1!$A$4:$A$7</c15:sqref>
                        </c15:formulaRef>
                      </c:ext>
                    </c:extLst>
                    <c:strCache>
                      <c:ptCount val="3"/>
                      <c:pt idx="0">
                        <c:v>Высокий</c:v>
                      </c:pt>
                      <c:pt idx="1">
                        <c:v>Средний</c:v>
                      </c:pt>
                      <c:pt idx="2">
                        <c:v>Низкий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Лист1!$C$4:$C$7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11-E6FC-4558-8E38-4569B8239161}"/>
                  </c:ext>
                </c:extLst>
              </c15:ser>
            </c15:filteredPieSeries>
          </c:ext>
        </c:extLst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1711190339120577E-2"/>
          <c:y val="0.9106124572017249"/>
          <c:w val="0.6241747549935529"/>
          <c:h val="7.01472563654543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600" b="0" i="0" u="none" strike="noStrike" kern="1200" spc="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r>
              <a:rPr lang="ru-RU" sz="3600" b="1" dirty="0">
                <a:solidFill>
                  <a:srgbClr val="C00000"/>
                </a:solidFill>
              </a:rPr>
              <a:t>2016 - 2017 уч. Год</a:t>
            </a:r>
          </a:p>
        </c:rich>
      </c:tx>
      <c:layout>
        <c:manualLayout>
          <c:xMode val="edge"/>
          <c:yMode val="edge"/>
          <c:x val="0.13445547113122697"/>
          <c:y val="2.07493285059829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0" i="0" u="none" strike="noStrike" kern="1200" spc="0" baseline="0">
              <a:solidFill>
                <a:srgbClr val="C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1013342082239709E-2"/>
          <c:y val="0.16465681373093621"/>
          <c:w val="0.64069289369082449"/>
          <c:h val="0.83534318626906379"/>
        </c:manualLayout>
      </c:layout>
      <c:pieChart>
        <c:varyColors val="1"/>
        <c:ser>
          <c:idx val="0"/>
          <c:order val="0"/>
          <c:tx>
            <c:strRef>
              <c:f>Лист1!$B$3</c:f>
              <c:strCache>
                <c:ptCount val="1"/>
                <c:pt idx="0">
                  <c:v>2016 - 2017 уч. Год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15E-4D80-B0EA-4C9BED9BB0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15E-4D80-B0EA-4C9BED9BB0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15E-4D80-B0EA-4C9BED9BB0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15E-4D80-B0EA-4C9BED9BB02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1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Лист1!$A$4:$A$7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Лист1!$B$4:$B$7</c:f>
              <c:numCache>
                <c:formatCode>General</c:formatCode>
                <c:ptCount val="4"/>
                <c:pt idx="0">
                  <c:v>29</c:v>
                </c:pt>
                <c:pt idx="1">
                  <c:v>50</c:v>
                </c:pt>
                <c:pt idx="2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15E-4D80-B0EA-4C9BED9BB0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extLst>
          <c:ext xmlns:c15="http://schemas.microsoft.com/office/drawing/2012/chart" uri="{02D57815-91ED-43cb-92C2-25804820EDAC}">
            <c15:filteredPi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Лист1!$C$3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A-A15E-4D80-B0EA-4C9BED9BB022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C-A15E-4D80-B0EA-4C9BED9BB022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E-A15E-4D80-B0EA-4C9BED9BB022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0-A15E-4D80-B0EA-4C9BED9BB022}"/>
                    </c:ext>
                  </c:extLst>
                </c:dPt>
                <c:cat>
                  <c:strRef>
                    <c:extLst>
                      <c:ext uri="{02D57815-91ED-43cb-92C2-25804820EDAC}">
                        <c15:formulaRef>
                          <c15:sqref>Лист1!$A$4:$A$7</c15:sqref>
                        </c15:formulaRef>
                      </c:ext>
                    </c:extLst>
                    <c:strCache>
                      <c:ptCount val="3"/>
                      <c:pt idx="0">
                        <c:v>Высокий</c:v>
                      </c:pt>
                      <c:pt idx="1">
                        <c:v>Средний</c:v>
                      </c:pt>
                      <c:pt idx="2">
                        <c:v>Низкий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Лист1!$C$4:$C$7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11-A15E-4D80-B0EA-4C9BED9BB022}"/>
                  </c:ext>
                </c:extLst>
              </c15:ser>
            </c15:filteredPieSeries>
          </c:ext>
        </c:extLst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4317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4298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006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472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010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72" y="1600200"/>
            <a:ext cx="800105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ED9CB-F572-429E-B77F-F419F46052AB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152127"/>
          </a:xfrm>
        </p:spPr>
        <p:txBody>
          <a:bodyPr>
            <a:noAutofit/>
          </a:bodyPr>
          <a:lstStyle/>
          <a:p>
            <a:r>
              <a:rPr lang="ru-RU" sz="1600" dirty="0"/>
              <a:t> </a:t>
            </a:r>
            <a:r>
              <a:rPr lang="ru-RU" sz="1600" b="1" dirty="0"/>
              <a:t>Муниципальное бюджетное дошкольное образовательное учреждение</a:t>
            </a:r>
            <a:br>
              <a:rPr lang="ru-RU" sz="1600" b="1" dirty="0"/>
            </a:br>
            <a:r>
              <a:rPr lang="ru-RU" sz="1600" b="1" dirty="0"/>
              <a:t> «Детский сад общеразвивающего вида с приоритетным осуществлением деятельности</a:t>
            </a:r>
            <a:br>
              <a:rPr lang="ru-RU" sz="1600" b="1" dirty="0"/>
            </a:br>
            <a:r>
              <a:rPr lang="ru-RU" sz="1600" b="1" dirty="0"/>
              <a:t> по художественно-эстетическому развитию детей </a:t>
            </a:r>
            <a:br>
              <a:rPr lang="ru-RU" sz="1600" b="1" dirty="0"/>
            </a:br>
            <a:r>
              <a:rPr lang="ru-RU" sz="1600" b="1" dirty="0"/>
              <a:t>№ 11 «Чебурашка»</a:t>
            </a:r>
            <a:endParaRPr lang="en-US" sz="1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«</a:t>
            </a:r>
            <a:r>
              <a:rPr lang="ru-RU" sz="3600" b="1" dirty="0" smtClean="0"/>
              <a:t>Формирование элементарных математических представлений и развитие логического мышления, через использование развивающих игр</a:t>
            </a:r>
            <a:r>
              <a:rPr lang="ru-RU" dirty="0" smtClean="0"/>
              <a:t>»</a:t>
            </a:r>
          </a:p>
          <a:p>
            <a:pPr algn="r"/>
            <a:endParaRPr lang="ru-RU" sz="2400" dirty="0" smtClean="0"/>
          </a:p>
          <a:p>
            <a:pPr algn="r"/>
            <a:r>
              <a:rPr lang="ru-RU" sz="2400" dirty="0" smtClean="0"/>
              <a:t>Павлова Н. В.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Кубики </a:t>
            </a:r>
            <a:r>
              <a:rPr lang="ru-RU" dirty="0" err="1" smtClean="0"/>
              <a:t>никитина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2708920"/>
            <a:ext cx="3600400" cy="3092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F:\IMAG05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417638"/>
            <a:ext cx="4032448" cy="316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65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мама\материал для презентации\дьенеш\блоки дьенеш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548392"/>
            <a:ext cx="320670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60648"/>
            <a:ext cx="8686800" cy="55098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Логические</a:t>
            </a:r>
            <a:r>
              <a:rPr lang="ru-RU" b="1" u="sng" dirty="0" smtClean="0">
                <a:latin typeface="Arial Black" pitchFamily="34" charset="0"/>
              </a:rPr>
              <a:t> </a:t>
            </a:r>
            <a:r>
              <a:rPr lang="ru-RU" b="1" dirty="0" smtClean="0">
                <a:latin typeface="Arial Black" pitchFamily="34" charset="0"/>
              </a:rPr>
              <a:t>блоки</a:t>
            </a:r>
            <a:r>
              <a:rPr lang="ru-RU" b="1" u="sng" dirty="0" smtClean="0">
                <a:latin typeface="Arial Black" pitchFamily="34" charset="0"/>
              </a:rPr>
              <a:t> </a:t>
            </a:r>
            <a:r>
              <a:rPr lang="ru-RU" b="1" dirty="0" err="1" smtClean="0">
                <a:latin typeface="Arial Black" pitchFamily="34" charset="0"/>
              </a:rPr>
              <a:t>Дьенеша</a:t>
            </a:r>
            <a:r>
              <a:rPr lang="ru-RU" b="1" u="sng" dirty="0" smtClean="0">
                <a:latin typeface="Arial Black" pitchFamily="34" charset="0"/>
              </a:rPr>
              <a:t> </a:t>
            </a: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endParaRPr lang="ru-RU" b="1" dirty="0">
              <a:latin typeface="Arial Black" pitchFamily="34" charset="0"/>
            </a:endParaRPr>
          </a:p>
        </p:txBody>
      </p:sp>
      <p:pic>
        <p:nvPicPr>
          <p:cNvPr id="5125" name="Picture 5" descr="C:\Users\User\Desktop\мама\материал для презентации\дьенеш\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5" y="1108449"/>
            <a:ext cx="28813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C:\Users\User\Desktop\мама\материал для презентации\дьенеш\221_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6125" y="1084008"/>
            <a:ext cx="3084339" cy="2179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214688" y="1143000"/>
            <a:ext cx="3000375" cy="23701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Тренируют: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-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внимание,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память,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восприятие,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воображение.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4071938" y="5226050"/>
            <a:ext cx="4572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Карточки-свойства: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развивают у детей способность к замещению и моделированию свойств, умение кодировать и декодировать информацию о них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9" name="Picture 9" descr="D:\clip_image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500" y="3322308"/>
            <a:ext cx="3651250" cy="196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675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Палочки </a:t>
            </a:r>
            <a:r>
              <a:rPr lang="ru-RU" sz="4400" b="1" dirty="0" err="1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Кюизенера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749" y="989027"/>
            <a:ext cx="3448050" cy="2888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9522" y="3429000"/>
            <a:ext cx="4225104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Прямоугольник 5"/>
          <p:cNvSpPr>
            <a:spLocks noChangeArrowheads="1"/>
          </p:cNvSpPr>
          <p:nvPr/>
        </p:nvSpPr>
        <p:spPr bwMode="auto">
          <a:xfrm>
            <a:off x="4143375" y="1142985"/>
            <a:ext cx="4500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rgbClr val="FF0000"/>
                </a:solidFill>
                <a:latin typeface="Franklin Gothic Book" pitchFamily="34" charset="0"/>
              </a:rPr>
              <a:t>Основные особенности: </a:t>
            </a:r>
          </a:p>
        </p:txBody>
      </p:sp>
      <p:sp>
        <p:nvSpPr>
          <p:cNvPr id="22533" name="Прямоугольник 6"/>
          <p:cNvSpPr>
            <a:spLocks noChangeArrowheads="1"/>
          </p:cNvSpPr>
          <p:nvPr/>
        </p:nvSpPr>
        <p:spPr bwMode="auto">
          <a:xfrm>
            <a:off x="3857625" y="2000250"/>
            <a:ext cx="5000625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3200" dirty="0">
                <a:latin typeface="Franklin Gothic Book" pitchFamily="34" charset="0"/>
              </a:rPr>
              <a:t> </a:t>
            </a:r>
            <a:r>
              <a:rPr lang="ru-RU" sz="2800" b="1" dirty="0">
                <a:solidFill>
                  <a:srgbClr val="0070C0"/>
                </a:solidFill>
                <a:latin typeface="Franklin Gothic Book" pitchFamily="34" charset="0"/>
              </a:rPr>
              <a:t>абстрактность,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  <a:latin typeface="Franklin Gothic Book" pitchFamily="34" charset="0"/>
              </a:rPr>
              <a:t> универсальность,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  <a:latin typeface="Franklin Gothic Book" pitchFamily="34" charset="0"/>
              </a:rPr>
              <a:t> высокая эффективность.</a:t>
            </a:r>
            <a:r>
              <a:rPr lang="ru-RU" sz="2800" dirty="0">
                <a:latin typeface="Franklin Gothic Book" pitchFamily="34" charset="0"/>
              </a:rPr>
              <a:t> </a:t>
            </a:r>
          </a:p>
        </p:txBody>
      </p:sp>
      <p:sp>
        <p:nvSpPr>
          <p:cNvPr id="22534" name="Прямоугольник 7"/>
          <p:cNvSpPr>
            <a:spLocks noChangeArrowheads="1"/>
          </p:cNvSpPr>
          <p:nvPr/>
        </p:nvSpPr>
        <p:spPr bwMode="auto">
          <a:xfrm>
            <a:off x="571472" y="3877687"/>
            <a:ext cx="428627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rgbClr val="FF0000"/>
                </a:solidFill>
                <a:latin typeface="Arial Black" pitchFamily="34" charset="0"/>
              </a:rPr>
              <a:t>Операции: 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dirty="0">
                <a:latin typeface="Franklin Gothic Book" pitchFamily="34" charset="0"/>
              </a:rPr>
              <a:t> </a:t>
            </a:r>
            <a:r>
              <a:rPr lang="ru-RU" sz="2800" b="1" dirty="0">
                <a:solidFill>
                  <a:srgbClr val="0070C0"/>
                </a:solidFill>
                <a:latin typeface="Franklin Gothic Book" pitchFamily="34" charset="0"/>
              </a:rPr>
              <a:t>сравнение, 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  <a:latin typeface="Franklin Gothic Book" pitchFamily="34" charset="0"/>
              </a:rPr>
              <a:t> анализ, 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  <a:latin typeface="Franklin Gothic Book" pitchFamily="34" charset="0"/>
              </a:rPr>
              <a:t> синтез, 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  <a:latin typeface="Franklin Gothic Book" pitchFamily="34" charset="0"/>
              </a:rPr>
              <a:t> обобщение,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  <a:latin typeface="Franklin Gothic Book" pitchFamily="34" charset="0"/>
              </a:rPr>
              <a:t> классификация.</a:t>
            </a:r>
          </a:p>
        </p:txBody>
      </p:sp>
    </p:spTree>
    <p:extLst>
      <p:ext uri="{BB962C8B-B14F-4D97-AF65-F5344CB8AC3E}">
        <p14:creationId xmlns:p14="http://schemas.microsoft.com/office/powerpoint/2010/main" val="410613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64294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63" y="0"/>
            <a:ext cx="8072437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Палочки </a:t>
            </a:r>
            <a:r>
              <a:rPr lang="ru-RU" sz="4800" b="1" u="sng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Кюизенера</a:t>
            </a:r>
            <a:r>
              <a:rPr lang="ru-RU" sz="4800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4800" u="sng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Надежда\Pictures\2015-12-14\0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928670"/>
            <a:ext cx="4286280" cy="2643206"/>
          </a:xfrm>
          <a:prstGeom prst="rect">
            <a:avLst/>
          </a:prstGeom>
          <a:noFill/>
        </p:spPr>
      </p:pic>
      <p:pic>
        <p:nvPicPr>
          <p:cNvPr id="4099" name="Picture 3" descr="C:\Users\Надежда\Pictures\2015-12-14\0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714752"/>
            <a:ext cx="4214810" cy="2857520"/>
          </a:xfrm>
          <a:prstGeom prst="rect">
            <a:avLst/>
          </a:prstGeom>
          <a:noFill/>
        </p:spPr>
      </p:pic>
      <p:pic>
        <p:nvPicPr>
          <p:cNvPr id="4100" name="Picture 4" descr="C:\Users\Надежда\Pictures\2015-12-14\0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000108"/>
            <a:ext cx="4143372" cy="2571744"/>
          </a:xfrm>
          <a:prstGeom prst="rect">
            <a:avLst/>
          </a:prstGeom>
          <a:noFill/>
        </p:spPr>
      </p:pic>
      <p:pic>
        <p:nvPicPr>
          <p:cNvPr id="4101" name="Picture 5" descr="C:\Users\Надежда\Pictures\2015-12-14\02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714752"/>
            <a:ext cx="4214842" cy="2857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2712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92696"/>
            <a:ext cx="8686800" cy="58081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Работа с родителями</a:t>
            </a:r>
            <a:b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4000" b="1" dirty="0" smtClean="0">
                <a:solidFill>
                  <a:srgbClr val="00B050"/>
                </a:solidFill>
              </a:rPr>
              <a:t>Цель:</a:t>
            </a:r>
            <a:r>
              <a:rPr lang="ru-RU" sz="2200" dirty="0" smtClean="0">
                <a:solidFill>
                  <a:srgbClr val="00B050"/>
                </a:solidFill>
              </a:rPr>
              <a:t> </a:t>
            </a:r>
            <a:r>
              <a:rPr lang="ru-RU" sz="3100" b="1" dirty="0"/>
              <a:t>донести до родителей, что ребенок с развитым логическим мышлением всегда имеет больше шансов быть успешным в математике.</a:t>
            </a:r>
            <a:br>
              <a:rPr lang="ru-RU" sz="3100" b="1" dirty="0"/>
            </a:br>
            <a:r>
              <a:rPr lang="ru-RU" sz="2200" dirty="0" smtClean="0">
                <a:solidFill>
                  <a:srgbClr val="00B050"/>
                </a:solidFill>
              </a:rPr>
              <a:t/>
            </a:r>
            <a:br>
              <a:rPr lang="ru-RU" sz="2200" dirty="0" smtClean="0">
                <a:solidFill>
                  <a:srgbClr val="00B050"/>
                </a:solidFill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1. Помощь родителей в оформлении развивающей среды.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2. Родительские собрания.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3. «Памятки» по использованию игровых технологий.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4. Консультации для родителей.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 5. Просмотр видео-занятий ;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После просмотра проходит обсуждение занятия. Родители делятся опытом,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высказываются о том, что нового они узнали, что им понравилось, что заинтересовало. 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304800" y="6429375"/>
            <a:ext cx="8686800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61830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педагогами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 </a:t>
            </a:r>
            <a:r>
              <a:rPr lang="ru-RU" dirty="0" smtClean="0"/>
              <a:t>•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Консультации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•Создание картотеки математических игр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•Участие в совещаниях, семинарах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• Проведение открытых занятий.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581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6627552"/>
              </p:ext>
            </p:extLst>
          </p:nvPr>
        </p:nvGraphicFramePr>
        <p:xfrm>
          <a:off x="395536" y="476672"/>
          <a:ext cx="475252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496289"/>
              </p:ext>
            </p:extLst>
          </p:nvPr>
        </p:nvGraphicFramePr>
        <p:xfrm>
          <a:off x="4427984" y="2636912"/>
          <a:ext cx="518457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8595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0"/>
            <a:ext cx="8001056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Спасибо за внимание!</a:t>
            </a:r>
          </a:p>
        </p:txBody>
      </p:sp>
      <p:pic>
        <p:nvPicPr>
          <p:cNvPr id="6149" name="Picture 5" descr="C:\Users\User\Desktop\fcf46d92fd3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2571750"/>
            <a:ext cx="5715000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15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Актуальность: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17638"/>
            <a:ext cx="8001056" cy="4708525"/>
          </a:xfrm>
        </p:spPr>
        <p:txBody>
          <a:bodyPr>
            <a:normAutofit lnSpcReduction="10000"/>
          </a:bodyPr>
          <a:lstStyle/>
          <a:p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С внедрением государственных федеральных требований к обновлению содержания дошкольного образования очерчивают ряд требований к формированию у детей элементарных математических представлений, развитию логического мышления, а так же к процессу познания в целом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Цель</a:t>
            </a:r>
            <a:r>
              <a:rPr lang="ru-RU" altLang="ru-RU" b="1" dirty="0">
                <a:latin typeface="Monotype Corsiva" panose="03010101010201010101" pitchFamily="66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268760"/>
            <a:ext cx="8001056" cy="4857403"/>
          </a:xfrm>
        </p:spPr>
        <p:txBody>
          <a:bodyPr>
            <a:normAutofit/>
          </a:bodyPr>
          <a:lstStyle/>
          <a:p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Способствовать развитию познавательной активности;</a:t>
            </a:r>
          </a:p>
          <a:p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развивать умственные способности;</a:t>
            </a:r>
          </a:p>
          <a:p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 развивать логическое мышление через </a:t>
            </a:r>
            <a:r>
              <a:rPr lang="ru-RU" altLang="ru-RU" b="1" dirty="0" smtClean="0">
                <a:solidFill>
                  <a:srgbClr val="660033"/>
                </a:solidFill>
                <a:latin typeface="Arial" panose="020B0604020202020204" pitchFamily="34" charset="0"/>
              </a:rPr>
              <a:t>развивающие </a:t>
            </a:r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игры;</a:t>
            </a:r>
          </a:p>
          <a:p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 формировать стремление к самостоятельному познанию и размышлению.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552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Задачи</a:t>
            </a:r>
            <a:r>
              <a:rPr lang="ru-RU" altLang="ru-RU" b="1" dirty="0">
                <a:latin typeface="Monotype Corsiva" panose="03010101010201010101" pitchFamily="66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196752"/>
            <a:ext cx="8001056" cy="4929411"/>
          </a:xfrm>
        </p:spPr>
        <p:txBody>
          <a:bodyPr>
            <a:normAutofit fontScale="92500" lnSpcReduction="10000"/>
          </a:bodyPr>
          <a:lstStyle/>
          <a:p>
            <a:pPr marL="533400" indent="-533400">
              <a:lnSpc>
                <a:spcPct val="80000"/>
              </a:lnSpc>
            </a:pPr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способствовать развитию образного и логического мышления, умений воспринимать и отображать, сравнивать, обобщать, классифицировать, видоизменять и т.д.;</a:t>
            </a:r>
          </a:p>
          <a:p>
            <a:pPr marL="533400" indent="-533400">
              <a:lnSpc>
                <a:spcPct val="80000"/>
              </a:lnSpc>
            </a:pPr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развивать произвольное внимание,  через приёмы мнемотехники;</a:t>
            </a:r>
          </a:p>
          <a:p>
            <a:pPr marL="533400" indent="-533400">
              <a:lnSpc>
                <a:spcPct val="80000"/>
              </a:lnSpc>
            </a:pPr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повышать способность к усвоению математических связей, закономерностей, порядка следования, взаимосвязей арифметических действий, знаков и символов, чисел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514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Условия: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268760"/>
            <a:ext cx="8001056" cy="485740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Создать соответствующую предметно-развивающую среду;</a:t>
            </a:r>
          </a:p>
          <a:p>
            <a:pPr>
              <a:lnSpc>
                <a:spcPct val="80000"/>
              </a:lnSpc>
            </a:pPr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Разработать мероприятия, реализующие программу развития логико-математического мышления с работой в повседневной жизни;</a:t>
            </a:r>
          </a:p>
          <a:p>
            <a:pPr>
              <a:lnSpc>
                <a:spcPct val="80000"/>
              </a:lnSpc>
            </a:pPr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Учитывать 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    - физиологические и индивидуальные особенности детей;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    - последовательность и систематичность при   использовании логико-математических игр;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   -  разнообразные формы работы и виды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008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мама\материал для презентации\кьюзенер\469_40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2928938"/>
            <a:ext cx="2571750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User\Desktop\мама\материал для презентации\фото математика\IMG_068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790" y="1024725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1448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66"/>
                </a:solidFill>
                <a:latin typeface="Arial Narrow" pitchFamily="34" charset="0"/>
              </a:rPr>
              <a:t>Многообразие развивающего материала</a:t>
            </a:r>
            <a:r>
              <a:rPr lang="ru-RU" sz="4000" dirty="0" smtClean="0">
                <a:solidFill>
                  <a:srgbClr val="FF0066"/>
                </a:solidFill>
              </a:rPr>
              <a:t/>
            </a:r>
            <a:br>
              <a:rPr lang="ru-RU" sz="4000" dirty="0" smtClean="0">
                <a:solidFill>
                  <a:srgbClr val="FF0066"/>
                </a:solidFill>
              </a:rPr>
            </a:br>
            <a:endParaRPr lang="ru-RU" sz="4000" dirty="0">
              <a:solidFill>
                <a:srgbClr val="FF0066"/>
              </a:solidFill>
            </a:endParaRPr>
          </a:p>
        </p:txBody>
      </p:sp>
      <p:pic>
        <p:nvPicPr>
          <p:cNvPr id="2050" name="Picture 2" descr="C:\Users\User\Desktop\мама\материал для презентации\фото математика\IMG_06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35" y="4543175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C:\Users\User\Desktop\мама\материал для презентации\дьенеш\_MG_9038_en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685" y="1116006"/>
            <a:ext cx="251777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IMG_729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4865" y="4437112"/>
            <a:ext cx="2673350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942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60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6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6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мама\материал для презентации\кьюзенер\ea623cf386d0df72428b0c2427ac68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44704"/>
            <a:ext cx="316835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User\Desktop\мама\материал для презентации\дьенеш\bloki_denesh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573016"/>
            <a:ext cx="3384376" cy="2121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C:\Users\User\Desktop\мама\материал для презентации\воскобович\IMG_2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404664"/>
            <a:ext cx="4403677" cy="4799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747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01056" cy="922114"/>
          </a:xfrm>
        </p:spPr>
        <p:txBody>
          <a:bodyPr/>
          <a:lstStyle/>
          <a:p>
            <a:r>
              <a:rPr lang="ru-RU" dirty="0" smtClean="0"/>
              <a:t>Игры </a:t>
            </a:r>
            <a:r>
              <a:rPr lang="ru-RU" dirty="0" err="1" smtClean="0"/>
              <a:t>Воскобовича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213" y="1196753"/>
            <a:ext cx="4347012" cy="2448272"/>
          </a:xfrm>
          <a:prstGeom prst="rect">
            <a:avLst/>
          </a:prstGeom>
        </p:spPr>
      </p:pic>
      <p:pic>
        <p:nvPicPr>
          <p:cNvPr id="5" name="Графический объект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5225" y="1196753"/>
            <a:ext cx="2177055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Графический объект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772816"/>
            <a:ext cx="227233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Графический объект28"/>
          <p:cNvPicPr/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331640" y="3645025"/>
            <a:ext cx="4536504" cy="237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67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900" b="1" dirty="0" smtClean="0">
                <a:solidFill>
                  <a:srgbClr val="C00000"/>
                </a:solidFill>
                <a:latin typeface="Arial Black" pitchFamily="34" charset="0"/>
              </a:rPr>
              <a:t> «</a:t>
            </a:r>
            <a:r>
              <a:rPr lang="ru-RU" sz="4900" b="1" dirty="0" err="1" smtClean="0">
                <a:solidFill>
                  <a:srgbClr val="C00000"/>
                </a:solidFill>
                <a:latin typeface="Arial Black" pitchFamily="34" charset="0"/>
              </a:rPr>
              <a:t>Геоконт</a:t>
            </a:r>
            <a:r>
              <a:rPr lang="ru-RU" sz="4900" b="1" dirty="0" smtClean="0">
                <a:solidFill>
                  <a:srgbClr val="C00000"/>
                </a:solidFill>
                <a:latin typeface="Arial Black" pitchFamily="34" charset="0"/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>
          <a:xfrm>
            <a:off x="2857500" y="1000125"/>
            <a:ext cx="6286500" cy="235743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Эта игра погружает детей в мир геометрии, где дети осваивают основные понятия: «луч», «отрезок», «прямая»…</a:t>
            </a:r>
          </a:p>
          <a:p>
            <a:endParaRPr lang="ru-RU" dirty="0" smtClean="0"/>
          </a:p>
        </p:txBody>
      </p:sp>
      <p:pic>
        <p:nvPicPr>
          <p:cNvPr id="2051" name="Picture 3" descr="C:\Users\User\Desktop\мама\материал для презентации\воскобович\voskobovich1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142984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User\Desktop\мама\материал для презентации\воскобович\30070_html_m7f3faee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75" y="3214688"/>
            <a:ext cx="33909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Надежда\Pictures\2015-12-14\0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429000"/>
            <a:ext cx="4429124" cy="3143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6302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9_elementarysc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29E10E7-7454-4191-A4C6-F63508B332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123</TotalTime>
  <Words>316</Words>
  <Application>Microsoft Office PowerPoint</Application>
  <PresentationFormat>Экран (4:3)</PresentationFormat>
  <Paragraphs>57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Arial</vt:lpstr>
      <vt:lpstr>Arial Black</vt:lpstr>
      <vt:lpstr>Arial Narrow</vt:lpstr>
      <vt:lpstr>Calibri</vt:lpstr>
      <vt:lpstr>Franklin Gothic Book</vt:lpstr>
      <vt:lpstr>Monotype Corsiva</vt:lpstr>
      <vt:lpstr>Times New Roman</vt:lpstr>
      <vt:lpstr>Wingdings</vt:lpstr>
      <vt:lpstr>Wingdings 2</vt:lpstr>
      <vt:lpstr>9_elementarysch</vt:lpstr>
      <vt:lpstr> Муниципальное бюджетное дошкольное образовательное учреждение  «Детский сад общеразвивающего вида с приоритетным осуществлением деятельности  по художественно-эстетическому развитию детей  № 11 «Чебурашка»</vt:lpstr>
      <vt:lpstr>Актуальность:</vt:lpstr>
      <vt:lpstr>Цель:</vt:lpstr>
      <vt:lpstr>Задачи:</vt:lpstr>
      <vt:lpstr>Условия:</vt:lpstr>
      <vt:lpstr>Многообразие развивающего материала </vt:lpstr>
      <vt:lpstr>Презентация PowerPoint</vt:lpstr>
      <vt:lpstr>Игры Воскобовича</vt:lpstr>
      <vt:lpstr> «Геоконт» </vt:lpstr>
      <vt:lpstr>Кубики никитина</vt:lpstr>
      <vt:lpstr> Логические блоки Дьенеша  </vt:lpstr>
      <vt:lpstr>Палочки Кюизенера  </vt:lpstr>
      <vt:lpstr>    </vt:lpstr>
      <vt:lpstr> Работа с родителями Цель: донести до родителей, что ребенок с развитым логическим мышлением всегда имеет больше шансов быть успешным в математике.  1. Помощь родителей в оформлении развивающей среды. 2. Родительские собрания. 3. «Памятки» по использованию игровых технологий. 4. Консультации для родителей.  5. Просмотр видео-занятий ; После просмотра проходит обсуждение занятия. Родители делятся опытом, высказываются о том, что нового они узнали, что им понравилось, что заинтересовало.     </vt:lpstr>
      <vt:lpstr>Работа с педагогами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«Детский сад общеразвивающего вида с приоритетным осуществлением деятельности  по художественно-эстетическому развитию детей  № 11 «Чебурашка»</dc:title>
  <dc:creator>RePack by Diakov</dc:creator>
  <cp:keywords/>
  <dc:description>Шаблон оформления
Корпорация Майкрософт</dc:description>
  <cp:lastModifiedBy>RePack by Diakov</cp:lastModifiedBy>
  <cp:revision>13</cp:revision>
  <dcterms:created xsi:type="dcterms:W3CDTF">2017-01-21T15:41:51Z</dcterms:created>
  <dcterms:modified xsi:type="dcterms:W3CDTF">2017-02-19T16:16:27Z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TC019087049991</vt:lpwstr>
  </property>
</Properties>
</file>