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3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201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361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35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78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420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273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928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0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508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078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174DC-2CC8-457E-988B-04B9F368D600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0E3E8-414F-4EB0-A30C-3A50D5C64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35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97"/>
            <a:ext cx="9144000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248" y="1087569"/>
            <a:ext cx="87232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 приемы </a:t>
            </a:r>
            <a:b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 ситуации успеха</a:t>
            </a:r>
            <a:b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одно из направлений</a:t>
            </a:r>
            <a:b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повышения социализации</a:t>
            </a:r>
            <a:b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обучающихся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620688"/>
            <a:ext cx="84249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Школа – интернат «Кадетский корпус ГБПОУ Колледж полиции»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248" y="47251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Подготовила: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педагог – психолог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ГБПОУ Колледжа полиции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Сафронова Т.В.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6093296"/>
            <a:ext cx="3312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Москва, 2015 год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4547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992">
        <p:split orient="vert"/>
      </p:transition>
    </mc:Choice>
    <mc:Fallback xmlns="">
      <p:transition spd="slow" advTm="3992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458"/>
            <a:ext cx="9144000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1" y="620688"/>
            <a:ext cx="881273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…ребенок должен быть убежден, что успехом он обязан прежде всего самому себе. Помощь учителя, какой бы эффективной она не была, все равно должна быть скрытой…»</a:t>
            </a:r>
          </a:p>
          <a:p>
            <a:pPr algn="ctr"/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В.А. Сухомлинский 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10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309">
        <p:split orient="vert"/>
      </p:transition>
    </mc:Choice>
    <mc:Fallback xmlns="">
      <p:transition spd="slow" advTm="6309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902"/>
            <a:ext cx="9252012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69522" y="188640"/>
            <a:ext cx="87129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Успех в учебе – завтрашний </a:t>
            </a:r>
          </a:p>
          <a:p>
            <a:pPr algn="ctr"/>
            <a:r>
              <a:rPr lang="ru-RU" sz="4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успех в жизни!</a:t>
            </a:r>
            <a:endParaRPr lang="ru-RU" sz="44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04864"/>
            <a:ext cx="5544616" cy="3602084"/>
          </a:xfrm>
        </p:spPr>
      </p:pic>
    </p:spTree>
    <p:extLst>
      <p:ext uri="{BB962C8B-B14F-4D97-AF65-F5344CB8AC3E}">
        <p14:creationId xmlns:p14="http://schemas.microsoft.com/office/powerpoint/2010/main" val="126788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336">
        <p:split orient="vert"/>
      </p:transition>
    </mc:Choice>
    <mc:Fallback xmlns="">
      <p:transition spd="slow" advTm="333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902"/>
            <a:ext cx="9252012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Объект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790" y="2420888"/>
            <a:ext cx="3816424" cy="3384376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11560" y="548680"/>
            <a:ext cx="8129246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effectLst>
                  <a:glow rad="1828800">
                    <a:schemeClr val="tx2">
                      <a:lumMod val="50000"/>
                      <a:alpha val="27000"/>
                    </a:schemeClr>
                  </a:glow>
                </a:effectLst>
                <a:latin typeface="+mn-lt"/>
                <a:cs typeface="Times New Roman" panose="02020603050405020304" pitchFamily="18" charset="0"/>
              </a:rPr>
              <a:t>Благодарим Вас за внимание !!! </a:t>
            </a:r>
            <a:endParaRPr lang="ru-RU" dirty="0">
              <a:effectLst>
                <a:glow rad="1828800">
                  <a:schemeClr val="tx2">
                    <a:lumMod val="50000"/>
                    <a:alpha val="27000"/>
                  </a:schemeClr>
                </a:glow>
              </a:effectLst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70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736">
        <p:split orient="vert"/>
      </p:transition>
    </mc:Choice>
    <mc:Fallback xmlns="">
      <p:transition spd="slow" advTm="473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549" y="1600200"/>
            <a:ext cx="5110901" cy="452596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458"/>
            <a:ext cx="9144000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404664"/>
            <a:ext cx="8352928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  <a:defRPr/>
            </a:pP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«Успех 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учении - единственный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 внутренних сил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ребёнка,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рождающий энергию для преодоления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трудностей,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желания учиться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</a:p>
          <a:p>
            <a:pPr>
              <a:lnSpc>
                <a:spcPct val="120000"/>
              </a:lnSpc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Д. Ушинский</a:t>
            </a:r>
          </a:p>
        </p:txBody>
      </p:sp>
    </p:spTree>
    <p:extLst>
      <p:ext uri="{BB962C8B-B14F-4D97-AF65-F5344CB8AC3E}">
        <p14:creationId xmlns:p14="http://schemas.microsoft.com/office/powerpoint/2010/main" val="121977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765">
        <p:split orient="vert"/>
      </p:transition>
    </mc:Choice>
    <mc:Fallback xmlns="">
      <p:transition spd="slow" advTm="5765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458"/>
            <a:ext cx="9144000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18864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Переживание обучающимся 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ситуации успеха: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4575" y="1242859"/>
            <a:ext cx="878497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000" dirty="0" smtClean="0"/>
              <a:t>повышает мотивацию учения и развивает познавательные интересы, позволяет обучающемуся почувствовать удовлетворение от учебной деятельности;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000" dirty="0" smtClean="0"/>
              <a:t>стимулирует к высокой результативности труда;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000" dirty="0" smtClean="0"/>
              <a:t>корректирует личностные особенности такие, как тревожность, неуверенность, самооценку;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000" dirty="0" smtClean="0"/>
              <a:t>развивает инициативность, креативность, активность;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000" dirty="0" smtClean="0"/>
              <a:t>поддерживает в классе (аудитории) благоприятный психологический климат. </a:t>
            </a:r>
          </a:p>
        </p:txBody>
      </p:sp>
      <p:pic>
        <p:nvPicPr>
          <p:cNvPr id="7" name="Объект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46" y="188640"/>
            <a:ext cx="1186807" cy="10542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078" y="188640"/>
            <a:ext cx="1291541" cy="11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7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18">
        <p:split orient="vert"/>
      </p:transition>
    </mc:Choice>
    <mc:Fallback xmlns="">
      <p:transition spd="slow" advTm="701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458"/>
            <a:ext cx="9144000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567838"/>
            <a:ext cx="86409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учащихся потребность в учении можно лишь доброжелательными отношениями между учителями и учащимися, основанными на уважении и требовательности.</a:t>
            </a:r>
          </a:p>
          <a:p>
            <a:pPr algn="just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И.Ф.Харламов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(доктор педагогических наук, профессор, академик)</a:t>
            </a:r>
          </a:p>
          <a:p>
            <a:pPr algn="just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19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71">
        <p:split orient="vert"/>
      </p:transition>
    </mc:Choice>
    <mc:Fallback xmlns="">
      <p:transition spd="slow" advTm="607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и приемы, моделирующие ситуацию успеха.</a:t>
            </a: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4671822"/>
              </p:ext>
            </p:extLst>
          </p:nvPr>
        </p:nvGraphicFramePr>
        <p:xfrm>
          <a:off x="-1016" y="897763"/>
          <a:ext cx="9145016" cy="5978779"/>
        </p:xfrm>
        <a:graphic>
          <a:graphicData uri="http://schemas.openxmlformats.org/drawingml/2006/table">
            <a:tbl>
              <a:tblPr/>
              <a:tblGrid>
                <a:gridCol w="1361685"/>
                <a:gridCol w="3672408"/>
                <a:gridCol w="4110923"/>
              </a:tblGrid>
              <a:tr h="47783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Этап урока (пары)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Методы и приемы, моделирующие ситуацию </a:t>
                      </a:r>
                      <a:r>
                        <a:rPr lang="ru-RU" sz="1800" b="1" kern="1200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успеха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Обоснование </a:t>
                      </a:r>
                      <a:r>
                        <a:rPr lang="ru-RU" sz="1800" b="1" kern="12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выбранных приёмов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3510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kern="12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Организационный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Устранение пробелов знаний, полученных на предыдущих уроках (парах): анализ ошибок, допущенных в работах разного вида (контрольных, самостоятельных, домашних)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Мысль, что мы все пробуем, ищем, ошибаемся, добавляет уверенности, «убирает» страх перед ошибкой, перед трудным заданием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143510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Проверка домашнего задания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Закрепление пройденного и устранение ошибок в задании, выполненном самостоятельно.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Предоставляется возможность исправить допущенные ошибки и получить более высокую оценку за выполненную дома работу; анализ ошибок даёт возможность избежать их в дальнейшем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15265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Постановка целей и задач урока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i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Авансирование </a:t>
                      </a:r>
                      <a:r>
                        <a:rPr lang="ru-RU" sz="1500" b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успешного результата: «Тема трудная (лёгкая, есть сложности и т.д.), но я не сомневаюсь: у вас всё получится, вы обязательно справитесь». Внесение мотива: без этого невозможно дальнейшее изучение темы, вы должны друг другу помочь, быть внимательны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Помогает преподавателю выразить свою твёрдую убеждённость в том, что обучающиеся обязательно справятся с проставленной задачей, внушает учащимся уверенность в свои силы и возможности. Показывается, ради чего совершается эта деятельность, кому будет от этого хорошо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877272"/>
            <a:ext cx="645771" cy="57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59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900">
        <p:split orient="vert"/>
      </p:transition>
    </mc:Choice>
    <mc:Fallback xmlns="">
      <p:transition spd="slow" advTm="79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458"/>
            <a:ext cx="9144000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7280311"/>
              </p:ext>
            </p:extLst>
          </p:nvPr>
        </p:nvGraphicFramePr>
        <p:xfrm>
          <a:off x="-9467" y="11719"/>
          <a:ext cx="9144000" cy="6968913"/>
        </p:xfrm>
        <a:graphic>
          <a:graphicData uri="http://schemas.openxmlformats.org/drawingml/2006/table">
            <a:tbl>
              <a:tblPr/>
              <a:tblGrid>
                <a:gridCol w="1361534"/>
                <a:gridCol w="3672000"/>
                <a:gridCol w="4110466"/>
              </a:tblGrid>
              <a:tr h="118533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Этап урока (пары)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Методы и приемы, моделирующие ситуацию </a:t>
                      </a:r>
                      <a:r>
                        <a:rPr lang="ru-RU" sz="1800" b="1" kern="1200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успеха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Обоснование </a:t>
                      </a:r>
                      <a:r>
                        <a:rPr lang="ru-RU" sz="1800" b="1" kern="1200" dirty="0">
                          <a:solidFill>
                            <a:srgbClr val="FFFF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выбранных приёмов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6609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Объяснение </a:t>
                      </a:r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нового материала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Мобилизация </a:t>
                      </a: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активности: побуждает к выполнению различных действий, использование на </a:t>
                      </a:r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уроках (парах) </a:t>
                      </a: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метода интерпретации. Лавирование между известным и неизвестным, предоставление возможности рассмотреть со всех сторон любые ситуации, явления, процессы, события. Скрытое инструктирование </a:t>
                      </a:r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обучающегося </a:t>
                      </a: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в способах и формах совершения деятельности («Обратите внимание на…», «С чего лучше начать…», «Догадайтесь, почему…»). Персональная исключительность: «Это можешь сделать только ты», «У тебя получится лучше (не хуже), чем у других», «Помоги мне…», использование метода проекта. Метод «педагогического рисунка»: выполняя работу, учитель действует одновременно с </a:t>
                      </a:r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учащимися, </a:t>
                      </a: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допуская при этом какие­-то неточности, промахи.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Обучающиеся </a:t>
                      </a: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при изучении новой темы могут предлагать свои решения проблемы, высказывать свои версии, что тоже помогает снять страх перед неправильным ответом. Помогает </a:t>
                      </a:r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учащемуся </a:t>
                      </a: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избежать поражения, всё достигается путём намёка, пожелания. Используется жизненный опыт ученика. Обозначает важность усилий </a:t>
                      </a:r>
                      <a:r>
                        <a:rPr lang="ru-RU" sz="15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обучающегося </a:t>
                      </a: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в предстоящей или совершаемой деятельности. Снимает страх перед сложностью работы.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229200"/>
            <a:ext cx="1291541" cy="11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21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017">
        <p:split orient="vert"/>
      </p:transition>
    </mc:Choice>
    <mc:Fallback xmlns="">
      <p:transition spd="slow" advTm="801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3680460"/>
        </p:xfrm>
        <a:graphic>
          <a:graphicData uri="http://schemas.openxmlformats.org/drawingml/2006/table">
            <a:tbl>
              <a:tblPr/>
              <a:tblGrid>
                <a:gridCol w="2489200"/>
                <a:gridCol w="2489200"/>
                <a:gridCol w="2489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 урока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 и приемы, моделирующие ситуацию успеха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Обоснование выбранных приёмов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Закрепление изученного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Использование ситуации «от простого к сложному». Высокая оценка детали: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«Особенно мне понравилось…», «Вот здесь ты был молодец…»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Успешное выполнение простого задания даёт уверенность в том, что возможно успешное выполнение более сложного. Помогает пережить эмоционально успех не результата в целом, а какой-­то его отдельной детали, что тоже помогает ученику почувствовать себя успешным.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458"/>
            <a:ext cx="9144000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722788"/>
              </p:ext>
            </p:extLst>
          </p:nvPr>
        </p:nvGraphicFramePr>
        <p:xfrm>
          <a:off x="26826" y="0"/>
          <a:ext cx="9117174" cy="6858000"/>
        </p:xfrm>
        <a:graphic>
          <a:graphicData uri="http://schemas.openxmlformats.org/drawingml/2006/table">
            <a:tbl>
              <a:tblPr/>
              <a:tblGrid>
                <a:gridCol w="2096902"/>
                <a:gridCol w="3384376"/>
                <a:gridCol w="3635896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 урока (пары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 и приемы, моделирующие ситуацию успеха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Обоснование выбранных приёмов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486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Закрепление изученного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Использование ситуации «от простого к сложному». Высокая оценка детали: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«Особенно мне понравилось…», «Вот здесь ты был молодец…»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Успешное выполнение простого задания даёт уверенность в том, что возможно успешное выполнение более сложного. Помогает пережить эмоционально успех не результата в целом, а какой-­то его отдельной детали, что тоже помогает обучающемуся почувствовать себя успешным.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89040"/>
            <a:ext cx="3600400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7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179">
        <p:split orient="vert"/>
      </p:transition>
    </mc:Choice>
    <mc:Fallback xmlns="">
      <p:transition spd="slow" advTm="8179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458"/>
            <a:ext cx="9144000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856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Алгоритм создания ситуации успеха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на уроке (паре):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12776"/>
            <a:ext cx="8640960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800" dirty="0" smtClean="0"/>
              <a:t>Первое обязательное условие – атмосфера доброжелательности в классе (во взводе).</a:t>
            </a:r>
          </a:p>
          <a:p>
            <a:pPr marL="457200" indent="-4572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800" dirty="0" smtClean="0"/>
              <a:t>Второе условие – снятие страха – авансирование обучающихся перед тем, как они приступят к реализации поставленной задачи.</a:t>
            </a:r>
          </a:p>
          <a:p>
            <a:pPr marL="457200" indent="-4572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800" dirty="0" smtClean="0"/>
              <a:t>Ключевой момент – высокая мотивация: во имя чего? Ради чего? Зачем?</a:t>
            </a:r>
          </a:p>
          <a:p>
            <a:pPr marL="457200" indent="-4572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800" dirty="0" smtClean="0"/>
              <a:t>Реальная помощь в продвижении к успеху. </a:t>
            </a:r>
          </a:p>
          <a:p>
            <a:pPr marL="457200" indent="-4572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800" dirty="0" smtClean="0"/>
              <a:t>Краткое экспрессивное воздействие на учащихся – педагогическое внушение (Успехов! За дело! И т.д.)</a:t>
            </a:r>
          </a:p>
          <a:p>
            <a:pPr marL="457200" indent="-4572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800" dirty="0" smtClean="0"/>
              <a:t>Педагогическая поддержка в процессе выполнения работы.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39" y="260648"/>
            <a:ext cx="1458733" cy="119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41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917">
        <p:split orient="vert"/>
      </p:transition>
    </mc:Choice>
    <mc:Fallback xmlns="">
      <p:transition spd="slow" advTm="791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88640"/>
            <a:ext cx="88569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2060"/>
                </a:solidFill>
              </a:rPr>
              <a:t>Правила, обеспечивающие ситуацию успеха.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0912" y="785971"/>
            <a:ext cx="88535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dirty="0">
                <a:cs typeface="Times New Roman" pitchFamily="18" charset="0"/>
              </a:rPr>
              <a:t>Не наказывать отрицательной отметкой, грубой критикой </a:t>
            </a:r>
            <a:r>
              <a:rPr lang="ru-RU" sz="2200" dirty="0" smtClean="0">
                <a:cs typeface="Times New Roman" pitchFamily="18" charset="0"/>
              </a:rPr>
              <a:t>в </a:t>
            </a:r>
            <a:r>
              <a:rPr lang="ru-RU" sz="2200" dirty="0">
                <a:cs typeface="Times New Roman" pitchFamily="18" charset="0"/>
              </a:rPr>
              <a:t>адрес  ученика.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dirty="0">
                <a:cs typeface="Times New Roman" pitchFamily="18" charset="0"/>
              </a:rPr>
              <a:t> Подбадривать за малейший успех, одобрять за малейшую победу в соревновании с самим собой или другими учащимися, за помощь другим, чтобы радость победы была нравственной.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dirty="0">
                <a:cs typeface="Times New Roman" pitchFamily="18" charset="0"/>
              </a:rPr>
              <a:t> Своевременно отметить успехи и достижения </a:t>
            </a:r>
            <a:r>
              <a:rPr lang="ru-RU" sz="2200" dirty="0" smtClean="0">
                <a:cs typeface="Times New Roman" pitchFamily="18" charset="0"/>
              </a:rPr>
              <a:t>обучающегося </a:t>
            </a:r>
            <a:r>
              <a:rPr lang="ru-RU" sz="2200" dirty="0">
                <a:cs typeface="Times New Roman" pitchFamily="18" charset="0"/>
              </a:rPr>
              <a:t>во всех видах деятельности . Особенно важно делать это публично, чтобы все знали о поощрении именно данного </a:t>
            </a:r>
            <a:r>
              <a:rPr lang="ru-RU" sz="2200" dirty="0" smtClean="0">
                <a:cs typeface="Times New Roman" pitchFamily="18" charset="0"/>
              </a:rPr>
              <a:t>обучающегося.</a:t>
            </a:r>
            <a:endParaRPr lang="ru-RU" sz="2200" dirty="0">
              <a:cs typeface="Times New Roman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dirty="0">
                <a:cs typeface="Times New Roman" pitchFamily="18" charset="0"/>
              </a:rPr>
              <a:t> Использовать на определенном этапе обучения более дифференцированную систему оценок: поощрительная оценка за старание, за усилия, прилежание, за неожиданный, хотя и слабый ответ слабоуспевающего </a:t>
            </a:r>
            <a:r>
              <a:rPr lang="ru-RU" sz="2200" dirty="0" smtClean="0">
                <a:cs typeface="Times New Roman" pitchFamily="18" charset="0"/>
              </a:rPr>
              <a:t>учащегося, </a:t>
            </a:r>
            <a:r>
              <a:rPr lang="ru-RU" sz="2200" dirty="0">
                <a:cs typeface="Times New Roman" pitchFamily="18" charset="0"/>
              </a:rPr>
              <a:t>и оценки за качество результата.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dirty="0">
                <a:cs typeface="Times New Roman" pitchFamily="18" charset="0"/>
              </a:rPr>
              <a:t> Применять на уроках задания, предполагающие </a:t>
            </a:r>
            <a:r>
              <a:rPr lang="ru-RU" sz="2200" dirty="0" err="1">
                <a:cs typeface="Times New Roman" pitchFamily="18" charset="0"/>
              </a:rPr>
              <a:t>соревновательность</a:t>
            </a:r>
            <a:r>
              <a:rPr lang="ru-RU" sz="2200" dirty="0">
                <a:cs typeface="Times New Roman" pitchFamily="18" charset="0"/>
              </a:rPr>
              <a:t>, развивающие сообразительность и догадку, содержащих творческие элементы. Ведь </a:t>
            </a:r>
            <a:r>
              <a:rPr lang="ru-RU" sz="2200" dirty="0" smtClean="0">
                <a:cs typeface="Times New Roman" pitchFamily="18" charset="0"/>
              </a:rPr>
              <a:t>обучающийся, </a:t>
            </a:r>
            <a:r>
              <a:rPr lang="ru-RU" sz="2200" dirty="0">
                <a:cs typeface="Times New Roman" pitchFamily="18" charset="0"/>
              </a:rPr>
              <a:t>даже не обладающий выраженными способностями, возможно, хорошо рисует, быстро считает и т д.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1" y="194373"/>
            <a:ext cx="541070" cy="44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7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887">
        <p:split orient="vert"/>
      </p:transition>
    </mc:Choice>
    <mc:Fallback xmlns="">
      <p:transition spd="slow" advTm="688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973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 педагог – психолог  ГБПОУ Колледжа полиции Сафронова Т.В.</dc:title>
  <dc:creator>Admin</dc:creator>
  <cp:lastModifiedBy>Admin</cp:lastModifiedBy>
  <cp:revision>11</cp:revision>
  <dcterms:created xsi:type="dcterms:W3CDTF">2017-02-19T06:50:02Z</dcterms:created>
  <dcterms:modified xsi:type="dcterms:W3CDTF">2017-02-19T09:20:41Z</dcterms:modified>
</cp:coreProperties>
</file>