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rts/chart1.xml" ContentType="application/vnd.openxmlformats-officedocument.drawingml.chart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7" r:id="rId2"/>
    <p:sldId id="259" r:id="rId3"/>
    <p:sldId id="262" r:id="rId4"/>
    <p:sldId id="261" r:id="rId5"/>
    <p:sldId id="260" r:id="rId6"/>
    <p:sldId id="263" r:id="rId7"/>
    <p:sldId id="266" r:id="rId8"/>
    <p:sldId id="267" r:id="rId9"/>
    <p:sldId id="265" r:id="rId10"/>
    <p:sldId id="264" r:id="rId11"/>
    <p:sldId id="269" r:id="rId12"/>
    <p:sldId id="270" r:id="rId13"/>
    <p:sldId id="268" r:id="rId14"/>
    <p:sldId id="271" r:id="rId15"/>
    <p:sldId id="276" r:id="rId16"/>
    <p:sldId id="275" r:id="rId17"/>
    <p:sldId id="274" r:id="rId18"/>
    <p:sldId id="277" r:id="rId19"/>
    <p:sldId id="273" r:id="rId20"/>
    <p:sldId id="282" r:id="rId21"/>
    <p:sldId id="278" r:id="rId22"/>
    <p:sldId id="281" r:id="rId23"/>
    <p:sldId id="283" r:id="rId24"/>
    <p:sldId id="280" r:id="rId25"/>
    <p:sldId id="284" r:id="rId26"/>
    <p:sldId id="279" r:id="rId27"/>
    <p:sldId id="285" r:id="rId28"/>
    <p:sldId id="290" r:id="rId29"/>
    <p:sldId id="289" r:id="rId30"/>
    <p:sldId id="288" r:id="rId31"/>
    <p:sldId id="287" r:id="rId32"/>
    <p:sldId id="286" r:id="rId33"/>
    <p:sldId id="291" r:id="rId34"/>
    <p:sldId id="292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9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3167" autoAdjust="0"/>
  </p:normalViewPr>
  <p:slideViewPr>
    <p:cSldViewPr>
      <p:cViewPr>
        <p:scale>
          <a:sx n="85" d="100"/>
          <a:sy n="85" d="100"/>
        </p:scale>
        <p:origin x="-71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Верите</a:t>
            </a:r>
            <a:r>
              <a:rPr lang="ru-RU" sz="2400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 ли вы в Деда Мороза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c:rich>
      </c:tx>
      <c:overlay val="1"/>
    </c:title>
    <c:autoTitleDeleted val="0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Верят</c:v>
                </c:pt>
              </c:strCache>
            </c:strRef>
          </c:tx>
          <c:invertIfNegative val="1"/>
          <c:dPt>
            <c:idx val="2"/>
            <c:invertIfNegative val="1"/>
            <c:bubble3D val="0"/>
            <c:spPr>
              <a:solidFill>
                <a:srgbClr val="92D050"/>
              </a:solidFill>
            </c:spPr>
          </c:dPt>
          <c:cat>
            <c:strRef>
              <c:f>Лист1!$A$2:$A$5</c:f>
              <c:strCache>
                <c:ptCount val="3"/>
                <c:pt idx="0">
                  <c:v>Дети 7-9 лет</c:v>
                </c:pt>
                <c:pt idx="1">
                  <c:v>Дети 10-12 лет</c:v>
                </c:pt>
                <c:pt idx="2">
                  <c:v>Затруднились ответить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0.72000000000000008</c:v>
                </c:pt>
                <c:pt idx="1">
                  <c:v>0.35000000000000003</c:v>
                </c:pt>
                <c:pt idx="2">
                  <c:v>0.12000000000000001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верят</c:v>
                </c:pt>
              </c:strCache>
            </c:strRef>
          </c:tx>
          <c:invertIfNegative val="1"/>
          <c:dPt>
            <c:idx val="2"/>
            <c:invertIfNegative val="1"/>
            <c:bubble3D val="0"/>
            <c:spPr>
              <a:solidFill>
                <a:srgbClr val="92D050"/>
              </a:solidFill>
            </c:spPr>
          </c:dPt>
          <c:dLbls>
            <c:dLbl>
              <c:idx val="2"/>
              <c:delete val="1"/>
            </c:dLbl>
            <c:showLegendKey val="1"/>
            <c:showVal val="1"/>
            <c:showCatName val="1"/>
            <c:showSerName val="1"/>
            <c:showPercent val="1"/>
            <c:showBubbleSize val="1"/>
            <c:showLeaderLines val="0"/>
          </c:dLbls>
          <c:cat>
            <c:strRef>
              <c:f>Лист1!$A$2:$A$5</c:f>
              <c:strCache>
                <c:ptCount val="3"/>
                <c:pt idx="0">
                  <c:v>Дети 7-9 лет</c:v>
                </c:pt>
                <c:pt idx="1">
                  <c:v>Дети 10-12 лет</c:v>
                </c:pt>
                <c:pt idx="2">
                  <c:v>Затруднились ответить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0.28000000000000008</c:v>
                </c:pt>
                <c:pt idx="1">
                  <c:v>0.65000000000000013</c:v>
                </c:pt>
                <c:pt idx="2">
                  <c:v>0.12000000000000001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Затруднились ответить</c:v>
                </c:pt>
              </c:strCache>
            </c:strRef>
          </c:tx>
          <c:invertIfNegative val="1"/>
          <c:cat>
            <c:strRef>
              <c:f>Лист1!$A$2:$A$5</c:f>
              <c:strCache>
                <c:ptCount val="3"/>
                <c:pt idx="0">
                  <c:v>Дети 7-9 лет</c:v>
                </c:pt>
                <c:pt idx="1">
                  <c:v>Дети 10-12 лет</c:v>
                </c:pt>
                <c:pt idx="2">
                  <c:v>Затруднились ответить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1"/>
          <c:showVal val="1"/>
          <c:showCatName val="1"/>
          <c:showSerName val="1"/>
          <c:showPercent val="1"/>
          <c:showBubbleSize val="1"/>
        </c:dLbls>
        <c:gapWidth val="95"/>
        <c:overlap val="100"/>
        <c:axId val="87295488"/>
        <c:axId val="87297024"/>
      </c:barChart>
      <c:catAx>
        <c:axId val="87295488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87297024"/>
        <c:crosses val="autoZero"/>
        <c:auto val="1"/>
        <c:lblAlgn val="ctr"/>
        <c:lblOffset val="100"/>
        <c:noMultiLvlLbl val="1"/>
      </c:catAx>
      <c:valAx>
        <c:axId val="87297024"/>
        <c:scaling>
          <c:orientation val="minMax"/>
        </c:scaling>
        <c:delete val="1"/>
        <c:axPos val="l"/>
        <c:numFmt formatCode="0%" sourceLinked="1"/>
        <c:majorTickMark val="cross"/>
        <c:minorTickMark val="cross"/>
        <c:tickLblPos val="nextTo"/>
        <c:crossAx val="87295488"/>
        <c:crosses val="autoZero"/>
        <c:crossBetween val="between"/>
      </c:valAx>
    </c:plotArea>
    <c:legend>
      <c:legendPos val="t"/>
      <c:overlay val="1"/>
      <c:txPr>
        <a:bodyPr/>
        <a:lstStyle/>
        <a:p>
          <a:pPr>
            <a:defRPr>
              <a:solidFill>
                <a:srgbClr val="002060"/>
              </a:solidFill>
              <a:latin typeface="Franklin Gothic Medium Cond" pitchFamily="34" charset="0"/>
            </a:defRPr>
          </a:pPr>
          <a:endParaRPr lang="ru-RU"/>
        </a:p>
      </c:txPr>
    </c:legend>
    <c:plotVisOnly val="1"/>
    <c:dispBlanksAs val="gap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58C2E5A-34B9-4D99-908E-99CDA88C2D52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447ACD5-91F9-4A8D-A11E-A7027948A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503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1C8C36-1AD2-4226-A9F6-B93ECAC392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4CBC83-71DC-4A61-8111-AA0CCB45F8D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DBB4D1-0F0D-463F-8903-55325B4AF3F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2CABC8-6757-4984-8C0D-69719594101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F272FF-3087-4F71-9AF2-D8AE917DC4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AD5D32-517F-4107-BE48-A04A55DDDE4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7D88ED-5C34-4C57-943C-AFBD9AE52CA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E87FA2-98D2-4CCE-9EBF-4F06CB3085E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35EECC-039E-441E-AE2B-5C6DDA76204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A556F0-47C2-485C-90E1-EA747A6F2D7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07A948-E1C4-442A-9274-626F712FBA1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EE82C2-4760-449A-92FD-8ADA5104D7F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C251F7-7A34-4972-BDD9-E40F44EBA7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FF6FE7-6992-4BED-90E5-D7AB735BB7F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F65A4B-1B15-403F-8F7A-439027F0966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70F979-E878-437C-9D19-7EED7616F79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93B3FD-DCEF-4085-843A-101A33A3E9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D2EC92-ECBF-4926-B65F-FB549691B77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D3AD6F-B8BD-4AE5-BAC1-1E9C06971E2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86CE1A-3888-4F50-9F5C-935DEEC487C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72BD58-2869-476B-A54C-F22F5A6C429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158190-12B7-453F-8198-2F068CA895F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285545-0411-4510-80D1-5DFF6B68E09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51BD54-9A1B-426E-8366-78E99AC315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D8A868B-965C-429B-90D6-CA4492D80A4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2FEFEA-9BBB-4A65-88FE-4A3481BCF4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971934-6010-4F5E-BFA5-DD7FA49D99B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E000EC-47BA-460B-B4A5-98B05F7FCF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63915C-6FAD-4ED0-A0F4-E87748054CD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44A4A8-544E-46B9-AEE5-58DE8921DE0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78A62E-2DC3-415D-9E3B-1684D4259BF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DE2EE7-36EA-4A20-872C-3B63F253C74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C31D31-8236-40DB-9748-09A1A5F47BF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DC247B-6227-4C45-BBB8-3E2AB76BF5F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62183-A10B-4DD7-AF57-E0BC8D059720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7DCF4-7FE4-468E-A986-A8B2C157D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84F62-5812-486D-95CC-0A4FF1CBF6FB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4C94A-2AF5-4409-BA77-64B37EF2B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F3DA7-2D7C-43FE-A62A-F52A84E2943F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36A2F-6588-4CA6-8739-64031F1EF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C9E82-185D-4C3E-9015-BED0C9642887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30EDD-CB1B-4863-AD57-9F347723A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6E8DC-B6CB-4BC7-BB9B-FD0F5C159EAE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DC41E-8185-4F4B-8339-2C1137C44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2AADF-B9C3-4382-B168-DE42A2DBC534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974D4-2998-4683-B380-31895383E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BEAD-7C55-456E-81F6-2BF0B6687A5E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38BE-3CB0-48AF-BFC7-5B2DB486F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FEC1B-EEF2-4330-B0D8-C9682A38CCBF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A6D94-9A30-472C-9E7E-7AA056500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9C05A-A755-4CF1-8904-F6D68EF2AB2E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98C8B-985F-4396-8D00-A9DCCEDD2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B536B-1365-49F5-AB06-B316D2826DE3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AB285-F855-4FA4-A8AA-11D968920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5365-814F-4014-AD10-A51D49AE13D0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8C94E-D4BA-4830-B412-94810EDCC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646B30-EDB9-4612-BE65-27102025CFA7}" type="datetimeFigureOut">
              <a:rPr lang="ru-RU"/>
              <a:pPr>
                <a:defRPr/>
              </a:pPr>
              <a:t>22.01.2017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D6EF2F-15A7-4C12-8463-E9573821B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3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ИРЕКТОР\Desktop\дед мороз\картинки деда мороза\ded-moroz-pochta00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5" y="214313"/>
            <a:ext cx="4643438" cy="6357937"/>
          </a:xfrm>
        </p:spPr>
      </p:pic>
      <p:sp>
        <p:nvSpPr>
          <p:cNvPr id="15" name="TextBox 14"/>
          <p:cNvSpPr txBox="1"/>
          <p:nvPr/>
        </p:nvSpPr>
        <p:spPr>
          <a:xfrm>
            <a:off x="4572000" y="1571625"/>
            <a:ext cx="4786313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cs typeface="Segoe UI" pitchFamily="34" charset="0"/>
              </a:rPr>
              <a:t>Познакомьтесь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cs typeface="Segoe UI" pitchFamily="34" charset="0"/>
              </a:rPr>
              <a:t>Дед Мороз!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43438" y="4857750"/>
            <a:ext cx="42862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Подготовила: Кожевникова </a:t>
            </a:r>
            <a:r>
              <a:rPr lang="ru-RU" sz="2000" b="1" i="1" smtClean="0">
                <a:solidFill>
                  <a:schemeClr val="accent1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Елена Владимировна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latin typeface="Franklin Gothic Medium Cond" pitchFamily="34" charset="0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6250" y="1143000"/>
            <a:ext cx="4643438" cy="4357688"/>
          </a:xfrm>
        </p:spPr>
        <p:txBody>
          <a:bodyPr>
            <a:normAutofit/>
          </a:bodyPr>
          <a:lstStyle/>
          <a:p>
            <a:pPr marL="548640" indent="0" algn="ctr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Он уже узнаваем:</a:t>
            </a:r>
          </a:p>
          <a:p>
            <a:pPr marL="548640" indent="0" algn="ctr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 «добрый Мороз Иванович»-</a:t>
            </a:r>
          </a:p>
          <a:p>
            <a:pPr marL="548640" indent="0" algn="ctr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«седой-седой» старик, который как «тряхнет головой - от волос иней сыплется»; живет он в ледяном доме, а спит на перине из пушистого снега</a:t>
            </a:r>
            <a:endParaRPr lang="ru-RU" dirty="0">
              <a:latin typeface="Franklin Gothic Medium Cond" pitchFamily="34" charset="0"/>
            </a:endParaRPr>
          </a:p>
        </p:txBody>
      </p:sp>
      <p:pic>
        <p:nvPicPr>
          <p:cNvPr id="30722" name="Picture 2" descr="C:\Users\ДИРЕКТОР\Desktop\дед мороз\картинки деда мороза\Moroz_I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5"/>
            <a:ext cx="4924425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142875" y="857250"/>
            <a:ext cx="4371975" cy="5072063"/>
          </a:xfrm>
        </p:spPr>
        <p:txBody>
          <a:bodyPr>
            <a:normAutofit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Среди предков Деда Мороза был и вполне реальный человек. В 4 веке жил в турецком городе Мира архиепископ Николай. По преданию, это был очень добрый человек. Так, однажды он спас трех дочерей бедствующего семейства, подбросив в окно их дома узелки с золотом</a:t>
            </a:r>
            <a:endParaRPr lang="ru-RU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31746" name="Picture 2" descr="C:\Users\ДИРЕКТОР\Desktop\дед мороз\картинки деда мороза\st. nichol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88"/>
            <a:ext cx="3833812" cy="596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29063" y="3500438"/>
            <a:ext cx="4757737" cy="2808287"/>
          </a:xfrm>
        </p:spPr>
        <p:txBody>
          <a:bodyPr>
            <a:normAutofit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   После смерти Николая объявили святым.</a:t>
            </a:r>
            <a:r>
              <a:rPr lang="ru-RU" dirty="0" smtClean="0">
                <a:latin typeface="Franklin Gothic Medium Cond" pitchFamily="34" charset="0"/>
              </a:rPr>
              <a:t>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Именно от святого Николая берёт начало распространившаяся по всему христианскому миру традиция дарить подарки на Рождество</a:t>
            </a:r>
            <a:endParaRPr lang="ru-RU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32770" name="Picture 2" descr="C:\Users\ДИРЕКТОР\Desktop\дед мороз\картинки деда мороза\myra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28625"/>
            <a:ext cx="40719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357188" y="1071563"/>
            <a:ext cx="4900613" cy="4429125"/>
          </a:xfrm>
        </p:spPr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В России Святой Николай, прозванный Николаем Чудотворцем также снискал славу и поклонение, став одним из самых почитаемых святых. Его считали своим покровителем мореплаватели и рыбаки, но особенно много доброго и чудесного сделал этот святой для детей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latin typeface="Franklin Gothic Medium Cond" pitchFamily="34" charset="0"/>
            </a:endParaRPr>
          </a:p>
        </p:txBody>
      </p:sp>
      <p:pic>
        <p:nvPicPr>
          <p:cNvPr id="33794" name="Picture 2" descr="C:\Users\ДИРЕКТОР\Desktop\дед мороз\картинки деда мороза\54591345_20_Sv_Nikolaj_Ugodnik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428625"/>
            <a:ext cx="414337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572000" y="1143000"/>
            <a:ext cx="4357688" cy="5108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Наш Мороз - персонаж славянского фольклора. На протяжении многих поколений наши предки создавали и хранили своеобразную устную летопись : предания, сказания, обрядовые песни, легенды и сказки о Дедушке Морозе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34822" name="Picture 6" descr="C:\Users\ДИРЕКТОР\Desktop\дед мороз\картинки деда мороза\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28625"/>
            <a:ext cx="4154488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143500" y="1428750"/>
            <a:ext cx="3800475" cy="2357438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i="1" dirty="0" smtClean="0">
                <a:solidFill>
                  <a:schemeClr val="bg2">
                    <a:lumMod val="75000"/>
                  </a:schemeClr>
                </a:solidFill>
              </a:rPr>
              <a:t>Как выглядит Дед Мороз?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35842" name="Picture 2" descr="C:\Users\ДИРЕКТОР\Desktop\дед мороз\картинки деда мороза\0068091bbe0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48577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85938" y="5072063"/>
            <a:ext cx="5329237" cy="1450975"/>
          </a:xfrm>
        </p:spPr>
        <p:txBody>
          <a:bodyPr>
            <a:normAutofit fontScale="92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b="1" i="1" dirty="0" smtClean="0">
                <a:solidFill>
                  <a:schemeClr val="bg2">
                    <a:lumMod val="75000"/>
                  </a:schemeClr>
                </a:solidFill>
              </a:rPr>
              <a:t>Ездит Дед Мороз  на тройке лошадей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i="1" dirty="0" smtClean="0">
                <a:solidFill>
                  <a:schemeClr val="bg2">
                    <a:lumMod val="75000"/>
                  </a:schemeClr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36866" name="Picture 2" descr="C:\Users\ДИРЕКТОР\Desktop\дед мороз\картинки деда мороза\1d8a990ba99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500063"/>
            <a:ext cx="6786562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9" name="Picture 2" descr="C:\Users\ДИРЕКТОР\Desktop\дед мороз\картинки деда мороза\cec4353271d16bd5587a6928c58ca5b3_big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357188" y="5572125"/>
            <a:ext cx="6143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В 1998 российской родиной Деда Мороза был назван Великий Устюг - древнейший город Вологодской области</a:t>
            </a:r>
            <a:endParaRPr lang="ru-RU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14500" y="5143500"/>
            <a:ext cx="5757863" cy="1571625"/>
          </a:xfrm>
        </p:spPr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Вотчина Деда Мороза находится в нескольких километрах от города  Великий Устюг</a:t>
            </a:r>
            <a:endParaRPr lang="ru-RU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38914" name="Picture 2" descr="C:\Users\ДИРЕКТОР\Desktop\дед мороз\картинки деда мороза\083492170587b4ec9c7d2c0bf1932cbf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85750"/>
            <a:ext cx="7500938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500063" y="4000500"/>
            <a:ext cx="4929188" cy="1928813"/>
          </a:xfrm>
        </p:spPr>
        <p:txBody>
          <a:bodyPr>
            <a:no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	Пройдя от врат по Алее Чудес можно увидеть великолепный, разукрашенный деревянными узорами, сам Терем Деда Мороза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400" dirty="0"/>
          </a:p>
        </p:txBody>
      </p:sp>
      <p:pic>
        <p:nvPicPr>
          <p:cNvPr id="4" name="Picture 4" descr="врата вотчи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39322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 descr="C:\Users\ДИРЕКТОР\Desktop\дед мороз\картинки деда мороза\58500077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3429000"/>
            <a:ext cx="46434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 descr="C:\Users\ДИРЕКТОР\Desktop\дед мороз\картинки деда мороза\15ea4140d1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214313"/>
            <a:ext cx="443071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5143500"/>
            <a:ext cx="8858250" cy="1714500"/>
          </a:xfrm>
        </p:spPr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Образ Деда Мороза для нас привычен с детства. Но что мы знаем о нём? В своей работе я рассмотрю происхождение этого сказочного персонажа, попытаюсь узнать, где его родина, чем он отличается от Санта-Клауса и других новогодних персонажей и кто такая Снегурочка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2050" name="Picture 2" descr="C:\Users\ДИРЕКТОР\Desktop\дед мороз\картинки деда мороза\53185970_Ded_moroz_i_sneguroc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14313"/>
            <a:ext cx="678656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214313" y="4143375"/>
            <a:ext cx="4071938" cy="2500313"/>
          </a:xfrm>
        </p:spPr>
        <p:txBody>
          <a:bodyPr>
            <a:normAutofit fontScale="47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     	В Тереме Деда Мороза есть </a:t>
            </a:r>
            <a:r>
              <a:rPr lang="ru-RU" sz="4400" dirty="0" err="1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всё,что</a:t>
            </a:r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 необходимо самому хозяину и его помощникам. Это и рабочий кабинет Деда Мороза, и его спальня- опочивальня , где стоит дубовая кровать, на которой лежат 8 подушек,  Дед Мороз спит на каждой из них по очереди</a:t>
            </a:r>
            <a:endParaRPr lang="ru-RU" sz="4200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4" name="Picture 6" descr="крова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14313"/>
            <a:ext cx="3562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д м в своём кабинет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14313"/>
            <a:ext cx="4357687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214938" y="2000250"/>
            <a:ext cx="3686175" cy="2879725"/>
          </a:xfrm>
        </p:spPr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	 </a:t>
            </a: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В центре терема - сказочный трон, присев на который можно загадать желание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4" name="Picture 7" descr="тро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50006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285750" y="1785938"/>
            <a:ext cx="4329113" cy="3429000"/>
          </a:xfrm>
        </p:spPr>
        <p:txBody>
          <a:bodyPr>
            <a:normAutofit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В последних числах декабря Дед Мороз по традиции покидает свою лесную резиденцию для открытия всех новогодних торжеств и в течение всей зимы радует гостей подарками и встречами</a:t>
            </a:r>
            <a:endParaRPr lang="ru-RU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40963" name="Picture 3" descr="C:\Users\ДИРЕКТОР\Desktop\дед мороз\картинки деда мороза\m57efkxxv7b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928688"/>
            <a:ext cx="4621213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71563" y="5214938"/>
            <a:ext cx="7000875" cy="1308100"/>
          </a:xfrm>
        </p:spPr>
        <p:txBody>
          <a:bodyPr>
            <a:normAutofit fontScale="77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	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Только за год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устюгский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 Дед Мороз получил от детей около 260 тысяч писем.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Дед Мороз получает детские письма и готовит подарки. А это значит, что Новый год обязательно наступит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latin typeface="Franklin Gothic Medium Cond" pitchFamily="34" charset="0"/>
            </a:endParaRPr>
          </a:p>
        </p:txBody>
      </p:sp>
      <p:pic>
        <p:nvPicPr>
          <p:cNvPr id="41986" name="Picture 2" descr="C:\Users\ДИРЕКТОР\Desktop\дед мороз\картинки деда мороза\ded-moro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500063"/>
            <a:ext cx="6215063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00563" y="3286125"/>
            <a:ext cx="4357687" cy="2571750"/>
          </a:xfrm>
        </p:spPr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      Снегурочка – внучка  Деда Мороза.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     Образ Снегурочки - символ застывших вод</a:t>
            </a:r>
            <a:endParaRPr lang="ru-RU" sz="3200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43010" name="Picture 2" descr="C:\Users\ДИРЕКТОР\Desktop\дед мороз\картинки деда мороза\9c4fcd2e5df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28625"/>
            <a:ext cx="4000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00563" y="1428750"/>
            <a:ext cx="4357687" cy="4143375"/>
          </a:xfrm>
        </p:spPr>
        <p:txBody>
          <a:bodyPr>
            <a:normAutofit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Появилась она на свет в 1873 году благодаря одноименной пьесе-сказке А.Н. Островского, который переработал один из вариантов народной сказки о девушке, вылепленной из снега и растаявшей от теплых солнечных лучей</a:t>
            </a:r>
            <a:endParaRPr lang="ru-RU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44034" name="Picture 2" descr="C:\Users\ДИРЕКТОР\Desktop\дед мороз\картинки деда мороза\skazki-01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4789488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C:\Users\ДИРЕКТОР\Desktop\дед мороз\картинки деда мороза\cc81d42b71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14313"/>
            <a:ext cx="428625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42938" y="928688"/>
            <a:ext cx="3214687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Постепенно Снегурочка становится постоянным персонажем праздников как помощница Деда Мороза. Снегурочка помогает своему уже давно немолодому дедушке веселить ребятню играми, водить у елки хороводы, раздавать подарки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+mn-lt"/>
                <a:cs typeface="+mn-cs"/>
              </a:rPr>
              <a:t> </a:t>
            </a:r>
            <a:endParaRPr lang="ru-RU" sz="2000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C:\Users\ДИРЕКТОР\Desktop\дед мороз\картинки деда мороза\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285750"/>
            <a:ext cx="55721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42938" y="4714875"/>
            <a:ext cx="80010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263" algn="ctr"/>
            <a:r>
              <a:rPr lang="ru-RU" b="1">
                <a:solidFill>
                  <a:srgbClr val="17375E"/>
                </a:solidFill>
                <a:latin typeface="Franklin Gothic Medium Cond" pitchFamily="34" charset="0"/>
                <a:cs typeface="Times New Roman" pitchFamily="18" charset="0"/>
              </a:rPr>
              <a:t>Йоулупукки - «лесной человек» - «рождественский дед» </a:t>
            </a:r>
            <a:endParaRPr lang="ru-RU" sz="1000">
              <a:solidFill>
                <a:srgbClr val="17375E"/>
              </a:solidFill>
              <a:latin typeface="Franklin Gothic Medium Cond" pitchFamily="34" charset="0"/>
            </a:endParaRPr>
          </a:p>
          <a:p>
            <a:pPr indent="449263" algn="ctr" eaLnBrk="0" hangingPunct="0"/>
            <a:r>
              <a:rPr lang="ru-RU">
                <a:solidFill>
                  <a:srgbClr val="17375E"/>
                </a:solidFill>
                <a:latin typeface="Franklin Gothic Medium Cond" pitchFamily="34" charset="0"/>
                <a:cs typeface="Times New Roman" pitchFamily="18" charset="0"/>
              </a:rPr>
              <a:t>Седые волосы, опрятная борода и усы. Красные куртка, штаны и шапка-колпак. Тёмный кожаный пояс. Обязательно - очки. Живёт на горе не то в избушке, не то в самой горе. Вместе с ним живёт жена Мария и гномы. В стародавние времена ходил под Рождество по домам, угощал послушных детей и наказывал непослушных (для чего носил с собой розги)</a:t>
            </a:r>
            <a:endParaRPr lang="ru-RU" sz="2400">
              <a:solidFill>
                <a:srgbClr val="17375E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C:\Users\ДИРЕКТОР\Desktop\дед мороз\картинки деда мороза\2351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642938"/>
            <a:ext cx="373856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500563" y="1500188"/>
            <a:ext cx="4500562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США - Санта Клаус </a:t>
            </a:r>
            <a:endParaRPr lang="ru-RU" sz="2400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Красные куртка, штаны и шапка-колпак. Тёмный кожаный пояс обтягивает толстое брюшко. По сути это эльф-жизнелюб. Чаще всего на носу у него очки, а во рту - дымящаяся трубочка. Ездит в оленьей упряжке и подбрасывает подарки в башмаки и чулки, оставленные возле камина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C:\Users\ДИРЕКТОР\Desktop\дед мороз\картинки деда мороза\53322674_4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571500"/>
            <a:ext cx="4976813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286375" y="2000250"/>
            <a:ext cx="3857625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Италия - </a:t>
            </a:r>
            <a:r>
              <a:rPr lang="ru-RU" sz="2800" b="1" dirty="0" err="1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Баббо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 Натале </a:t>
            </a:r>
            <a:endParaRPr lang="ru-RU" sz="2800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Оставляет свои сани на крыше и через печную трубу проникает в дом, где для него оставляют немного молока и сладостей «для подкрепления»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Users\ДИРЕКТОР\Desktop\дед мороз\картинки деда мороза\509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-642938" y="642938"/>
            <a:ext cx="5072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>
              <a:defRPr/>
            </a:pP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ea typeface="Times New Roman" pitchFamily="18" charset="0"/>
                <a:cs typeface="Segoe UI" pitchFamily="34" charset="0"/>
              </a:rPr>
              <a:t>Происхождение Деда Мороза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 descr="C:\Users\ДИРЕКТОР\Desktop\дед мороз\картинки деда мороза\микулаш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857250"/>
            <a:ext cx="2976563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63" y="571500"/>
            <a:ext cx="4071937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Чехия, Словакия – </a:t>
            </a:r>
            <a:r>
              <a:rPr lang="ru-RU" sz="2400" b="1" dirty="0" err="1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Микулаш</a:t>
            </a:r>
            <a:endParaRPr lang="ru-RU" sz="2400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Подарки он приносит не в мешке, а в заплечном коробе. Да и сопровождает его не Снегурочка, а ангел в белоснежной одежде и лохматый чертёнок. Хороших и послушных детей 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Микулаш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 всегда рад одарить апельсином, яблоком или какой-нибудь сладостью. Зато если в «рождественском сапоге» у хулигана или бездельника обнаружилась картофелина или кусок угля - это точно </a:t>
            </a:r>
            <a:r>
              <a:rPr lang="ru-RU" sz="2400" dirty="0" err="1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Микулаш</a:t>
            </a:r>
            <a:endParaRPr lang="ru-RU" sz="2400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" descr="C:\Users\ДИРЕКТОР\Desktop\дед мороз\картинки деда мороза\b58772f140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57188"/>
            <a:ext cx="4357688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57813" y="5786438"/>
            <a:ext cx="2809875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Одзи-сан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  - Япония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1" descr="C:\Users\ДИРЕКТОР\Desktop\дед мороз\картинки деда мороза\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857250"/>
            <a:ext cx="45053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38" y="357188"/>
            <a:ext cx="38242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Шань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 Дань </a:t>
            </a:r>
            <a:r>
              <a:rPr lang="ru-RU" sz="2800" dirty="0" err="1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Лаожен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  <a:cs typeface="+mn-cs"/>
              </a:rPr>
              <a:t> - Китай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Я провела опрос среди детей разного возраста и получила следующие данные: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0"/>
            <a:ext cx="4286250" cy="1428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«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Его нет! Доказано наукой!»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625" y="1714500"/>
            <a:ext cx="4429125" cy="2071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</a:t>
            </a: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Я в него верю, но иногда мне кажется, что подарки под ёлку засовывают родители»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Segoe Script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3" y="2857500"/>
            <a:ext cx="3714750" cy="2357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«Я верю в него! Он есть! Он есть!»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sz="2800" dirty="0">
              <a:latin typeface="Segoe Scrip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5" y="3571875"/>
            <a:ext cx="4071938" cy="2928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«Он существует, но живет в г. Устюге и его на всех не хватает»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4813" y="4857750"/>
            <a:ext cx="4929187" cy="271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Я уже не знаю, кому верить, но всё-таки мне кажется, что его нет»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9125" y="0"/>
            <a:ext cx="5000625" cy="300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«Всё это глупо, надо верить в сказку и Новый год, и не надо разрушать все желания и надежды. Он всегда существует у наших сердцах и наука этому не помешает»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8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85813" y="4929188"/>
            <a:ext cx="7500937" cy="1928812"/>
          </a:xfrm>
        </p:spPr>
        <p:txBody>
          <a:bodyPr>
            <a:no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В канун праздника деревенская молодежь надевала маски, ходила по домам, колядовала. Среди колядующих часто был один "человек", одетый страшнее всех. Как правило, ему запрещалось говорить. Это был самый старый и самый грозный дух, его еще часто называли просто Дедом</a:t>
            </a:r>
            <a:endParaRPr lang="ru-RU" sz="2000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6145" name="Picture 1" descr="C:\Users\ДИРЕКТОР\Desktop\дед мороз\картинки деда мороза\37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357188"/>
            <a:ext cx="6786563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86313" y="571500"/>
            <a:ext cx="4114800" cy="4786313"/>
          </a:xfrm>
        </p:spPr>
        <p:txBody>
          <a:bodyPr>
            <a:no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Согласно другой версии, "прапрадедом" современного русского Деда Мороза был герой русских народных сказок </a:t>
            </a:r>
            <a:r>
              <a:rPr lang="ru-RU" sz="3200" dirty="0" err="1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Морозко</a:t>
            </a: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 или Мороз красный нос, хозяин погоды, зимы и мороза</a:t>
            </a:r>
            <a:endParaRPr lang="ru-RU" sz="3200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8193" name="Picture 1" descr="C:\Users\ДИРЕКТОР\Desktop\дед мороз\картинки деда мороза\133644ba1a6a90135f12d870968d28d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457200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357188" y="3500438"/>
            <a:ext cx="5286376" cy="2643187"/>
          </a:xfrm>
        </p:spPr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Его называли Дедом Трескуном и представляли старичком с длинной бородой и суровым как русские  морозы нравом</a:t>
            </a:r>
            <a:endParaRPr lang="ru-RU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26627" name="Picture 3" descr="C:\Users\ДИРЕКТОР\Desktop\дед мороз\картинки деда мороза\41901902_Ded_Moroz_Eskiz_kostyu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214313"/>
            <a:ext cx="371475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19" name="Picture 2" descr="C:\Users\ДИРЕКТОР\Desktop\дед мороз\картинки деда мороза\1c401f9372ecb116804646d089b_prev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357688" y="1785938"/>
            <a:ext cx="4543425" cy="3022600"/>
          </a:xfrm>
        </p:spPr>
        <p:txBody>
          <a:bodyPr>
            <a:normAutofit fontScale="925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Поначалу он воровал непослушных  детей и уносил их в мешке. Но со временем Мороз подобрел и стал уже сам одаривать детишек. Дед Мороз стал символом праздника Нового Года.</a:t>
            </a:r>
            <a:endParaRPr lang="ru-RU" dirty="0"/>
          </a:p>
        </p:txBody>
      </p:sp>
      <p:pic>
        <p:nvPicPr>
          <p:cNvPr id="28674" name="Picture 2" descr="C:\Users\ДИРЕКТОР\Desktop\дед мороз\картинки деда мороза\post-3-125310374497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571500"/>
            <a:ext cx="37147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14375" y="4643438"/>
            <a:ext cx="7715250" cy="2000250"/>
          </a:xfrm>
        </p:spPr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В 1840 году были опубликованы «Детские сказки дедушки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Иринея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Franklin Gothic Medium Cond" pitchFamily="34" charset="0"/>
              </a:rPr>
              <a:t>» В.Ф.Одоевского, в одной из которых («Мороз Иванович») впервые дан образ Деда Мороза</a:t>
            </a:r>
            <a:endParaRPr lang="ru-RU" dirty="0">
              <a:solidFill>
                <a:schemeClr val="bg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29699" name="Picture 3" descr="C:\Users\ДИРЕКТОР\Desktop\дед мороз\картинки деда мороза\imge2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214313"/>
            <a:ext cx="34417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C:\Users\ДИРЕКТОР\Desktop\дед мороз\картинки деда мороза\al_book_6026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214313"/>
            <a:ext cx="3571875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276</TotalTime>
  <Words>932</Words>
  <Application>Microsoft Office PowerPoint</Application>
  <PresentationFormat>Экран (4:3)</PresentationFormat>
  <Paragraphs>88</Paragraphs>
  <Slides>34</Slides>
  <Notes>34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 провела опрос среди детей разного возраста и получила следующие данные: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Admin</cp:lastModifiedBy>
  <cp:revision>31</cp:revision>
  <cp:lastPrinted>2017-01-22T15:44:28Z</cp:lastPrinted>
  <dcterms:created xsi:type="dcterms:W3CDTF">2011-01-06T11:02:27Z</dcterms:created>
  <dcterms:modified xsi:type="dcterms:W3CDTF">2017-01-22T15:45:40Z</dcterms:modified>
</cp:coreProperties>
</file>