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72" r:id="rId6"/>
    <p:sldId id="275" r:id="rId7"/>
    <p:sldId id="260" r:id="rId8"/>
    <p:sldId id="264" r:id="rId9"/>
    <p:sldId id="269" r:id="rId10"/>
    <p:sldId id="262" r:id="rId11"/>
    <p:sldId id="263" r:id="rId12"/>
    <p:sldId id="268" r:id="rId13"/>
    <p:sldId id="270" r:id="rId14"/>
    <p:sldId id="265" r:id="rId15"/>
    <p:sldId id="266" r:id="rId16"/>
    <p:sldId id="267" r:id="rId17"/>
    <p:sldId id="261" r:id="rId18"/>
    <p:sldId id="276" r:id="rId19"/>
    <p:sldId id="279" r:id="rId20"/>
    <p:sldId id="277" r:id="rId21"/>
    <p:sldId id="278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804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79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0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41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12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9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577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850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5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15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3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45866-FB05-44FC-AE7B-C0F0C2DAD761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BAC1E-24F4-4DDA-9404-AA6FE41AB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25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5.jpeg"/><Relationship Id="rId7" Type="http://schemas.openxmlformats.org/officeDocument/2006/relationships/image" Target="../media/image68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4.jpeg"/><Relationship Id="rId4" Type="http://schemas.openxmlformats.org/officeDocument/2006/relationships/image" Target="../media/image66.jpeg"/><Relationship Id="rId9" Type="http://schemas.openxmlformats.org/officeDocument/2006/relationships/image" Target="../media/image7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image" Target="../media/image87.jpeg"/><Relationship Id="rId7" Type="http://schemas.openxmlformats.org/officeDocument/2006/relationships/image" Target="../media/image91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564904"/>
            <a:ext cx="8856984" cy="3872721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младший – средний возраст группа«Сказка»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Шалакова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Г.А.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2017г.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32656"/>
            <a:ext cx="7488832" cy="882119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Муниципальное бюджетное дошкольное образовательное учреждение</a:t>
            </a:r>
            <a:endParaRPr lang="ru-RU" sz="1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Высокогорский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детский сад №2» Енисейского района </a:t>
            </a:r>
            <a:endParaRPr lang="ru-RU" sz="1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12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00" y="188640"/>
            <a:ext cx="8784976" cy="3024336"/>
          </a:xfrm>
        </p:spPr>
        <p:txBody>
          <a:bodyPr>
            <a:normAutofit/>
          </a:bodyPr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Для развития экологической культуры у детей, в группе оборудован </a:t>
            </a:r>
            <a:r>
              <a:rPr lang="ru-RU" sz="1800" b="1" dirty="0" smtClean="0">
                <a:latin typeface="Arial" pitchFamily="34" charset="0"/>
                <a:ea typeface="Calibri"/>
                <a:cs typeface="Arial" pitchFamily="34" charset="0"/>
              </a:rPr>
              <a:t>экологический це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нтр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котором созданы условия для обогащения представлений детей о многообразии природного мира, воспитании любви к природе и бережного отношения к ней. В нем имеется необходимое оборудование для ухода за растениями, опытно-исследовательской деятельности,  настенный календарь погоды, настольные игры экологической тематики, а также подобран иллюстрационный и дидактический материал. В экологическом центре расположены детские поделки из природного материала.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" name="Picture 3" descr="C:\Users\User\Desktop\Новая папка (6)\SDC14493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428992" y="4500570"/>
            <a:ext cx="2714644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5" descr="C:\Users\User\Desktop\Новая папка (6)\SDC14488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6429388" y="4572008"/>
            <a:ext cx="2571768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8" name="Picture 2" descr="C:\Documents and Settings\Галя\Рабочий стол\Новая папка (3)\131___01\IMG_01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571744"/>
            <a:ext cx="3000260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C:\Users\User\Desktop\SDC1178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2643182"/>
            <a:ext cx="2714644" cy="1714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4" descr="C:\Users\User\Desktop\Новая папка (6)\SDC1444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2571744"/>
            <a:ext cx="2504898" cy="1878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1423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Documents and Settings\Галя\Рабочий стол\проект Молокознайка\SDC145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143116"/>
            <a:ext cx="2786082" cy="2089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692" y="306928"/>
            <a:ext cx="8458787" cy="2762032"/>
          </a:xfrm>
        </p:spPr>
        <p:txBody>
          <a:bodyPr/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центре экспериментирования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имеются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материалы для исследовательской и экспериментальной деятельности: лупы, микроскопы, мензурки, магниты, стол для экспериментирования с песком и водой, нетрадиционный и природный материал, лупы, весы детские, мешочки с разным наполнением, емкости разных размеров, ткани разных фактур.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122" name="Picture 2" descr="C:\Documents and Settings\Галя\Рабочий стол\Новая папка (3)\131___01\IMG_02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14554"/>
            <a:ext cx="3160969" cy="4214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C:\Documents and Settings\Галя\Рабочий стол\проект Молокознайка\Новая папка (2)\IMG_20161115_1038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2000240"/>
            <a:ext cx="1357322" cy="2413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Documents and Settings\Галя\Рабочий стол\Новый год ясли\SDC1566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4429132"/>
            <a:ext cx="2686035" cy="2014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7" descr="G:\праздник осени 2015\SDC1178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714884"/>
            <a:ext cx="2324088" cy="1743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679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2222444"/>
          </a:xfrm>
        </p:spPr>
        <p:txBody>
          <a:bodyPr/>
          <a:lstStyle/>
          <a:p>
            <a:pPr marL="45720" indent="45720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</a:t>
            </a:r>
            <a:r>
              <a:rPr lang="ru-RU" sz="1800" b="1" dirty="0" smtClean="0">
                <a:latin typeface="Arial" pitchFamily="34" charset="0"/>
                <a:ea typeface="Calibri"/>
                <a:cs typeface="Arial" pitchFamily="34" charset="0"/>
              </a:rPr>
              <a:t>литературном центре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у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детей формируется умение обращаться с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книгой, навык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слушания. Здесь расположены книги в соответствии с программой, а также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папка с портретами детских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поэтов и писателей; все книги и иллюстрации периодически обновляются.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Познакомившись с литературным произведением дети отражают в рисунках, продуктивной деятельности свое отношение к персонажам и событиям.</a:t>
            </a:r>
            <a:endParaRPr lang="ru-RU" sz="18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6146" name="Picture 2" descr="C:\Documents and Settings\Галя\Рабочий стол\Новая папка (3)\131___01\IMG_01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786058"/>
            <a:ext cx="3529775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Documents and Settings\Галя\Рабочий стол\Новая папка (3)\131___01\IMG_01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2786058"/>
            <a:ext cx="2000264" cy="1500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C:\Documents and Settings\Галя\Рабочий стол\Новая папка (3)\IMG_03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2786058"/>
            <a:ext cx="1937296" cy="1579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C:\Users\User\Desktop\Новая папка (5)\SDC144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4572008"/>
            <a:ext cx="2357454" cy="1768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F:\Шалакова Г.А\IMG_803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4572008"/>
            <a:ext cx="214314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8303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90249"/>
            <a:ext cx="8128258" cy="3291779"/>
          </a:xfrm>
        </p:spPr>
        <p:txBody>
          <a:bodyPr>
            <a:normAutofit/>
          </a:bodyPr>
          <a:lstStyle/>
          <a:p>
            <a:pPr marL="45720" indent="457200" algn="just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центре нравственно-патриотического воспитания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размещены: государственная символика, </a:t>
            </a:r>
            <a:r>
              <a:rPr lang="ru-RU" sz="180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 информационный и игровой материал </a:t>
            </a:r>
            <a:r>
              <a:rPr lang="ru-RU" sz="18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о родном </a:t>
            </a:r>
            <a:r>
              <a:rPr lang="ru-RU" sz="180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крае и поселке, достопримечательностях. Дети узнают о </a:t>
            </a:r>
            <a:r>
              <a:rPr lang="ru-RU" sz="18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народных традициях, </a:t>
            </a:r>
            <a:r>
              <a:rPr lang="ru-RU" sz="180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знакомятся </a:t>
            </a:r>
            <a:r>
              <a:rPr lang="ru-RU" sz="18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с микросоциумом (семья, детский сад, родной </a:t>
            </a:r>
            <a:r>
              <a:rPr lang="ru-RU" sz="180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поселок).</a:t>
            </a:r>
            <a:endParaRPr lang="ru-RU" sz="1800" dirty="0">
              <a:latin typeface="Arial" pitchFamily="34" charset="0"/>
              <a:ea typeface="Calibri"/>
              <a:cs typeface="Arial" pitchFamily="34" charset="0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16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C:\Documents and Settings\Галя\Рабочий стол\для презентации\IMG_20160505_1559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43116"/>
            <a:ext cx="4262382" cy="2397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C:\Documents and Settings\Галя\Рабочий стол\Атестация 2017\23 феврвля\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3116"/>
            <a:ext cx="4191343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C:\Documents and Settings\Галя\Рабочий стол\Темат нед. и праздники\Новая папка (2)\SDC162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714884"/>
            <a:ext cx="2500330" cy="1875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" descr="G:\дом в котором я живу      12.11 15\SDC121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786322"/>
            <a:ext cx="2381267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5" descr="G:\праздник День победы\SDC133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786322"/>
            <a:ext cx="2257412" cy="1693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9426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5865515"/>
          </a:xfrm>
        </p:spPr>
        <p:txBody>
          <a:bodyPr>
            <a:normAutofit/>
          </a:bodyPr>
          <a:lstStyle/>
          <a:p>
            <a:pPr marL="45720" indent="457200" algn="just">
              <a:spcBef>
                <a:spcPts val="0"/>
              </a:spcBef>
              <a:buNone/>
            </a:pPr>
            <a:r>
              <a:rPr lang="ru-RU" sz="1800" dirty="0" smtClean="0">
                <a:latin typeface="Arial" pitchFamily="34" charset="0"/>
                <a:ea typeface="Calibri"/>
                <a:cs typeface="Arial" pitchFamily="34" charset="0"/>
              </a:rPr>
              <a:t>В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группе оборудован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центр </a:t>
            </a:r>
            <a:r>
              <a:rPr lang="ru-RU" sz="1800" b="1" dirty="0" smtClean="0">
                <a:latin typeface="Arial" pitchFamily="34" charset="0"/>
                <a:ea typeface="Calibri"/>
                <a:cs typeface="Arial" pitchFamily="34" charset="0"/>
              </a:rPr>
              <a:t>детского творчества, </a:t>
            </a:r>
            <a:r>
              <a:rPr lang="ru-RU" sz="1800" dirty="0" smtClean="0">
                <a:latin typeface="Arial" pitchFamily="34" charset="0"/>
                <a:ea typeface="Calibri"/>
                <a:cs typeface="Arial" pitchFamily="34" charset="0"/>
              </a:rPr>
              <a:t>в целях художественно - эстетического развития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котором находятся столы, мольберты, имеются различные виды бумаги, несколько видов карандашей, пластилин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ножницы, трафареты, печати, шаблоны, краски, гуашь,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восковые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мелки,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фломастеры,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кисти 3-х величин и разной жесткости, образцы народно-прикладного и декоративного творчества, соленое тесто, природно-бросовый материал для создания коллажей, наглядный материал по ознакомлению с жанрами живописи, скульптурой и т.д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ru-RU" sz="1800" dirty="0"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ea typeface="Calibri"/>
                <a:cs typeface="Arial" pitchFamily="34" charset="0"/>
              </a:rPr>
              <a:t>      </a:t>
            </a:r>
          </a:p>
          <a:p>
            <a:pPr marL="45720" indent="457200" algn="just">
              <a:spcBef>
                <a:spcPts val="0"/>
              </a:spcBef>
              <a:buNone/>
            </a:pPr>
            <a:r>
              <a:rPr lang="ru-RU" sz="1800" dirty="0"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ea typeface="Calibri"/>
                <a:cs typeface="Arial" pitchFamily="34" charset="0"/>
              </a:rPr>
              <a:t>Используются </a:t>
            </a:r>
            <a:r>
              <a:rPr lang="ru-RU" sz="1800" dirty="0">
                <a:latin typeface="Arial" pitchFamily="34" charset="0"/>
                <a:ea typeface="Calibri"/>
                <a:cs typeface="Arial" pitchFamily="34" charset="0"/>
              </a:rPr>
              <a:t>нетрадиционные художественно-графические техники: монотипия, объемное моделирование, пластилинография, </a:t>
            </a:r>
            <a:r>
              <a:rPr lang="ru-RU" sz="1800" dirty="0" err="1">
                <a:latin typeface="Arial" pitchFamily="34" charset="0"/>
                <a:ea typeface="Calibri"/>
                <a:cs typeface="Arial" pitchFamily="34" charset="0"/>
              </a:rPr>
              <a:t>тычкование</a:t>
            </a:r>
            <a:r>
              <a:rPr lang="ru-RU" sz="1800" dirty="0">
                <a:latin typeface="Arial" pitchFamily="34" charset="0"/>
                <a:ea typeface="Calibri"/>
                <a:cs typeface="Arial" pitchFamily="34" charset="0"/>
              </a:rPr>
              <a:t> и т.д. материал доступен для самостоятельного использования детьми.</a:t>
            </a:r>
          </a:p>
          <a:p>
            <a:pPr marL="4572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8" name="Picture 2" descr="C:\Users\User\Desktop\Новая папка (5)\SDC143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5072074"/>
            <a:ext cx="2047889" cy="1535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2" descr="C:\Users\User\Desktop\Новая папка (5)\IMG_20161109_1552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00438"/>
            <a:ext cx="1727894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4" descr="C:\Users\User\Desktop\Новая папка (6)\SDC145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5072074"/>
            <a:ext cx="2143139" cy="1607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3" descr="C:\Users\User\Desktop\P10502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4929198"/>
            <a:ext cx="2243648" cy="1682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2" descr="C:\Users\User\Desktop\Новая папка (5)\SDC1439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500438"/>
            <a:ext cx="200026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18" name="Picture 2" descr="C:\Documents and Settings\Галя\Рабочий стол\для презентации\SDC1456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3429000"/>
            <a:ext cx="2143140" cy="1607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Documents and Settings\Галя\Рабочий стол\Новая папка (3)\IMG_976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3500438"/>
            <a:ext cx="1999490" cy="1499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4458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544197" cy="2160240"/>
          </a:xfrm>
        </p:spPr>
        <p:txBody>
          <a:bodyPr>
            <a:noAutofit/>
          </a:bodyPr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музыкальном центре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имеются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детские музыкальные инструменты для музыкальной импровизации, самодельные шумовые инструменты, альбомы с портретами композиторов и изображениями инструментов, аудиотехника с подбором детской, классической и релаксационной музыки. Музыкальные инструменты доставляют детям много радостных минут и развивают фонематический слух и чувство ритма.</a:t>
            </a:r>
            <a:endParaRPr lang="ru-RU" sz="1800" dirty="0">
              <a:solidFill>
                <a:schemeClr val="tx1"/>
              </a:solidFill>
              <a:effectLst/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8194" name="Picture 2" descr="C:\Documents and Settings\Галя\Рабочий стол\Новая папка (3)\IMG_03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34178"/>
            <a:ext cx="3714776" cy="3249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G:\досуг Будем, будем, мы посуду и любить и уважать\SDC131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143116"/>
            <a:ext cx="4286279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Documents and Settings\Галя\Рабочий стол\Новая папка (3)\IMG_03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5143512"/>
            <a:ext cx="2248852" cy="1571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8415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592287"/>
          </a:xfrm>
        </p:spPr>
        <p:txBody>
          <a:bodyPr>
            <a:normAutofit/>
          </a:bodyPr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группе организован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центр театрализации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детей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в котором присутствуют различные виды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театра, настольный театр, пальчиковый, театр резиновых игрушек,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небольшие ширмы и наборы кукол (пальчиковых, перчаточных и плоскостных фигур), а также театры, сделанные совместно с детьми, маски, атрибуты, элементы костюмов для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персонажей, декорации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уголок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ряженья. Встреча с героями из сказок помогает ребятишкам расслабиться, снять напряжение, создать радостную атмосферу.</a:t>
            </a:r>
            <a:endParaRPr lang="ru-RU" sz="18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243" name="Picture 3" descr="C:\Documents and Settings\Галя\Рабочий стол\Новая папка (3)\IMG_03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5" y="2600119"/>
            <a:ext cx="2786081" cy="2226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3" descr="I:\РАБОЧИЙ СТОЛ\10\IMG_20151012_0934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571744"/>
            <a:ext cx="3808285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8" descr="G:\досуг Кто в теремочке 13.11.15\SDC121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929198"/>
            <a:ext cx="1268024" cy="1690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9" descr="G:\праздник осени 2015\SDC118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000636"/>
            <a:ext cx="2217205" cy="1662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6" descr="G:\8марта 2016 средняя гр\IMG_893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4857760"/>
            <a:ext cx="3119460" cy="175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5" name="Picture 5" descr="C:\Documents and Settings\Галя\Рабочий стол\Новая папка (3)\131___01\IMG_020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4929198"/>
            <a:ext cx="1232308" cy="1643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Documents and Settings\Галя\Рабочий стол\Новая папка (3)\131___01\IMG_017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357562"/>
            <a:ext cx="1427802" cy="1357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Галя\Рабочий стол\Новая папка (3)\131___01\ми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357430"/>
            <a:ext cx="2387587" cy="783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70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109690"/>
            <a:ext cx="8662689" cy="2487662"/>
          </a:xfrm>
        </p:spPr>
        <p:txBody>
          <a:bodyPr>
            <a:normAutofit/>
          </a:bodyPr>
          <a:lstStyle/>
          <a:p>
            <a:pPr marL="45720" indent="457200" algn="just">
              <a:spcAft>
                <a:spcPts val="0"/>
              </a:spcAft>
              <a:buNone/>
            </a:pPr>
            <a:endParaRPr lang="ru-RU" sz="1800" b="1" dirty="0" smtClean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indent="457200" algn="just">
              <a:spcAft>
                <a:spcPts val="0"/>
              </a:spcAft>
              <a:buNone/>
            </a:pPr>
            <a:r>
              <a:rPr lang="ru-RU" sz="1800" b="1" dirty="0" smtClean="0">
                <a:latin typeface="Arial" pitchFamily="34" charset="0"/>
                <a:ea typeface="Calibri"/>
                <a:cs typeface="Arial" pitchFamily="34" charset="0"/>
              </a:rPr>
              <a:t>Центр игры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оснащен атрибутами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для сюжетно ролевых игр, подобранных с учетом возрастных особенностей детей и половой принадлежностью (многофункциональные кубики, макеты (объемные – домики, гаражи, ширмы), наборы образных игрушек (мебель, посуда, животные, транспорт, и т.п.), которые знакомят детей с окружающими предметами быта и учат действовать с ними. Полученные знания и навыки переносят в повседневную жизнь.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6" name="Picture 6" descr="C:\Users\User\Desktop\Новая папка (5)\SDC144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85728"/>
            <a:ext cx="3005130" cy="2253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6" descr="C:\Users\User\Desktop\Новая папка (5)\SDC144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643182"/>
            <a:ext cx="2190765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2" descr="C:\Users\User\Desktop\Новая папка (6)\SDC144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714620"/>
            <a:ext cx="200026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9" descr="C:\Documents and Settings\Галя\Рабочий стол\Новая папка (8)\Новая папка (4)\IMG_20160128_0956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04" y="2643182"/>
            <a:ext cx="1643074" cy="1729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8" descr="C:\Users\User\Desktop\Новая папка (5)\SDC1437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85728"/>
            <a:ext cx="2928958" cy="2196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2157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В группе  есть уголок по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ПДД «В МИРЕ ДОРОЖНЫХ ПРАВИЛ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». В нем имеются книжки о правилах дорожного движения, атрибуты инспектора ДПС, фуражка и жезл, плакат с описанием различных ситуаций, в которые попадают участники дорожного движения, крупные изображения дорожных знаков, музыкальный плакат по ПДД «Берегись автомобиля», настольные игры . Для родителей оформлены консультации в приемной.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Галя\Рабочий стол\Новая папка (3)\131___01\IMG_01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934318"/>
            <a:ext cx="3175540" cy="3709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Documents and Settings\Галя\Рабочий стол\Новая папка (3)\131___01\IMG_01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2857496"/>
            <a:ext cx="2908130" cy="1852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8" descr="C:\Users\User\Desktop\Новая папка (5)\SDC143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2643182"/>
            <a:ext cx="1285884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11" descr="C:\Documents and Settings\Галя\Рабочий стол\Новая папка (8)\Новая папка (4)\IMG_20160209_1110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5072074"/>
            <a:ext cx="2413016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G:\интегрированное нод 18апреля 2016\SDC1316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4452944"/>
            <a:ext cx="1643074" cy="2190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301038" cy="171448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Центр строительства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в котором кроме строительных материалов: различных кубиков, крупных и мелких конструкторов есть и мастерская с инструментами, касками.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Documents and Settings\Галя\Рабочий стол\Новая папка (3)\131___01\IMG_01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071942"/>
            <a:ext cx="3432132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C:\Documents and Settings\Галя\Рабочий стол\Новая папка (3)\131___01\IMG_01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1500174"/>
            <a:ext cx="4926731" cy="4961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I:\РАБОЧИЙ СТОЛ\21\IMG_20151106_1720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714488"/>
            <a:ext cx="3603618" cy="2027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5034"/>
            <a:ext cx="4176464" cy="5960270"/>
          </a:xfrm>
        </p:spPr>
        <p:txBody>
          <a:bodyPr>
            <a:normAutofit lnSpcReduction="10000"/>
          </a:bodyPr>
          <a:lstStyle/>
          <a:p>
            <a:pPr marL="45720" indent="457200" algn="just">
              <a:buNone/>
            </a:pPr>
            <a:endParaRPr lang="ru-RU" sz="1800" dirty="0">
              <a:latin typeface="Arial" pitchFamily="34" charset="0"/>
              <a:cs typeface="Arial" pitchFamily="34" charset="0"/>
            </a:endParaRPr>
          </a:p>
          <a:p>
            <a:pPr marL="45720" indent="457200" algn="just">
              <a:lnSpc>
                <a:spcPct val="11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Предметно-развивающая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среда является центром, где зарождается основа для сотрудничества, положительных взаимоотношений, организованного поведения, способствует обеспечению безопасности детей, сохранению их физического и психического здоровья и имеет воспитательное значение, развивающий характер, дает возможность каждому ребенку испытывать и использовать свои способности, стимулирует проявление самостоятельности, инициативности. </a:t>
            </a:r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" lvl="0" indent="457200" algn="just">
              <a:lnSpc>
                <a:spcPct val="11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Развивающая среда способствует развитию индивидуальности каждого ребенка с учетом его интересов и уровня активности.</a:t>
            </a:r>
          </a:p>
        </p:txBody>
      </p:sp>
      <p:pic>
        <p:nvPicPr>
          <p:cNvPr id="4" name="Picture 1" descr="C:\Documents and Settings\Галя\Рабочий стол\проект Молокознайка\средняя 10.11\P10502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428604"/>
            <a:ext cx="4355084" cy="32663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4" descr="C:\Users\User\Desktop\Новая папка (6)\SDC144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00504"/>
            <a:ext cx="3309949" cy="2483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1998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Уголок «Больница»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Documents and Settings\Галя\Рабочий стол\Новая папка (3)\131___01\IMG_01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709" y="1600200"/>
            <a:ext cx="3827581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C:\Documents and Settings\Галя\Рабочий стол\Новая папка (3)\131___01\IMG_01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500174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«Уголке дежурных»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помещены правила поведения за столом, схема правильной сервировки стола. Так же в уголке дети отслеживают кто дежурил, кто дежурит и кто будет дежурить. Самостоятельно дети могут поставить картинки в меню.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Галя\Рабочий стол\Новая папка (3)\131___01\IMG_01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357298"/>
            <a:ext cx="3005225" cy="3560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I:\РАБОЧИЙ СТОЛ\Новая папка (19)\IMG_20151113_1149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4500570"/>
            <a:ext cx="1218710" cy="2165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C:\Documents and Settings\Галя\Рабочий стол\май 2016\Новая папка (6)\IMG_20160527_1143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357430"/>
            <a:ext cx="2206171" cy="39544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Documents and Settings\Галя\Рабочий стол\фото сред гр\IMG_20161026_0827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1500174"/>
            <a:ext cx="2000264" cy="3556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C:\Documents and Settings\Галя\Рабочий стол\для презентации\SDC1450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714884"/>
            <a:ext cx="2257412" cy="1693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Documents and Settings\Галя\Рабочий стол\Новая папка (3)\131___01\ц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5286388"/>
            <a:ext cx="944553" cy="12270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C:\Documents and Settings\Галя\Рабочий стол\Новая папка (3)\131___01\в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74" y="5072074"/>
            <a:ext cx="1147742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Documents and Settings\Галя\Рабочий стол\проект Молокознайка\SDC144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000504"/>
            <a:ext cx="3286148" cy="2464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3050"/>
            <a:ext cx="3500462" cy="65562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Arial" pitchFamily="34" charset="0"/>
                <a:cs typeface="Arial" pitchFamily="34" charset="0"/>
              </a:rPr>
              <a:t>Уголок  «Магазин»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Users\User\Desktop\SDC1446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85728"/>
            <a:ext cx="3743325" cy="4019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 descr="C:\Users\User\Desktop\SDC152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500438"/>
            <a:ext cx="3741924" cy="3119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3" descr="D:\Картинки\Фото\Детский сад\самост детей 2016\SDC144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3429024" cy="2571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219670"/>
            <a:ext cx="5407099" cy="3569370"/>
          </a:xfrm>
        </p:spPr>
        <p:txBody>
          <a:bodyPr>
            <a:normAutofit/>
          </a:bodyPr>
          <a:lstStyle/>
          <a:p>
            <a:pPr marL="45720" indent="457200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Развивающая предметно-пространственная среда в  группе соответствует требованиям  ФГОС, т.е. она содержательна, насыщена, трансформируема, </a:t>
            </a:r>
            <a:r>
              <a:rPr lang="ru-RU" sz="1800" dirty="0" err="1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полифункциональна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вариативна и доступна, а также оборудована с учетом возрастных особенностей детей и тематическим планированием.</a:t>
            </a: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indent="0">
              <a:lnSpc>
                <a:spcPct val="110000"/>
              </a:lnSpc>
              <a:buNone/>
            </a:pP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68106" y="3695154"/>
            <a:ext cx="3816424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indent="457200" algn="just">
              <a:lnSpc>
                <a:spcPct val="110000"/>
              </a:lnSpc>
            </a:pPr>
            <a:r>
              <a:rPr lang="ru-RU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Инициируя познавательную и творческую активность детей, предоставляет ребенку свободу выбора форм активности, обеспечивает содержание разных форм детской деятельности, соответствует интересам, потребностям и возможностям каждого ребенка.</a:t>
            </a:r>
          </a:p>
        </p:txBody>
      </p:sp>
      <p:pic>
        <p:nvPicPr>
          <p:cNvPr id="7" name="Picture 3" descr="I:\РАБОЧИЙ СТОЛ\10\IMG_20151012_0934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50684"/>
            <a:ext cx="3857652" cy="2170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9" descr="G:\праздник осени 2015\SDC118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428868"/>
            <a:ext cx="2217205" cy="1662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9" descr="G:\Шалакова Г.А. 19.04.2016г. Математика\SDC132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571480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734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8396"/>
            <a:ext cx="8640960" cy="4104456"/>
          </a:xfrm>
        </p:spPr>
        <p:txBody>
          <a:bodyPr>
            <a:normAutofit/>
          </a:bodyPr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Доступность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обеспечивается свободным доступом к игрушкам, материалам, пособиям, которые расположены на уровне глаз детей, в свободном доступе. </a:t>
            </a:r>
          </a:p>
          <a:p>
            <a:pPr marL="45720" indent="457200" algn="just"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Безопасность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обеспечивается соответствием всех элементов среды требованиям по обеспечению надежности и безопасности их использования.</a:t>
            </a:r>
          </a:p>
          <a:p>
            <a:pPr marL="45720" indent="457200" algn="just">
              <a:buNone/>
            </a:pP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Вариативность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среды предполагает периодическую сменяемость игрового материала в группах, появление новых предметов, стимулирующих игровую, двигательную, познавательную и исследовательскую активность детей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.</a:t>
            </a:r>
          </a:p>
          <a:p>
            <a:pPr marL="45720" indent="457200" algn="just">
              <a:buNone/>
            </a:pPr>
            <a:r>
              <a:rPr lang="ru-RU" sz="1800" b="1" dirty="0" err="1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Полифункциональность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обеспечивается использованием составляющих предметной среды, не имеющих жестко закрепленного места и по желанию детей и в зависимости от организованной деятельности переставляется в разные места.</a:t>
            </a:r>
          </a:p>
          <a:p>
            <a:endParaRPr lang="ru-RU" dirty="0"/>
          </a:p>
        </p:txBody>
      </p:sp>
      <p:pic>
        <p:nvPicPr>
          <p:cNvPr id="1027" name="Picture 3" descr="C:\Documents and Settings\Галя\Рабочий стол\для презентации\SDC144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5143512"/>
            <a:ext cx="1757341" cy="1318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Галя\Рабочий стол\для презентации\IMG_20160428_1602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3" y="5000636"/>
            <a:ext cx="2738457" cy="15403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Documents and Settings\Галя\Рабочий стол\для презентации\SDC145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4214818"/>
            <a:ext cx="1857388" cy="1393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4" descr="C:\Users\User\Desktop\Новая папка (5)\SDC144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071942"/>
            <a:ext cx="2076445" cy="1557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5172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Галя\Рабочий стол\Новая папка (3)\131___01\IMG_01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500438"/>
            <a:ext cx="2323499" cy="2757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Галя\Рабочий стол\Новая папка (3)\131___01\IMG_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929066"/>
            <a:ext cx="2267206" cy="2714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015" y="476672"/>
            <a:ext cx="8229600" cy="1756792"/>
          </a:xfrm>
        </p:spPr>
        <p:txBody>
          <a:bodyPr/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Все предметы убранства и оборудования гармонично сочетаются по цвету, стилю. </a:t>
            </a:r>
          </a:p>
          <a:p>
            <a:endParaRPr lang="ru-RU" dirty="0"/>
          </a:p>
        </p:txBody>
      </p:sp>
      <p:pic>
        <p:nvPicPr>
          <p:cNvPr id="1026" name="Picture 2" descr="C:\Documents and Settings\Галя\Рабочий стол\Новая папка (3)\131___01\IMG_01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357298"/>
            <a:ext cx="3048160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Галя\Рабочий стол\Новая папка (3)\131___01\IMG_01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1071546"/>
            <a:ext cx="2952789" cy="22144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" descr="C:\Documents and Settings\Галя\Рабочий стол\Новая папка (3)\131___01\IMG_02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857496"/>
            <a:ext cx="1941422" cy="1456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Documents and Settings\Галя\Рабочий стол\Новая папка (3)\131___01\IMG_016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4429132"/>
            <a:ext cx="1827016" cy="2105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751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568952" cy="1401336"/>
          </a:xfrm>
        </p:spPr>
        <p:txBody>
          <a:bodyPr/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Предметно-пространственная среда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группы организованна мною таким образом, чтобы каждый ребенок имел возможность заниматься любимым делом, в соответствии с индивидуальными и возрастными особенностями, через ведущий вид деятельности – игру.</a:t>
            </a:r>
            <a:endParaRPr lang="ru-RU" sz="18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6" name="Picture 7" descr="C:\Users\User\Desktop\Новая папка (5)\SDC144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785926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C:\Users\User\Desktop\Новая папка (6)\SDC144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785926"/>
            <a:ext cx="3071834" cy="230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4" descr="C:\Users\User\Desktop\Новая папка (5)\SDC144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357694"/>
            <a:ext cx="2643206" cy="1982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3" descr="C:\Users\User\Desktop\Новая папка (5)\SDC1438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339834"/>
            <a:ext cx="2714644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9" descr="C:\Users\User\Desktop\Новая папка (5)\SDC1443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357694"/>
            <a:ext cx="266701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29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418" y="188640"/>
            <a:ext cx="8229600" cy="4525963"/>
          </a:xfrm>
        </p:spPr>
        <p:txBody>
          <a:bodyPr>
            <a:normAutofit/>
          </a:bodyPr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 группе предметно-развивающая среда разделена на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центры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для самостоятельной деятельности детей. </a:t>
            </a:r>
          </a:p>
          <a:p>
            <a:endParaRPr lang="ru-RU" sz="3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635896" y="473773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indent="457200" algn="just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Игровой материал периодически меняется для стимуляции игровой, двигательной, познавательной, исследовательской активности детей.</a:t>
            </a:r>
          </a:p>
        </p:txBody>
      </p:sp>
      <p:pic>
        <p:nvPicPr>
          <p:cNvPr id="8" name="Picture 6" descr="C:\Users\User\Desktop\Новая папка (5)\SDC144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815" y="1868093"/>
            <a:ext cx="2581275" cy="19359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6" descr="C:\Users\User\Desktop\Новая папка (5)\SDC14426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929322" y="1142984"/>
            <a:ext cx="2490779" cy="1868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4" descr="H:\средняя 10.11\P10502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142985"/>
            <a:ext cx="228601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" name="Picture 5" descr="C:\Users\User\Desktop\Новая папка (5)\SDC1439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000372"/>
            <a:ext cx="2143140" cy="1607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Picture 3" descr="C:\Documents and Settings\Галя\Рабочий стол\Новая папка (22)\IMG_20160120_10120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9322" y="3286124"/>
            <a:ext cx="2214585" cy="1246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6322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3474720"/>
          </a:xfrm>
        </p:spPr>
        <p:txBody>
          <a:bodyPr>
            <a:normAutofit/>
          </a:bodyPr>
          <a:lstStyle/>
          <a:p>
            <a:pPr marL="45720" indent="4572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Для обеспечения двигательной активности детей в группе организован </a:t>
            </a:r>
            <a:r>
              <a:rPr lang="ru-RU" sz="1800" b="1" dirty="0" smtClean="0">
                <a:latin typeface="Arial" pitchFamily="34" charset="0"/>
                <a:ea typeface="Calibri"/>
                <a:cs typeface="Arial" pitchFamily="34" charset="0"/>
              </a:rPr>
              <a:t>ц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ентр движения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где имеется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разнообразное спортивное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оборудование, которое периодически меняется и перемещается в зону доступности: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мячи разного размера,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скакалки, обручи,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кегли, флажки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мешочки с крупой, различной длины веревочки,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оборудование для профилактики и коррекции осанки и плоскостопия, атрибуты для подвижных игр, приспособления для закаливания и самомассажа детей: </a:t>
            </a:r>
            <a:r>
              <a:rPr lang="ru-RU" sz="1800" dirty="0" err="1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массажеры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гимнастические палочки, 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ребристые доски, </a:t>
            </a:r>
            <a:r>
              <a:rPr lang="ru-RU" sz="1800" dirty="0" smtClean="0">
                <a:latin typeface="Arial" pitchFamily="34" charset="0"/>
                <a:ea typeface="Calibri"/>
                <a:cs typeface="Arial" pitchFamily="34" charset="0"/>
              </a:rPr>
              <a:t>массажные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коврики и пр. </a:t>
            </a:r>
          </a:p>
          <a:p>
            <a:endParaRPr lang="ru-RU" dirty="0"/>
          </a:p>
        </p:txBody>
      </p:sp>
      <p:pic>
        <p:nvPicPr>
          <p:cNvPr id="2050" name="Picture 2" descr="C:\Documents and Settings\Галя\Рабочий стол\Новая папка (3)\IMG_03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500306"/>
            <a:ext cx="3443581" cy="2145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Галя\Рабочий стол\Новая папка (3)\IMG_03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2428868"/>
            <a:ext cx="2625227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Documents and Settings\Галя\Рабочий стол\для презентации\IMG_20160428_1601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4857760"/>
            <a:ext cx="2857520" cy="1607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25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Галя\Рабочий стол\Новая папка (3)\131___01\IMG_01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357430"/>
            <a:ext cx="3038869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1828800"/>
          </a:xfrm>
        </p:spPr>
        <p:txBody>
          <a:bodyPr>
            <a:normAutofit lnSpcReduction="10000"/>
          </a:bodyPr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Для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умственного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развития создан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математический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центр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котором имеется раздаточный счетный материал, геометрические фигуры,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разные виды мозаик, лото по разным темам, занимательный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и познавательный материал, игры на развитие логического мышления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. </a:t>
            </a:r>
            <a:r>
              <a:rPr lang="ru-RU" sz="1800" dirty="0" smtClean="0">
                <a:latin typeface="Arial" pitchFamily="34" charset="0"/>
                <a:ea typeface="Calibri"/>
                <a:cs typeface="Arial" pitchFamily="34" charset="0"/>
              </a:rPr>
              <a:t>Которые способствуют обогащению чувственного и тактильного опыта детей, развитию внимания, памяти, слуха, а так же формированию сенсорных  эталонов.</a:t>
            </a:r>
            <a:endParaRPr lang="ru-RU" sz="18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3075" name="Picture 3" descr="C:\Documents and Settings\Галя\Рабочий стол\Новая папка (3)\IMG_03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3" y="2201497"/>
            <a:ext cx="2857520" cy="17576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F:\Шалакова Г.А\IMG_80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4071942"/>
            <a:ext cx="228601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5" descr="C:\Users\User\Desktop\Новая папка (6)\SDC144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4143380"/>
            <a:ext cx="2762269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C:\Documents and Settings\Галя\Рабочий стол\Новая папка (3)\131___01\IMG_023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2214554"/>
            <a:ext cx="1919326" cy="1675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754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</TotalTime>
  <Words>1107</Words>
  <Application>Microsoft Office PowerPoint</Application>
  <PresentationFormat>Экран (4:3)</PresentationFormat>
  <Paragraphs>39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ПРЕДМЕТНО-РАЗВИВАЮЩАЯ СРЕДА  младший – средний возраст группа«Сказка»                              воспитатель Шалакова Г.А.  2017г.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группе  есть уголок по ПДД «В МИРЕ ДОРОЖНЫХ ПРАВИЛ». В нем имеются книжки о правилах дорожного движения, атрибуты инспектора ДПС, фуражка и жезл, плакат с описанием различных ситуаций, в которые попадают участники дорожного движения, крупные изображения дорожных знаков, музыкальный плакат по ПДД «Берегись автомобиля», настольные игры . Для родителей оформлены консультации в приемной.</vt:lpstr>
      <vt:lpstr>Центр строительства, в котором кроме строительных материалов: различных кубиков, крупных и мелких конструкторов есть и мастерская с инструментами, касками.</vt:lpstr>
      <vt:lpstr>Уголок «Больница»</vt:lpstr>
      <vt:lpstr>В «Уголке дежурных» помещены правила поведения за столом, схема правильной сервировки стола. Так же в уголке дети отслеживают кто дежурил, кто дежурит и кто будет дежурить. Самостоятельно дети могут поставить картинки в меню.</vt:lpstr>
      <vt:lpstr>Уголок  «Магазин»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 2-ой младшей группы «Теремок»                              воспитатель Метелкина Н.Н.  2016</dc:title>
  <dc:creator>Марина</dc:creator>
  <cp:lastModifiedBy>Андрей</cp:lastModifiedBy>
  <cp:revision>146</cp:revision>
  <dcterms:created xsi:type="dcterms:W3CDTF">2016-10-17T03:39:35Z</dcterms:created>
  <dcterms:modified xsi:type="dcterms:W3CDTF">2017-02-19T02:34:42Z</dcterms:modified>
</cp:coreProperties>
</file>