
<file path=[Content_Types].xml><?xml version="1.0" encoding="utf-8"?>
<Types xmlns="http://schemas.openxmlformats.org/package/2006/content-types">
  <Default Extension="bin" ContentType="audio/unknown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embeddings/oleObject1.bin" ContentType="application/vnd.openxmlformats-officedocument.oleObject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0"/>
  </p:notesMasterIdLst>
  <p:sldIdLst>
    <p:sldId id="256" r:id="rId2"/>
    <p:sldId id="279" r:id="rId3"/>
    <p:sldId id="257" r:id="rId4"/>
    <p:sldId id="286" r:id="rId5"/>
    <p:sldId id="287" r:id="rId6"/>
    <p:sldId id="284" r:id="rId7"/>
    <p:sldId id="264" r:id="rId8"/>
    <p:sldId id="268" r:id="rId9"/>
    <p:sldId id="288" r:id="rId10"/>
    <p:sldId id="289" r:id="rId11"/>
    <p:sldId id="291" r:id="rId12"/>
    <p:sldId id="290" r:id="rId13"/>
    <p:sldId id="269" r:id="rId14"/>
    <p:sldId id="271" r:id="rId15"/>
    <p:sldId id="276" r:id="rId16"/>
    <p:sldId id="292" r:id="rId17"/>
    <p:sldId id="278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615" autoAdjust="0"/>
    <p:restoredTop sz="86364" autoAdjust="0"/>
  </p:normalViewPr>
  <p:slideViewPr>
    <p:cSldViewPr>
      <p:cViewPr>
        <p:scale>
          <a:sx n="112" d="100"/>
          <a:sy n="112" d="100"/>
        </p:scale>
        <p:origin x="-1572" y="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34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C7F85B-9255-4476-8A29-8FEDF98FAF3F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D5F54B-35D3-4A75-9D40-7E22C5CEAF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3011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D5F54B-35D3-4A75-9D40-7E22C5CEAF67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type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type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type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type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type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type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type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type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type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type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sndAc>
      <p:stSnd>
        <p:snd r:embed="rId1" name="type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bin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>
    <p:sndAc>
      <p:stSnd>
        <p:snd r:embed="rId13" name="type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8"/>
            <a:ext cx="7772400" cy="5929353"/>
          </a:xfrm>
        </p:spPr>
        <p:txBody>
          <a:bodyPr/>
          <a:lstStyle/>
          <a:p>
            <a:pPr algn="r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28604"/>
            <a:ext cx="6400800" cy="3857652"/>
          </a:xfrm>
        </p:spPr>
        <p:txBody>
          <a:bodyPr>
            <a:normAutofit/>
          </a:bodyPr>
          <a:lstStyle/>
          <a:p>
            <a:endParaRPr lang="ru-RU" sz="10000" dirty="0" smtClean="0">
              <a:solidFill>
                <a:srgbClr val="FF0000"/>
              </a:solidFill>
            </a:endParaRPr>
          </a:p>
          <a:p>
            <a:endParaRPr lang="ru-RU" sz="8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57422" y="285728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graphicFrame>
        <p:nvGraphicFramePr>
          <p:cNvPr id="6145" name="Object 1"/>
          <p:cNvGraphicFramePr>
            <a:graphicFrameLocks noChangeAspect="1"/>
          </p:cNvGraphicFramePr>
          <p:nvPr/>
        </p:nvGraphicFramePr>
        <p:xfrm>
          <a:off x="2071670" y="3000372"/>
          <a:ext cx="6161088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name="Объект упаковщика для оболочки" showAsIcon="1" r:id="rId4" imgW="6160680" imgH="685800" progId="Package">
                  <p:embed/>
                </p:oleObj>
              </mc:Choice>
              <mc:Fallback>
                <p:oleObj name="Объект упаковщика для оболочки" showAsIcon="1" r:id="rId4" imgW="6160680" imgH="685800" progId="Package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1670" y="3000372"/>
                        <a:ext cx="6161088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sndAc>
      <p:stSnd>
        <p:snd r:embed="rId3" name="type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14290"/>
            <a:ext cx="8429684" cy="1143008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Звательный падеж</a:t>
            </a:r>
            <a:endParaRPr lang="ru-RU" sz="66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1357298"/>
            <a:ext cx="8053414" cy="5214974"/>
          </a:xfrm>
        </p:spPr>
        <p:txBody>
          <a:bodyPr>
            <a:normAutofit/>
          </a:bodyPr>
          <a:lstStyle/>
          <a:p>
            <a:pPr algn="l"/>
            <a:r>
              <a:rPr lang="ru-RU" sz="4000" dirty="0" smtClean="0">
                <a:solidFill>
                  <a:srgbClr val="002060"/>
                </a:solidFill>
              </a:rPr>
              <a:t>1</a:t>
            </a:r>
            <a:r>
              <a:rPr lang="ru-RU" sz="4400" dirty="0" smtClean="0">
                <a:solidFill>
                  <a:srgbClr val="002060"/>
                </a:solidFill>
              </a:rPr>
              <a:t>. Ты, царица, всех милее, Всех румяней и белее.</a:t>
            </a:r>
          </a:p>
          <a:p>
            <a:pPr algn="l"/>
            <a:r>
              <a:rPr lang="ru-RU" sz="4400" dirty="0" smtClean="0">
                <a:solidFill>
                  <a:srgbClr val="002060"/>
                </a:solidFill>
              </a:rPr>
              <a:t>2. Не губи меня, девица!</a:t>
            </a:r>
          </a:p>
          <a:p>
            <a:pPr algn="l"/>
            <a:r>
              <a:rPr lang="ru-RU" sz="4400" dirty="0" smtClean="0">
                <a:solidFill>
                  <a:srgbClr val="002060"/>
                </a:solidFill>
              </a:rPr>
              <a:t>3. Постой, бабушка, постой немножко...</a:t>
            </a:r>
          </a:p>
          <a:p>
            <a:pPr algn="l"/>
            <a:r>
              <a:rPr lang="ru-RU" sz="4400" dirty="0" smtClean="0">
                <a:solidFill>
                  <a:srgbClr val="002060"/>
                </a:solidFill>
              </a:rPr>
              <a:t>4. Что, </a:t>
            </a:r>
            <a:r>
              <a:rPr lang="ru-RU" sz="4400" dirty="0" err="1" smtClean="0">
                <a:solidFill>
                  <a:srgbClr val="002060"/>
                </a:solidFill>
              </a:rPr>
              <a:t>Соколко</a:t>
            </a:r>
            <a:r>
              <a:rPr lang="ru-RU" sz="4400" dirty="0" smtClean="0">
                <a:solidFill>
                  <a:srgbClr val="002060"/>
                </a:solidFill>
              </a:rPr>
              <a:t>, что с тобою?</a:t>
            </a:r>
          </a:p>
          <a:p>
            <a:pPr algn="l"/>
            <a:endParaRPr lang="ru-RU" dirty="0"/>
          </a:p>
        </p:txBody>
      </p:sp>
    </p:spTree>
  </p:cSld>
  <p:clrMapOvr>
    <a:masterClrMapping/>
  </p:clrMapOvr>
  <p:transition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472518" cy="64294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 err="1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Физминутка</a:t>
            </a:r>
            <a:r>
              <a:rPr lang="ru-RU" sz="48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 «Падежи»</a:t>
            </a:r>
            <a:r>
              <a:rPr lang="ru-RU" sz="48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/>
            </a:r>
            <a:br>
              <a:rPr lang="ru-RU" sz="48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</a:br>
            <a:r>
              <a:rPr lang="ru-RU" sz="4800" dirty="0" smtClean="0">
                <a:solidFill>
                  <a:srgbClr val="002060"/>
                </a:solidFill>
              </a:rPr>
              <a:t>Именительный подпрыгнул,</a:t>
            </a:r>
            <a:br>
              <a:rPr lang="ru-RU" sz="4800" dirty="0" smtClean="0">
                <a:solidFill>
                  <a:srgbClr val="002060"/>
                </a:solidFill>
              </a:rPr>
            </a:br>
            <a:r>
              <a:rPr lang="ru-RU" sz="4800" dirty="0" smtClean="0">
                <a:solidFill>
                  <a:srgbClr val="002060"/>
                </a:solidFill>
              </a:rPr>
              <a:t>А Родительный летал.</a:t>
            </a:r>
            <a:br>
              <a:rPr lang="ru-RU" sz="4800" dirty="0" smtClean="0">
                <a:solidFill>
                  <a:srgbClr val="002060"/>
                </a:solidFill>
              </a:rPr>
            </a:br>
            <a:r>
              <a:rPr lang="ru-RU" sz="4800" dirty="0" smtClean="0">
                <a:solidFill>
                  <a:srgbClr val="002060"/>
                </a:solidFill>
              </a:rPr>
              <a:t>Дательный полез на горку,</a:t>
            </a:r>
            <a:br>
              <a:rPr lang="ru-RU" sz="4800" dirty="0" smtClean="0">
                <a:solidFill>
                  <a:srgbClr val="002060"/>
                </a:solidFill>
              </a:rPr>
            </a:br>
            <a:r>
              <a:rPr lang="ru-RU" sz="4800" dirty="0" smtClean="0">
                <a:solidFill>
                  <a:srgbClr val="002060"/>
                </a:solidFill>
              </a:rPr>
              <a:t>А Винительный устал.</a:t>
            </a:r>
            <a:br>
              <a:rPr lang="ru-RU" sz="4800" dirty="0" smtClean="0">
                <a:solidFill>
                  <a:srgbClr val="002060"/>
                </a:solidFill>
              </a:rPr>
            </a:br>
            <a:r>
              <a:rPr lang="ru-RU" sz="4800" dirty="0" smtClean="0">
                <a:solidFill>
                  <a:srgbClr val="002060"/>
                </a:solidFill>
              </a:rPr>
              <a:t>Наш Творительный поплавал,</a:t>
            </a:r>
            <a:br>
              <a:rPr lang="ru-RU" sz="4800" dirty="0" smtClean="0">
                <a:solidFill>
                  <a:srgbClr val="002060"/>
                </a:solidFill>
              </a:rPr>
            </a:br>
            <a:r>
              <a:rPr lang="ru-RU" sz="4800" dirty="0" smtClean="0">
                <a:solidFill>
                  <a:srgbClr val="002060"/>
                </a:solidFill>
              </a:rPr>
              <a:t>А Предложный убежал.</a:t>
            </a:r>
            <a:br>
              <a:rPr lang="ru-RU" sz="4800" dirty="0" smtClean="0">
                <a:solidFill>
                  <a:srgbClr val="002060"/>
                </a:solidFill>
              </a:rPr>
            </a:br>
            <a:r>
              <a:rPr lang="ru-RU" sz="4800" dirty="0" smtClean="0">
                <a:solidFill>
                  <a:srgbClr val="002060"/>
                </a:solidFill>
              </a:rPr>
              <a:t>Падежи нам все нужны-</a:t>
            </a:r>
            <a:br>
              <a:rPr lang="ru-RU" sz="4800" dirty="0" smtClean="0">
                <a:solidFill>
                  <a:srgbClr val="002060"/>
                </a:solidFill>
              </a:rPr>
            </a:br>
            <a:r>
              <a:rPr lang="ru-RU" sz="4800" dirty="0" smtClean="0">
                <a:solidFill>
                  <a:srgbClr val="002060"/>
                </a:solidFill>
              </a:rPr>
              <a:t>И при этом все важны. 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dirty="0"/>
          </a:p>
        </p:txBody>
      </p:sp>
    </p:spTree>
  </p:cSld>
  <p:clrMapOvr>
    <a:masterClrMapping/>
  </p:clrMapOvr>
  <p:transition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14290"/>
            <a:ext cx="8406772" cy="1857388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Найти в предложениях существительные в форме звательного падежа.</a:t>
            </a:r>
            <a:endParaRPr lang="ru-RU" sz="44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2143116"/>
            <a:ext cx="7406640" cy="4572032"/>
          </a:xfrm>
        </p:spPr>
        <p:txBody>
          <a:bodyPr>
            <a:normAutofit lnSpcReduction="10000"/>
          </a:bodyPr>
          <a:lstStyle/>
          <a:p>
            <a:pPr marL="541782" indent="-514350" algn="l">
              <a:buFont typeface="+mj-lt"/>
              <a:buAutoNum type="arabicPeriod"/>
            </a:pPr>
            <a:r>
              <a:rPr lang="ru-RU" sz="3200" dirty="0" smtClean="0">
                <a:solidFill>
                  <a:srgbClr val="002060"/>
                </a:solidFill>
              </a:rPr>
              <a:t>«Чего тебе надобно, </a:t>
            </a:r>
            <a:r>
              <a:rPr lang="ru-RU" sz="32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старче</a:t>
            </a:r>
            <a:r>
              <a:rPr lang="ru-RU" sz="3200" dirty="0" smtClean="0">
                <a:solidFill>
                  <a:srgbClr val="002060"/>
                </a:solidFill>
              </a:rPr>
              <a:t>?»</a:t>
            </a:r>
          </a:p>
          <a:p>
            <a:pPr marL="541782" indent="-514350" algn="l">
              <a:buFont typeface="+mj-lt"/>
              <a:buAutoNum type="arabicPeriod"/>
            </a:pPr>
            <a:r>
              <a:rPr lang="ru-RU" sz="3200" dirty="0" smtClean="0">
                <a:solidFill>
                  <a:srgbClr val="002060"/>
                </a:solidFill>
              </a:rPr>
              <a:t>«А поворотись-ка, </a:t>
            </a:r>
            <a:r>
              <a:rPr lang="ru-RU" sz="32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сынку</a:t>
            </a:r>
            <a:r>
              <a:rPr lang="ru-RU" sz="3200" dirty="0" smtClean="0">
                <a:solidFill>
                  <a:srgbClr val="002060"/>
                </a:solidFill>
              </a:rPr>
              <a:t>!»</a:t>
            </a:r>
          </a:p>
          <a:p>
            <a:pPr marL="541782" indent="-514350" algn="l">
              <a:buFont typeface="+mj-lt"/>
              <a:buAutoNum type="arabicPeriod"/>
            </a:pPr>
            <a:r>
              <a:rPr lang="ru-RU" sz="3200" dirty="0" smtClean="0">
                <a:solidFill>
                  <a:srgbClr val="002060"/>
                </a:solidFill>
              </a:rPr>
              <a:t>«Ты откуда, </a:t>
            </a:r>
            <a:r>
              <a:rPr lang="ru-RU" sz="32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человече</a:t>
            </a:r>
            <a:r>
              <a:rPr lang="ru-RU" sz="3200" dirty="0" smtClean="0">
                <a:solidFill>
                  <a:srgbClr val="002060"/>
                </a:solidFill>
              </a:rPr>
              <a:t>?»</a:t>
            </a:r>
          </a:p>
          <a:p>
            <a:pPr marL="541782" indent="-514350" algn="l">
              <a:buFont typeface="+mj-lt"/>
              <a:buAutoNum type="arabicPeriod"/>
            </a:pPr>
            <a:r>
              <a:rPr lang="ru-RU" sz="3200" dirty="0" smtClean="0">
                <a:solidFill>
                  <a:srgbClr val="002060"/>
                </a:solidFill>
              </a:rPr>
              <a:t> «Я, </a:t>
            </a:r>
            <a:r>
              <a:rPr lang="ru-RU" sz="3200" dirty="0" err="1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батько</a:t>
            </a:r>
            <a:r>
              <a:rPr lang="ru-RU" sz="3200" dirty="0" smtClean="0">
                <a:solidFill>
                  <a:srgbClr val="002060"/>
                </a:solidFill>
              </a:rPr>
              <a:t>, бежал из Балты»</a:t>
            </a:r>
          </a:p>
          <a:p>
            <a:pPr marL="541782" indent="-514350" algn="l">
              <a:buFont typeface="+mj-lt"/>
              <a:buAutoNum type="arabicPeriod"/>
            </a:pPr>
            <a:r>
              <a:rPr lang="ru-RU" sz="3200" dirty="0" smtClean="0">
                <a:solidFill>
                  <a:srgbClr val="002060"/>
                </a:solidFill>
              </a:rPr>
              <a:t>«</a:t>
            </a:r>
            <a:r>
              <a:rPr lang="ru-RU" sz="32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Царю небесный</a:t>
            </a:r>
            <a:r>
              <a:rPr lang="ru-RU" sz="3200" dirty="0" smtClean="0">
                <a:solidFill>
                  <a:srgbClr val="002060"/>
                </a:solidFill>
              </a:rPr>
              <a:t>, спаси меня…»</a:t>
            </a:r>
          </a:p>
          <a:p>
            <a:pPr marL="541782" indent="-514350" algn="l">
              <a:buFont typeface="+mj-lt"/>
              <a:buAutoNum type="arabicPeriod"/>
            </a:pPr>
            <a:r>
              <a:rPr lang="ru-RU" sz="3200" dirty="0" smtClean="0">
                <a:solidFill>
                  <a:srgbClr val="002060"/>
                </a:solidFill>
              </a:rPr>
              <a:t>«</a:t>
            </a:r>
            <a:r>
              <a:rPr lang="ru-RU" sz="32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Батюшка Николае</a:t>
            </a:r>
            <a:r>
              <a:rPr lang="ru-RU" sz="3200" dirty="0" smtClean="0">
                <a:solidFill>
                  <a:srgbClr val="002060"/>
                </a:solidFill>
              </a:rPr>
              <a:t>, моли Бога о нас»</a:t>
            </a:r>
          </a:p>
          <a:p>
            <a:pPr marL="541782" indent="-514350" algn="l">
              <a:buFont typeface="+mj-lt"/>
              <a:buAutoNum type="arabicPeriod"/>
            </a:pPr>
            <a:r>
              <a:rPr lang="ru-RU" sz="3200" dirty="0" smtClean="0">
                <a:solidFill>
                  <a:srgbClr val="002060"/>
                </a:solidFill>
              </a:rPr>
              <a:t>«Пойди, </a:t>
            </a:r>
            <a:r>
              <a:rPr lang="ru-RU" sz="3200" dirty="0" err="1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княже</a:t>
            </a:r>
            <a:r>
              <a:rPr lang="ru-RU" sz="3200" dirty="0" smtClean="0">
                <a:solidFill>
                  <a:srgbClr val="002060"/>
                </a:solidFill>
              </a:rPr>
              <a:t>, с нами в дань».</a:t>
            </a:r>
          </a:p>
          <a:p>
            <a:endParaRPr lang="ru-RU" dirty="0"/>
          </a:p>
        </p:txBody>
      </p:sp>
    </p:spTree>
  </p:cSld>
  <p:clrMapOvr>
    <a:masterClrMapping/>
  </p:clrMapOvr>
  <p:transition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357166"/>
            <a:ext cx="8115328" cy="164307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Найти существительные и определить падеж.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786346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None/>
            </a:pPr>
            <a:r>
              <a:rPr lang="ru-RU" dirty="0" smtClean="0">
                <a:solidFill>
                  <a:srgbClr val="002060"/>
                </a:solidFill>
              </a:rPr>
              <a:t>1</a:t>
            </a:r>
            <a:r>
              <a:rPr lang="ru-RU" sz="2800" dirty="0" smtClean="0">
                <a:solidFill>
                  <a:srgbClr val="002060"/>
                </a:solidFill>
              </a:rPr>
              <a:t>. Октябрь листвой калёною засыпал чёрный пруд.</a:t>
            </a:r>
          </a:p>
          <a:p>
            <a:pPr>
              <a:lnSpc>
                <a:spcPct val="150000"/>
              </a:lnSpc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2. Осень рощи подожгла.</a:t>
            </a:r>
          </a:p>
          <a:p>
            <a:pPr>
              <a:lnSpc>
                <a:spcPct val="150000"/>
              </a:lnSpc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3.Под дубом спрятался домик.</a:t>
            </a:r>
          </a:p>
          <a:p>
            <a:pPr>
              <a:lnSpc>
                <a:spcPct val="150000"/>
              </a:lnSpc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4.Грустно стоять одному у дороги.</a:t>
            </a:r>
          </a:p>
          <a:p>
            <a:pPr>
              <a:lnSpc>
                <a:spcPct val="150000"/>
              </a:lnSpc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5.Кто-то в телеге по ельнику едет.</a:t>
            </a:r>
          </a:p>
          <a:p>
            <a:pPr>
              <a:lnSpc>
                <a:spcPct val="150000"/>
              </a:lnSpc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6.Тот герой, кто за родину горой.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142976" y="1643050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И.п.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1538" y="2928934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И.п.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00562" y="3643314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И.п.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71736" y="1643050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solidFill>
                  <a:srgbClr val="FF0000"/>
                </a:solidFill>
              </a:rPr>
              <a:t>Т.п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28662" y="2285992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В.п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143108" y="2928934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В.п.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14480" y="3571876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Т.п.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72066" y="4286256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Р.п.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14546" y="4929198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  П.п.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71934" y="5000636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Д.п.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857620" y="5643578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В.п.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000628" y="5643578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Т.п.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71604" y="5643578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И.п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8" grpId="1"/>
      <p:bldP spid="10" grpId="0"/>
      <p:bldP spid="11" grpId="0"/>
      <p:bldP spid="12" grpId="0"/>
      <p:bldP spid="13" grpId="0"/>
      <p:bldP spid="14" grpId="0"/>
      <p:bldP spid="15" grpId="0"/>
      <p:bldP spid="17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071539" y="857232"/>
          <a:ext cx="7077717" cy="5429288"/>
        </p:xfrm>
        <a:graphic>
          <a:graphicData uri="http://schemas.openxmlformats.org/drawingml/2006/table">
            <a:tbl>
              <a:tblPr/>
              <a:tblGrid>
                <a:gridCol w="2143139"/>
                <a:gridCol w="2143140"/>
                <a:gridCol w="2791438"/>
              </a:tblGrid>
              <a:tr h="72458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495"/>
                        </a:spcBef>
                        <a:spcAft>
                          <a:spcPts val="495"/>
                        </a:spcAft>
                      </a:pPr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Cambria"/>
                          <a:ea typeface="Times New Roman"/>
                          <a:cs typeface="Arial"/>
                        </a:rPr>
                        <a:t>Падежи</a:t>
                      </a:r>
                      <a:endParaRPr lang="ru-RU" sz="28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495"/>
                        </a:spcBef>
                        <a:spcAft>
                          <a:spcPts val="495"/>
                        </a:spcAft>
                      </a:pPr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Cambria"/>
                          <a:ea typeface="Times New Roman"/>
                          <a:cs typeface="Arial"/>
                        </a:rPr>
                        <a:t>Вопросы</a:t>
                      </a:r>
                      <a:endParaRPr lang="ru-RU" sz="28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495"/>
                        </a:spcBef>
                        <a:spcAft>
                          <a:spcPts val="495"/>
                        </a:spcAft>
                      </a:pPr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Cambria"/>
                          <a:ea typeface="Times New Roman"/>
                          <a:cs typeface="Arial"/>
                        </a:rPr>
                        <a:t>Предлоги</a:t>
                      </a:r>
                      <a:endParaRPr lang="ru-RU" sz="28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458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495"/>
                        </a:spcBef>
                        <a:spcAft>
                          <a:spcPts val="495"/>
                        </a:spcAft>
                      </a:pPr>
                      <a:r>
                        <a:rPr lang="ru-RU" sz="3200" b="1" dirty="0">
                          <a:solidFill>
                            <a:srgbClr val="002060"/>
                          </a:solidFill>
                          <a:latin typeface="Cambria"/>
                          <a:ea typeface="Times New Roman"/>
                          <a:cs typeface="Arial"/>
                        </a:rPr>
                        <a:t>И.п.</a:t>
                      </a:r>
                      <a:endParaRPr lang="ru-RU" sz="32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495"/>
                        </a:spcBef>
                        <a:spcAft>
                          <a:spcPts val="495"/>
                        </a:spcAft>
                      </a:pPr>
                      <a:r>
                        <a:rPr lang="ru-RU" sz="2000" b="1" i="1" dirty="0" smtClean="0">
                          <a:solidFill>
                            <a:srgbClr val="002060"/>
                          </a:solidFill>
                          <a:latin typeface="Cambria"/>
                          <a:ea typeface="Times New Roman"/>
                          <a:cs typeface="Arial"/>
                        </a:rPr>
                        <a:t>Кто? Что?</a:t>
                      </a:r>
                      <a:endParaRPr lang="ru-RU" sz="2000" b="1" i="1" dirty="0">
                        <a:solidFill>
                          <a:srgbClr val="002060"/>
                        </a:solidFill>
                        <a:latin typeface="Cambria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495"/>
                        </a:spcBef>
                        <a:spcAft>
                          <a:spcPts val="495"/>
                        </a:spcAft>
                      </a:pPr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Cambria"/>
                          <a:ea typeface="Times New Roman"/>
                          <a:cs typeface="Arial"/>
                        </a:rPr>
                        <a:t>Предлогов  не  имеет.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Cambria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458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495"/>
                        </a:spcBef>
                        <a:spcAft>
                          <a:spcPts val="495"/>
                        </a:spcAft>
                      </a:pPr>
                      <a:r>
                        <a:rPr lang="ru-RU" sz="3200" b="1" dirty="0">
                          <a:solidFill>
                            <a:srgbClr val="002060"/>
                          </a:solidFill>
                          <a:latin typeface="Cambria"/>
                          <a:ea typeface="Times New Roman"/>
                          <a:cs typeface="Arial"/>
                        </a:rPr>
                        <a:t>Р.п.</a:t>
                      </a:r>
                      <a:endParaRPr lang="ru-RU" sz="32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495"/>
                        </a:spcBef>
                        <a:spcAft>
                          <a:spcPts val="495"/>
                        </a:spcAft>
                      </a:pPr>
                      <a:r>
                        <a:rPr lang="ru-RU" sz="2000" b="1" i="1" dirty="0" smtClean="0">
                          <a:solidFill>
                            <a:srgbClr val="002060"/>
                          </a:solidFill>
                          <a:latin typeface="Cambria"/>
                          <a:ea typeface="Times New Roman"/>
                          <a:cs typeface="Arial"/>
                        </a:rPr>
                        <a:t>Кого? Чего?</a:t>
                      </a:r>
                      <a:endParaRPr lang="ru-RU" sz="2000" b="1" i="1" dirty="0">
                        <a:solidFill>
                          <a:srgbClr val="002060"/>
                        </a:solidFill>
                        <a:latin typeface="Cambria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495"/>
                        </a:spcBef>
                        <a:spcAft>
                          <a:spcPts val="495"/>
                        </a:spcAft>
                      </a:pPr>
                      <a:r>
                        <a:rPr lang="ru-RU" sz="2800" dirty="0" smtClean="0">
                          <a:solidFill>
                            <a:srgbClr val="FF0000"/>
                          </a:solidFill>
                          <a:latin typeface="Cambria"/>
                          <a:ea typeface="Times New Roman"/>
                          <a:cs typeface="Arial"/>
                        </a:rPr>
                        <a:t>у</a:t>
                      </a:r>
                      <a:endParaRPr lang="ru-RU" sz="2800" dirty="0">
                        <a:solidFill>
                          <a:srgbClr val="FF0000"/>
                        </a:solidFill>
                        <a:latin typeface="Cambria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458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495"/>
                        </a:spcBef>
                        <a:spcAft>
                          <a:spcPts val="495"/>
                        </a:spcAft>
                      </a:pPr>
                      <a:r>
                        <a:rPr lang="ru-RU" sz="3200" b="1" dirty="0">
                          <a:solidFill>
                            <a:srgbClr val="002060"/>
                          </a:solidFill>
                          <a:latin typeface="Cambria"/>
                          <a:ea typeface="Times New Roman"/>
                          <a:cs typeface="Arial"/>
                        </a:rPr>
                        <a:t>Д.п.</a:t>
                      </a:r>
                      <a:endParaRPr lang="ru-RU" sz="32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495"/>
                        </a:spcBef>
                        <a:spcAft>
                          <a:spcPts val="495"/>
                        </a:spcAft>
                      </a:pPr>
                      <a:r>
                        <a:rPr lang="ru-RU" sz="2000" b="1" i="1" dirty="0" smtClean="0">
                          <a:solidFill>
                            <a:srgbClr val="002060"/>
                          </a:solidFill>
                          <a:latin typeface="Cambria"/>
                          <a:ea typeface="Times New Roman"/>
                          <a:cs typeface="Arial"/>
                        </a:rPr>
                        <a:t>Кому? Чему?</a:t>
                      </a:r>
                      <a:endParaRPr lang="ru-RU" sz="2000" b="1" i="1" dirty="0">
                        <a:solidFill>
                          <a:srgbClr val="002060"/>
                        </a:solidFill>
                        <a:latin typeface="Cambria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495"/>
                        </a:spcBef>
                        <a:spcAft>
                          <a:spcPts val="495"/>
                        </a:spcAft>
                      </a:pPr>
                      <a:r>
                        <a:rPr lang="ru-RU" sz="2800" dirty="0" smtClean="0">
                          <a:solidFill>
                            <a:srgbClr val="FF0000"/>
                          </a:solidFill>
                          <a:latin typeface="Cambria"/>
                          <a:ea typeface="Times New Roman"/>
                          <a:cs typeface="Arial"/>
                        </a:rPr>
                        <a:t>по</a:t>
                      </a:r>
                      <a:endParaRPr lang="ru-RU" sz="2800" dirty="0">
                        <a:solidFill>
                          <a:srgbClr val="FF0000"/>
                        </a:solidFill>
                        <a:latin typeface="Cambria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458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495"/>
                        </a:spcBef>
                        <a:spcAft>
                          <a:spcPts val="495"/>
                        </a:spcAft>
                      </a:pPr>
                      <a:r>
                        <a:rPr lang="ru-RU" sz="3200" b="1" dirty="0">
                          <a:solidFill>
                            <a:srgbClr val="002060"/>
                          </a:solidFill>
                          <a:latin typeface="Cambria"/>
                          <a:ea typeface="Times New Roman"/>
                          <a:cs typeface="Arial"/>
                        </a:rPr>
                        <a:t>В.п.</a:t>
                      </a:r>
                      <a:endParaRPr lang="ru-RU" sz="32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495"/>
                        </a:spcBef>
                        <a:spcAft>
                          <a:spcPts val="495"/>
                        </a:spcAft>
                      </a:pPr>
                      <a:r>
                        <a:rPr lang="ru-RU" sz="2000" b="1" i="1" dirty="0" smtClean="0">
                          <a:solidFill>
                            <a:srgbClr val="002060"/>
                          </a:solidFill>
                          <a:latin typeface="Cambria"/>
                          <a:ea typeface="Times New Roman"/>
                          <a:cs typeface="Arial"/>
                        </a:rPr>
                        <a:t>Кого? Что?</a:t>
                      </a:r>
                      <a:endParaRPr lang="ru-RU" sz="2000" b="1" i="1" dirty="0">
                        <a:solidFill>
                          <a:srgbClr val="002060"/>
                        </a:solidFill>
                        <a:latin typeface="Cambria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495"/>
                        </a:spcBef>
                        <a:spcAft>
                          <a:spcPts val="495"/>
                        </a:spcAft>
                      </a:pPr>
                      <a:r>
                        <a:rPr lang="ru-RU" sz="2800" dirty="0" smtClean="0">
                          <a:solidFill>
                            <a:srgbClr val="FF0000"/>
                          </a:solidFill>
                          <a:latin typeface="Cambria"/>
                          <a:ea typeface="Times New Roman"/>
                          <a:cs typeface="Arial"/>
                        </a:rPr>
                        <a:t>за</a:t>
                      </a:r>
                      <a:endParaRPr lang="ru-RU" sz="2800" dirty="0">
                        <a:solidFill>
                          <a:srgbClr val="FF0000"/>
                        </a:solidFill>
                        <a:latin typeface="Cambria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458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495"/>
                        </a:spcBef>
                        <a:spcAft>
                          <a:spcPts val="495"/>
                        </a:spcAft>
                      </a:pPr>
                      <a:r>
                        <a:rPr lang="ru-RU" sz="3200" b="1" dirty="0">
                          <a:solidFill>
                            <a:srgbClr val="002060"/>
                          </a:solidFill>
                          <a:latin typeface="Cambria"/>
                          <a:ea typeface="Times New Roman"/>
                          <a:cs typeface="Arial"/>
                        </a:rPr>
                        <a:t>Т.п.</a:t>
                      </a:r>
                      <a:endParaRPr lang="ru-RU" sz="32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495"/>
                        </a:spcBef>
                        <a:spcAft>
                          <a:spcPts val="495"/>
                        </a:spcAft>
                      </a:pPr>
                      <a:r>
                        <a:rPr lang="ru-RU" sz="2000" b="1" i="1" dirty="0" smtClean="0">
                          <a:solidFill>
                            <a:srgbClr val="002060"/>
                          </a:solidFill>
                          <a:latin typeface="Cambria"/>
                          <a:ea typeface="Times New Roman"/>
                          <a:cs typeface="Arial"/>
                        </a:rPr>
                        <a:t>Кем? Чем?</a:t>
                      </a:r>
                      <a:endParaRPr lang="ru-RU" sz="2000" b="1" i="1" dirty="0">
                        <a:solidFill>
                          <a:srgbClr val="002060"/>
                        </a:solidFill>
                        <a:latin typeface="Cambria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495"/>
                        </a:spcBef>
                        <a:spcAft>
                          <a:spcPts val="495"/>
                        </a:spcAft>
                      </a:pPr>
                      <a:r>
                        <a:rPr lang="ru-RU" sz="2800" dirty="0" smtClean="0">
                          <a:solidFill>
                            <a:srgbClr val="FF0000"/>
                          </a:solidFill>
                          <a:latin typeface="Cambria"/>
                          <a:ea typeface="Times New Roman"/>
                          <a:cs typeface="Arial"/>
                        </a:rPr>
                        <a:t>под</a:t>
                      </a:r>
                      <a:endParaRPr lang="ru-RU" sz="2800" dirty="0">
                        <a:solidFill>
                          <a:srgbClr val="FF0000"/>
                        </a:solidFill>
                        <a:latin typeface="Cambria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710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495"/>
                        </a:spcBef>
                        <a:spcAft>
                          <a:spcPts val="495"/>
                        </a:spcAft>
                      </a:pPr>
                      <a:r>
                        <a:rPr lang="ru-RU" sz="3200" b="1" dirty="0">
                          <a:solidFill>
                            <a:srgbClr val="002060"/>
                          </a:solidFill>
                          <a:latin typeface="Cambria"/>
                          <a:ea typeface="Times New Roman"/>
                          <a:cs typeface="Arial"/>
                        </a:rPr>
                        <a:t>П.п.</a:t>
                      </a:r>
                      <a:endParaRPr lang="ru-RU" sz="32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495"/>
                        </a:spcBef>
                        <a:spcAft>
                          <a:spcPts val="495"/>
                        </a:spcAft>
                      </a:pPr>
                      <a:r>
                        <a:rPr lang="ru-RU" sz="2000" b="1" i="1" dirty="0" smtClean="0">
                          <a:solidFill>
                            <a:srgbClr val="002060"/>
                          </a:solidFill>
                          <a:latin typeface="Cambria"/>
                          <a:ea typeface="Times New Roman"/>
                          <a:cs typeface="Arial"/>
                        </a:rPr>
                        <a:t>О ком?</a:t>
                      </a:r>
                      <a:r>
                        <a:rPr lang="ru-RU" sz="2000" b="1" i="1" baseline="0" dirty="0" smtClean="0">
                          <a:solidFill>
                            <a:srgbClr val="002060"/>
                          </a:solidFill>
                          <a:latin typeface="Cambria"/>
                          <a:ea typeface="Times New Roman"/>
                          <a:cs typeface="Arial"/>
                        </a:rPr>
                        <a:t> О чем?</a:t>
                      </a:r>
                      <a:endParaRPr lang="ru-RU" sz="2000" b="1" i="1" dirty="0">
                        <a:solidFill>
                          <a:srgbClr val="002060"/>
                        </a:solidFill>
                        <a:latin typeface="Cambria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495"/>
                        </a:spcBef>
                        <a:spcAft>
                          <a:spcPts val="495"/>
                        </a:spcAft>
                      </a:pPr>
                      <a:r>
                        <a:rPr lang="ru-RU" sz="2800" dirty="0" smtClean="0">
                          <a:solidFill>
                            <a:srgbClr val="FF0000"/>
                          </a:solidFill>
                          <a:latin typeface="Cambria"/>
                          <a:ea typeface="Times New Roman"/>
                          <a:cs typeface="Arial"/>
                        </a:rPr>
                        <a:t>в</a:t>
                      </a:r>
                      <a:endParaRPr lang="ru-RU" sz="2800" dirty="0">
                        <a:solidFill>
                          <a:srgbClr val="FF0000"/>
                        </a:solidFill>
                        <a:latin typeface="Cambria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14744" y="2285992"/>
            <a:ext cx="542925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000" b="1" dirty="0" smtClean="0">
              <a:solidFill>
                <a:schemeClr val="accent4">
                  <a:lumMod val="40000"/>
                  <a:lumOff val="60000"/>
                </a:schemeClr>
              </a:solidFill>
            </a:endParaRPr>
          </a:p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Упр. 522-все(устно)</a:t>
            </a:r>
            <a:br>
              <a:rPr lang="ru-RU" sz="4000" b="1" dirty="0" smtClean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Самостоятельно:</a:t>
            </a:r>
          </a:p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Упр.</a:t>
            </a:r>
            <a:r>
              <a:rPr lang="ru-RU" sz="4000" dirty="0" smtClean="0">
                <a:solidFill>
                  <a:srgbClr val="002060"/>
                </a:solidFill>
              </a:rPr>
              <a:t> 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523-1 группа</a:t>
            </a:r>
          </a:p>
          <a:p>
            <a:pPr algn="ctr"/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Упр. 526 -2 группа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http://lit-yaz.ru/pars_docs/refs/85/84519/84519_html_7a31299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525" y="2976559"/>
            <a:ext cx="4006420" cy="285752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71472" y="785794"/>
            <a:ext cx="7143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Работа </a:t>
            </a:r>
            <a:endParaRPr lang="ru-RU" sz="4400" b="1" dirty="0" smtClean="0"/>
          </a:p>
          <a:p>
            <a:pPr algn="ctr"/>
            <a:r>
              <a:rPr lang="ru-RU" sz="44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с учебником:</a:t>
            </a:r>
          </a:p>
        </p:txBody>
      </p:sp>
    </p:spTree>
  </p:cSld>
  <p:clrMapOvr>
    <a:masterClrMapping/>
  </p:clrMapOvr>
  <p:transition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928662" y="1857365"/>
          <a:ext cx="7358114" cy="4571433"/>
        </p:xfrm>
        <a:graphic>
          <a:graphicData uri="http://schemas.openxmlformats.org/drawingml/2006/table">
            <a:tbl>
              <a:tblPr/>
              <a:tblGrid>
                <a:gridCol w="5643602"/>
                <a:gridCol w="1714512"/>
              </a:tblGrid>
              <a:tr h="7858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Утверждение</a:t>
                      </a: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Самооценка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«+» или «?»</a:t>
                      </a: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0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Я </a:t>
                      </a:r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знаю название падежей</a:t>
                      </a:r>
                      <a:r>
                        <a:rPr lang="ru-RU" sz="2400" baseline="0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 и их вопросы</a:t>
                      </a:r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0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Я умею определять падеж имени существительного </a:t>
                      </a:r>
                      <a:endParaRPr lang="ru-RU" sz="2400" dirty="0" smtClean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0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Я умею ставить существительное в нужный падеж </a:t>
                      </a:r>
                      <a:endParaRPr lang="ru-RU" sz="2400" dirty="0" smtClean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6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Я умею составлять словосочетания с существительным в нужном </a:t>
                      </a:r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падеже</a:t>
                      </a: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Я умею </a:t>
                      </a:r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находить</a:t>
                      </a:r>
                      <a:r>
                        <a:rPr lang="ru-RU" sz="2400" baseline="0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 формы звательного падежа в предложениях</a:t>
                      </a:r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142976" y="214290"/>
            <a:ext cx="71438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Заполните таблицу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Е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сли вы согласны с утверждением,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т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 поставьте «+»;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если сомневаетесь, то «?»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авпвап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714620"/>
            <a:ext cx="3714742" cy="278605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714744" y="1595021"/>
            <a:ext cx="528641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b="1" dirty="0" smtClean="0">
                <a:solidFill>
                  <a:srgbClr val="002060"/>
                </a:solidFill>
              </a:rPr>
              <a:t>На выбор</a:t>
            </a:r>
            <a:endParaRPr lang="ru-RU" sz="3200" dirty="0" smtClean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3200" dirty="0" smtClean="0">
                <a:solidFill>
                  <a:srgbClr val="002060"/>
                </a:solidFill>
              </a:rPr>
              <a:t>1. </a:t>
            </a:r>
            <a:r>
              <a:rPr lang="ru-RU" sz="3200" dirty="0" smtClean="0">
                <a:solidFill>
                  <a:srgbClr val="002060"/>
                </a:solidFill>
              </a:rPr>
              <a:t>Параграф, упр.</a:t>
            </a:r>
            <a:endParaRPr lang="ru-RU" sz="3200" dirty="0" smtClean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3200" dirty="0" smtClean="0">
                <a:solidFill>
                  <a:srgbClr val="002060"/>
                </a:solidFill>
              </a:rPr>
              <a:t>2. Составить словарный диктант из имен существительных</a:t>
            </a:r>
            <a:r>
              <a:rPr lang="ru-RU" sz="3200" dirty="0" smtClean="0">
                <a:solidFill>
                  <a:srgbClr val="002060"/>
                </a:solidFill>
              </a:rPr>
              <a:t>. </a:t>
            </a:r>
            <a:endParaRPr lang="ru-RU" sz="3200" dirty="0" smtClean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57290" y="357166"/>
            <a:ext cx="55007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Не забудьте записать домашнее задание:</a:t>
            </a:r>
            <a:r>
              <a:rPr lang="ru-RU" sz="36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 </a:t>
            </a:r>
          </a:p>
        </p:txBody>
      </p:sp>
    </p:spTree>
  </p:cSld>
  <p:clrMapOvr>
    <a:masterClrMapping/>
  </p:clrMapOvr>
  <p:transition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758"/>
          </a:xfrm>
        </p:spPr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5787" y="285728"/>
            <a:ext cx="74295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Спасибо за урок!</a:t>
            </a:r>
            <a:endParaRPr lang="ru-RU" sz="60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26625" name="Picture 1" descr="C:\Users\Comp\Desktop\иван родил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52" y="1285860"/>
            <a:ext cx="6715172" cy="50229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ndAc>
      <p:stSnd>
        <p:snd r:embed="rId3" name="typ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142852"/>
            <a:ext cx="735811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Какой частью речи являются данные слова?</a:t>
            </a:r>
            <a:endParaRPr lang="ru-RU" sz="4000" b="1" i="1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1538" y="1643050"/>
            <a:ext cx="771530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Улыбка, оттепель,</a:t>
            </a:r>
            <a:r>
              <a:rPr lang="ru-RU" sz="6000" b="1" dirty="0" smtClean="0">
                <a:solidFill>
                  <a:srgbClr val="002060"/>
                </a:solidFill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</a:rPr>
              <a:t>белизна</a:t>
            </a:r>
            <a:r>
              <a:rPr lang="ru-RU" sz="4000" b="1" dirty="0" smtClean="0">
                <a:solidFill>
                  <a:srgbClr val="002060"/>
                </a:solidFill>
              </a:rPr>
              <a:t>,</a:t>
            </a:r>
            <a:r>
              <a:rPr lang="ru-RU" sz="6000" b="1" dirty="0" smtClean="0">
                <a:solidFill>
                  <a:srgbClr val="002060"/>
                </a:solidFill>
              </a:rPr>
              <a:t> </a:t>
            </a:r>
            <a:r>
              <a:rPr lang="ru-RU" sz="4000" b="1" dirty="0" smtClean="0">
                <a:solidFill>
                  <a:srgbClr val="002060"/>
                </a:solidFill>
              </a:rPr>
              <a:t>синева</a:t>
            </a:r>
            <a:r>
              <a:rPr lang="ru-RU" sz="4000" dirty="0" smtClean="0">
                <a:solidFill>
                  <a:srgbClr val="002060"/>
                </a:solidFill>
              </a:rPr>
              <a:t>, </a:t>
            </a:r>
            <a:r>
              <a:rPr lang="ru-RU" sz="4000" b="1" dirty="0" smtClean="0">
                <a:solidFill>
                  <a:srgbClr val="002060"/>
                </a:solidFill>
              </a:rPr>
              <a:t>бирюза, коралл,</a:t>
            </a:r>
          </a:p>
          <a:p>
            <a:pPr algn="ctr"/>
            <a:r>
              <a:rPr lang="ru-RU" sz="6000" b="1" dirty="0" smtClean="0">
                <a:solidFill>
                  <a:srgbClr val="002060"/>
                </a:solidFill>
              </a:rPr>
              <a:t> </a:t>
            </a:r>
            <a:r>
              <a:rPr lang="ru-RU" sz="4000" b="1" dirty="0" smtClean="0">
                <a:solidFill>
                  <a:srgbClr val="002060"/>
                </a:solidFill>
              </a:rPr>
              <a:t>береза, солнце, вершина, </a:t>
            </a:r>
          </a:p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освещение, оттенки, улитка</a:t>
            </a:r>
          </a:p>
          <a:p>
            <a:pPr algn="ctr"/>
            <a:endParaRPr lang="ru-RU" sz="4000" b="1" dirty="0"/>
          </a:p>
        </p:txBody>
      </p:sp>
    </p:spTree>
  </p:cSld>
  <p:clrMapOvr>
    <a:masterClrMapping/>
  </p:clrMapOvr>
  <p:transition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О чем пойдет речь сегодня </a:t>
            </a:r>
            <a:br>
              <a:rPr lang="ru-RU" b="1" i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</a:br>
            <a:r>
              <a:rPr lang="ru-RU" b="1" i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на уроке?</a:t>
            </a:r>
            <a:endParaRPr lang="ru-RU" b="1" i="1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70823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В  эстонском языке-14, а в финском - 15.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В осетинском-8.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А вот в  Венгерском целых 22. 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В  дагестанском - 50. 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В китайском – нет вовсе ! 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А в русском - 6. </a:t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</p:spTree>
  </p:cSld>
  <p:clrMapOvr>
    <a:masterClrMapping/>
  </p:clrMapOvr>
  <p:transition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Падеж имен существительных</a:t>
            </a:r>
            <a:endParaRPr lang="ru-RU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70823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Задачи урока</a:t>
            </a:r>
          </a:p>
          <a:p>
            <a:pPr marL="825246" indent="-742950">
              <a:buFont typeface="+mj-lt"/>
              <a:buAutoNum type="arabicPeriod"/>
            </a:pPr>
            <a:r>
              <a:rPr lang="ru-RU" sz="3600" dirty="0" smtClean="0">
                <a:solidFill>
                  <a:srgbClr val="002060"/>
                </a:solidFill>
              </a:rPr>
              <a:t>Обобщить информацию о падежах имен существительных.</a:t>
            </a:r>
          </a:p>
          <a:p>
            <a:pPr marL="825246" indent="-742950">
              <a:buFont typeface="+mj-lt"/>
              <a:buAutoNum type="arabicPeriod"/>
            </a:pPr>
            <a:r>
              <a:rPr lang="ru-RU" sz="3600" dirty="0" smtClean="0">
                <a:solidFill>
                  <a:srgbClr val="002060"/>
                </a:solidFill>
              </a:rPr>
              <a:t>Узнать новые сведения о падежах.</a:t>
            </a:r>
          </a:p>
          <a:p>
            <a:pPr marL="825246" indent="-742950">
              <a:buFont typeface="+mj-lt"/>
              <a:buAutoNum type="arabicPeriod"/>
            </a:pPr>
            <a:r>
              <a:rPr lang="ru-RU" sz="3600" dirty="0" smtClean="0">
                <a:solidFill>
                  <a:srgbClr val="002060"/>
                </a:solidFill>
              </a:rPr>
              <a:t>Применить эти знания на практике.</a:t>
            </a:r>
          </a:p>
          <a:p>
            <a:pPr marL="825246" indent="-742950">
              <a:buFont typeface="+mj-lt"/>
              <a:buAutoNum type="arabicPeriod"/>
            </a:pPr>
            <a:endParaRPr lang="ru-RU" sz="3600" dirty="0"/>
          </a:p>
        </p:txBody>
      </p:sp>
    </p:spTree>
  </p:cSld>
  <p:clrMapOvr>
    <a:masterClrMapping/>
  </p:clrMapOvr>
  <p:transition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851648" cy="1285884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Падежные вопросы</a:t>
            </a:r>
            <a:endParaRPr lang="ru-RU" sz="66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2214554"/>
            <a:ext cx="7406640" cy="4429156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И.п. </a:t>
            </a:r>
            <a:r>
              <a:rPr lang="ru-RU" sz="5400" i="1" dirty="0" smtClean="0">
                <a:solidFill>
                  <a:srgbClr val="FF0000"/>
                </a:solidFill>
              </a:rPr>
              <a:t>кто?  </a:t>
            </a:r>
            <a:r>
              <a:rPr lang="ru-RU" sz="5400" i="1" dirty="0" smtClean="0">
                <a:solidFill>
                  <a:schemeClr val="tx2"/>
                </a:solidFill>
              </a:rPr>
              <a:t>что?</a:t>
            </a:r>
          </a:p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 Р.п. </a:t>
            </a:r>
            <a:r>
              <a:rPr lang="ru-RU" sz="5400" i="1" dirty="0" smtClean="0">
                <a:solidFill>
                  <a:srgbClr val="FF0000"/>
                </a:solidFill>
              </a:rPr>
              <a:t>кого? </a:t>
            </a:r>
            <a:r>
              <a:rPr lang="ru-RU" sz="5400" i="1" dirty="0" smtClean="0">
                <a:solidFill>
                  <a:schemeClr val="tx2"/>
                </a:solidFill>
              </a:rPr>
              <a:t>чего?</a:t>
            </a:r>
          </a:p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Д.п. </a:t>
            </a:r>
            <a:r>
              <a:rPr lang="ru-RU" sz="5400" i="1" dirty="0" smtClean="0">
                <a:solidFill>
                  <a:srgbClr val="FF0000"/>
                </a:solidFill>
              </a:rPr>
              <a:t>кому?</a:t>
            </a:r>
            <a:r>
              <a:rPr lang="ru-RU" sz="5400" dirty="0" smtClean="0"/>
              <a:t> </a:t>
            </a:r>
            <a:r>
              <a:rPr lang="ru-RU" sz="5400" i="1" dirty="0" smtClean="0">
                <a:solidFill>
                  <a:schemeClr val="tx2"/>
                </a:solidFill>
              </a:rPr>
              <a:t>чему?</a:t>
            </a:r>
          </a:p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В.п. </a:t>
            </a:r>
            <a:r>
              <a:rPr lang="ru-RU" sz="5400" i="1" dirty="0" smtClean="0">
                <a:solidFill>
                  <a:srgbClr val="FF0000"/>
                </a:solidFill>
              </a:rPr>
              <a:t>кого?</a:t>
            </a:r>
            <a:r>
              <a:rPr lang="ru-RU" sz="5400" dirty="0" smtClean="0"/>
              <a:t> </a:t>
            </a:r>
            <a:r>
              <a:rPr lang="ru-RU" sz="5400" i="1" dirty="0" smtClean="0">
                <a:solidFill>
                  <a:schemeClr val="tx2"/>
                </a:solidFill>
              </a:rPr>
              <a:t>что?</a:t>
            </a:r>
          </a:p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Т.п. </a:t>
            </a:r>
            <a:r>
              <a:rPr lang="ru-RU" sz="5400" i="1" dirty="0" smtClean="0">
                <a:solidFill>
                  <a:srgbClr val="FF0000"/>
                </a:solidFill>
              </a:rPr>
              <a:t>кем? </a:t>
            </a:r>
            <a:r>
              <a:rPr lang="ru-RU" sz="5400" i="1" dirty="0" smtClean="0">
                <a:solidFill>
                  <a:schemeClr val="tx2"/>
                </a:solidFill>
              </a:rPr>
              <a:t>чем?</a:t>
            </a:r>
          </a:p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П.п. </a:t>
            </a:r>
            <a:r>
              <a:rPr lang="ru-RU" sz="5400" i="1" dirty="0" smtClean="0">
                <a:solidFill>
                  <a:srgbClr val="FF0000"/>
                </a:solidFill>
              </a:rPr>
              <a:t>о ком? </a:t>
            </a:r>
            <a:r>
              <a:rPr lang="ru-RU" sz="5400" i="1" dirty="0" smtClean="0">
                <a:solidFill>
                  <a:schemeClr val="tx2"/>
                </a:solidFill>
              </a:rPr>
              <a:t>о чем?</a:t>
            </a:r>
          </a:p>
          <a:p>
            <a:endParaRPr lang="ru-RU" sz="2800" i="1" dirty="0" smtClean="0">
              <a:solidFill>
                <a:schemeClr val="tx2"/>
              </a:solidFill>
            </a:endParaRPr>
          </a:p>
          <a:p>
            <a:endParaRPr lang="ru-RU" sz="2800" i="1" dirty="0" smtClean="0">
              <a:solidFill>
                <a:schemeClr val="tx2"/>
              </a:solidFill>
            </a:endParaRPr>
          </a:p>
          <a:p>
            <a:endParaRPr lang="ru-RU" sz="2800" i="1" dirty="0" smtClean="0">
              <a:solidFill>
                <a:schemeClr val="tx2"/>
              </a:solidFill>
            </a:endParaRPr>
          </a:p>
          <a:p>
            <a:endParaRPr lang="ru-RU" sz="2800" i="1" dirty="0" smtClean="0">
              <a:solidFill>
                <a:schemeClr val="tx2"/>
              </a:solidFill>
            </a:endParaRPr>
          </a:p>
          <a:p>
            <a:endParaRPr lang="ru-RU" sz="2800" dirty="0" smtClean="0"/>
          </a:p>
          <a:p>
            <a:endParaRPr lang="ru-RU" dirty="0"/>
          </a:p>
        </p:txBody>
      </p:sp>
    </p:spTree>
  </p:cSld>
  <p:clrMapOvr>
    <a:masterClrMapping/>
  </p:clrMapOvr>
  <p:transition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idx="1"/>
          </p:nvPr>
        </p:nvSpPr>
        <p:spPr>
          <a:xfrm>
            <a:off x="4000496" y="571480"/>
            <a:ext cx="4462462" cy="6143668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None/>
            </a:pPr>
            <a:r>
              <a:rPr lang="ru-RU" sz="44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« Весна»</a:t>
            </a:r>
          </a:p>
          <a:p>
            <a:pPr>
              <a:lnSpc>
                <a:spcPct val="150000"/>
              </a:lnSpc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В рощах птичье пенье,</a:t>
            </a:r>
          </a:p>
          <a:p>
            <a:pPr>
              <a:lnSpc>
                <a:spcPct val="150000"/>
              </a:lnSpc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А в классе - тишина</a:t>
            </a:r>
          </a:p>
          <a:p>
            <a:pPr>
              <a:lnSpc>
                <a:spcPct val="150000"/>
              </a:lnSpc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Проходим мы склонение,</a:t>
            </a:r>
          </a:p>
          <a:p>
            <a:pPr>
              <a:lnSpc>
                <a:spcPct val="150000"/>
              </a:lnSpc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Склоняется «весна».</a:t>
            </a:r>
          </a:p>
          <a:p>
            <a:pPr>
              <a:lnSpc>
                <a:spcPct val="150000"/>
              </a:lnSpc>
              <a:buNone/>
            </a:pPr>
            <a:r>
              <a:rPr lang="ru-RU" sz="2400" b="1" u="sng" dirty="0" smtClean="0">
                <a:solidFill>
                  <a:srgbClr val="002060"/>
                </a:solidFill>
              </a:rPr>
              <a:t>Весна, весны, весне, весну, весною, о весне…</a:t>
            </a:r>
          </a:p>
          <a:p>
            <a:pPr>
              <a:lnSpc>
                <a:spcPct val="150000"/>
              </a:lnSpc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Гуляет зайчик  по окну,</a:t>
            </a:r>
          </a:p>
          <a:p>
            <a:pPr>
              <a:lnSpc>
                <a:spcPct val="150000"/>
              </a:lnSpc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Как зайчик на блесне.</a:t>
            </a:r>
          </a:p>
          <a:p>
            <a:pPr algn="r">
              <a:lnSpc>
                <a:spcPct val="150000"/>
              </a:lnSpc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(Аким Я.Л.)</a:t>
            </a:r>
          </a:p>
        </p:txBody>
      </p:sp>
      <p:pic>
        <p:nvPicPr>
          <p:cNvPr id="185" name="Рисунок 184" descr="savrasov-grachi-priletel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214291"/>
            <a:ext cx="3786214" cy="6357982"/>
          </a:xfrm>
          <a:prstGeom prst="rect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</p:pic>
    </p:spTree>
  </p:cSld>
  <p:clrMapOvr>
    <a:masterClrMapping/>
  </p:clrMapOvr>
  <p:transition>
    <p:sndAc>
      <p:stSnd>
        <p:snd r:embed="rId2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643050"/>
            <a:ext cx="7772400" cy="4786345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sz="2800" b="1" dirty="0" smtClean="0">
                <a:solidFill>
                  <a:srgbClr val="002060"/>
                </a:solidFill>
              </a:rPr>
              <a:t>                                                 </a:t>
            </a:r>
            <a:r>
              <a:rPr lang="ru-RU" sz="1800" b="1" dirty="0" smtClean="0">
                <a:solidFill>
                  <a:srgbClr val="FF0000"/>
                </a:solidFill>
              </a:rPr>
              <a:t>Т.п.</a:t>
            </a:r>
          </a:p>
          <a:p>
            <a:pPr lvl="0"/>
            <a:r>
              <a:rPr lang="ru-RU" sz="3000" b="1" dirty="0" smtClean="0">
                <a:solidFill>
                  <a:srgbClr val="002060"/>
                </a:solidFill>
              </a:rPr>
              <a:t>Велик телом, да мал </a:t>
            </a:r>
            <a:r>
              <a:rPr lang="ru-RU" sz="30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делом</a:t>
            </a:r>
            <a:r>
              <a:rPr lang="ru-RU" sz="3000" b="1" dirty="0" smtClean="0">
                <a:solidFill>
                  <a:srgbClr val="002060"/>
                </a:solidFill>
              </a:rPr>
              <a:t>. </a:t>
            </a:r>
          </a:p>
          <a:p>
            <a:pPr lvl="0"/>
            <a:r>
              <a:rPr lang="ru-RU" sz="1800" b="1" dirty="0" smtClean="0">
                <a:solidFill>
                  <a:srgbClr val="FF0000"/>
                </a:solidFill>
              </a:rPr>
              <a:t>     И.п.</a:t>
            </a:r>
          </a:p>
          <a:p>
            <a:pPr lvl="0"/>
            <a:r>
              <a:rPr lang="ru-RU" sz="30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Дело</a:t>
            </a:r>
            <a:r>
              <a:rPr lang="ru-RU" sz="3000" b="1" dirty="0" smtClean="0">
                <a:solidFill>
                  <a:srgbClr val="002060"/>
                </a:solidFill>
              </a:rPr>
              <a:t> шуток не любит. </a:t>
            </a:r>
          </a:p>
          <a:p>
            <a:pPr lvl="0"/>
            <a:r>
              <a:rPr lang="ru-RU" sz="3000" b="1" dirty="0" smtClean="0">
                <a:solidFill>
                  <a:srgbClr val="002060"/>
                </a:solidFill>
              </a:rPr>
              <a:t>                            </a:t>
            </a:r>
            <a:r>
              <a:rPr lang="ru-RU" sz="1800" b="1" dirty="0" smtClean="0">
                <a:solidFill>
                  <a:srgbClr val="FF0000"/>
                </a:solidFill>
              </a:rPr>
              <a:t>Р.п.</a:t>
            </a:r>
          </a:p>
          <a:p>
            <a:pPr lvl="0"/>
            <a:r>
              <a:rPr lang="ru-RU" sz="3000" b="1" dirty="0" smtClean="0">
                <a:solidFill>
                  <a:srgbClr val="002060"/>
                </a:solidFill>
              </a:rPr>
              <a:t>От слова до </a:t>
            </a:r>
            <a:r>
              <a:rPr lang="ru-RU" sz="30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дела</a:t>
            </a:r>
            <a:r>
              <a:rPr lang="ru-RU" sz="3000" b="1" dirty="0" smtClean="0">
                <a:solidFill>
                  <a:srgbClr val="002060"/>
                </a:solidFill>
              </a:rPr>
              <a:t> целая верста. </a:t>
            </a:r>
          </a:p>
          <a:p>
            <a:pPr lvl="0"/>
            <a:r>
              <a:rPr lang="ru-RU" sz="3000" b="1" dirty="0" smtClean="0">
                <a:solidFill>
                  <a:srgbClr val="002060"/>
                </a:solidFill>
              </a:rPr>
              <a:t>                                              </a:t>
            </a:r>
            <a:r>
              <a:rPr lang="ru-RU" sz="1800" b="1" dirty="0" smtClean="0">
                <a:solidFill>
                  <a:srgbClr val="FF0000"/>
                </a:solidFill>
              </a:rPr>
              <a:t>П.п.</a:t>
            </a:r>
          </a:p>
          <a:p>
            <a:pPr lvl="0"/>
            <a:r>
              <a:rPr lang="ru-RU" sz="3000" b="1" dirty="0" smtClean="0">
                <a:solidFill>
                  <a:srgbClr val="002060"/>
                </a:solidFill>
              </a:rPr>
              <a:t>И умен, и крепок, и </a:t>
            </a:r>
            <a:r>
              <a:rPr lang="ru-RU" sz="30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в деле </a:t>
            </a:r>
            <a:r>
              <a:rPr lang="ru-RU" sz="3000" b="1" dirty="0" smtClean="0">
                <a:solidFill>
                  <a:srgbClr val="002060"/>
                </a:solidFill>
              </a:rPr>
              <a:t>гож.</a:t>
            </a:r>
          </a:p>
          <a:p>
            <a:pPr lvl="0"/>
            <a:r>
              <a:rPr lang="ru-RU" sz="3200" b="1" dirty="0" smtClean="0">
                <a:solidFill>
                  <a:srgbClr val="FF0000"/>
                </a:solidFill>
              </a:rPr>
              <a:t>           </a:t>
            </a:r>
            <a:r>
              <a:rPr lang="ru-RU" sz="1800" b="1" dirty="0" smtClean="0">
                <a:solidFill>
                  <a:srgbClr val="FF0000"/>
                </a:solidFill>
              </a:rPr>
              <a:t>Р.п.</a:t>
            </a:r>
            <a:endParaRPr lang="ru-RU" sz="1800" b="1" dirty="0" smtClean="0">
              <a:solidFill>
                <a:srgbClr val="002060"/>
              </a:solidFill>
            </a:endParaRPr>
          </a:p>
          <a:p>
            <a:pPr lvl="0"/>
            <a:r>
              <a:rPr lang="ru-RU" sz="3000" b="1" dirty="0" smtClean="0">
                <a:solidFill>
                  <a:srgbClr val="002060"/>
                </a:solidFill>
              </a:rPr>
              <a:t>Всех </a:t>
            </a:r>
            <a:r>
              <a:rPr lang="ru-RU" sz="30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дел</a:t>
            </a:r>
            <a:r>
              <a:rPr lang="ru-RU" sz="3000" b="1" dirty="0" smtClean="0">
                <a:solidFill>
                  <a:srgbClr val="002060"/>
                </a:solidFill>
              </a:rPr>
              <a:t> не переделаешь. </a:t>
            </a:r>
          </a:p>
          <a:p>
            <a:pPr lvl="0"/>
            <a:endParaRPr lang="ru-RU" sz="3000" b="1" dirty="0" smtClean="0">
              <a:solidFill>
                <a:srgbClr val="002060"/>
              </a:solidFill>
            </a:endParaRPr>
          </a:p>
          <a:p>
            <a:pPr lvl="0"/>
            <a:r>
              <a:rPr lang="ru-RU" sz="3000" b="1" dirty="0" smtClean="0">
                <a:solidFill>
                  <a:srgbClr val="002060"/>
                </a:solidFill>
              </a:rPr>
              <a:t>Жизнь дана на добрые </a:t>
            </a:r>
            <a:r>
              <a:rPr lang="ru-RU" sz="30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дела</a:t>
            </a:r>
            <a:r>
              <a:rPr lang="ru-RU" sz="3000" b="1" dirty="0" smtClean="0">
                <a:solidFill>
                  <a:srgbClr val="002060"/>
                </a:solidFill>
              </a:rPr>
              <a:t>. </a:t>
            </a:r>
          </a:p>
          <a:p>
            <a:pPr lvl="0"/>
            <a:r>
              <a:rPr lang="ru-RU" sz="3200" b="1" dirty="0" smtClean="0">
                <a:solidFill>
                  <a:srgbClr val="FF0000"/>
                </a:solidFill>
              </a:rPr>
              <a:t>                                                       </a:t>
            </a:r>
            <a:r>
              <a:rPr lang="ru-RU" sz="1800" b="1" dirty="0" smtClean="0">
                <a:solidFill>
                  <a:srgbClr val="FF0000"/>
                </a:solidFill>
              </a:rPr>
              <a:t>П.п.</a:t>
            </a:r>
            <a:endParaRPr lang="ru-RU" sz="1800" b="1" dirty="0" smtClean="0">
              <a:solidFill>
                <a:srgbClr val="002060"/>
              </a:solidFill>
            </a:endParaRPr>
          </a:p>
          <a:p>
            <a:pPr lvl="0"/>
            <a:r>
              <a:rPr lang="ru-RU" sz="3000" b="1" dirty="0" smtClean="0">
                <a:solidFill>
                  <a:srgbClr val="002060"/>
                </a:solidFill>
              </a:rPr>
              <a:t>Умен на словах, да глуп </a:t>
            </a:r>
            <a:r>
              <a:rPr lang="ru-RU" sz="30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на делах</a:t>
            </a:r>
            <a:r>
              <a:rPr lang="ru-RU" sz="3000" b="1" dirty="0" smtClean="0">
                <a:solidFill>
                  <a:srgbClr val="002060"/>
                </a:solidFill>
              </a:rPr>
              <a:t>. </a:t>
            </a: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071934" y="3214686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 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29124" y="4071942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57620" y="4714884"/>
            <a:ext cx="57150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b="1" dirty="0" smtClean="0">
                <a:solidFill>
                  <a:srgbClr val="FF0000"/>
                </a:solidFill>
              </a:rPr>
              <a:t>В.п.</a:t>
            </a:r>
            <a:endParaRPr lang="ru-RU" sz="1300" b="1" dirty="0">
              <a:solidFill>
                <a:srgbClr val="FF0000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30352" y="214290"/>
            <a:ext cx="8256490" cy="135732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В каком падеже стоит слово «дело»</a:t>
            </a:r>
            <a:endParaRPr lang="ru-RU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5786" y="285728"/>
            <a:ext cx="7772400" cy="6143668"/>
          </a:xfrm>
        </p:spPr>
        <p:txBody>
          <a:bodyPr>
            <a:normAutofit fontScale="92500" lnSpcReduction="10000"/>
          </a:bodyPr>
          <a:lstStyle/>
          <a:p>
            <a:pPr lvl="0"/>
            <a:endParaRPr lang="ru-RU" sz="2800" b="1" dirty="0" smtClean="0">
              <a:solidFill>
                <a:srgbClr val="002060"/>
              </a:solidFill>
            </a:endParaRPr>
          </a:p>
          <a:p>
            <a:pPr lvl="0"/>
            <a:r>
              <a:rPr lang="ru-RU" sz="2800" b="1" dirty="0" smtClean="0">
                <a:solidFill>
                  <a:srgbClr val="002060"/>
                </a:solidFill>
              </a:rPr>
              <a:t>Языком не спеши, а</a:t>
            </a: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делами</a:t>
            </a:r>
            <a:r>
              <a:rPr lang="ru-RU" sz="2800" b="1" dirty="0" smtClean="0">
                <a:solidFill>
                  <a:srgbClr val="002060"/>
                </a:solidFill>
              </a:rPr>
              <a:t> не смеши.</a:t>
            </a:r>
          </a:p>
          <a:p>
            <a:pPr lvl="0"/>
            <a:endParaRPr lang="ru-RU" sz="2800" b="1" dirty="0" smtClean="0">
              <a:solidFill>
                <a:srgbClr val="002060"/>
              </a:solidFill>
            </a:endParaRPr>
          </a:p>
          <a:p>
            <a:pPr lvl="0"/>
            <a:r>
              <a:rPr lang="ru-RU" sz="28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По</a:t>
            </a:r>
            <a:r>
              <a:rPr lang="ru-RU" sz="2800" b="1" dirty="0" smtClean="0">
                <a:solidFill>
                  <a:srgbClr val="002060"/>
                </a:solidFill>
              </a:rPr>
              <a:t> твоим </a:t>
            </a:r>
            <a:r>
              <a:rPr lang="ru-RU" sz="28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делам</a:t>
            </a:r>
            <a:r>
              <a:rPr lang="ru-RU" sz="2800" b="1" dirty="0" smtClean="0">
                <a:solidFill>
                  <a:srgbClr val="002060"/>
                </a:solidFill>
              </a:rPr>
              <a:t> о тебе судят. </a:t>
            </a:r>
          </a:p>
          <a:p>
            <a:pPr lvl="0"/>
            <a:endParaRPr lang="ru-RU" sz="2800" b="1" dirty="0" smtClean="0">
              <a:solidFill>
                <a:srgbClr val="002060"/>
              </a:solidFill>
            </a:endParaRPr>
          </a:p>
          <a:p>
            <a:pPr lvl="0"/>
            <a:r>
              <a:rPr lang="ru-RU" sz="28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Дела</a:t>
            </a:r>
            <a:r>
              <a:rPr lang="ru-RU" sz="2800" b="1" dirty="0" smtClean="0">
                <a:solidFill>
                  <a:srgbClr val="002060"/>
                </a:solidFill>
              </a:rPr>
              <a:t> как сажа бела. </a:t>
            </a:r>
          </a:p>
          <a:p>
            <a:pPr lvl="0"/>
            <a:endParaRPr lang="ru-RU" sz="2800" b="1" dirty="0" smtClean="0">
              <a:solidFill>
                <a:srgbClr val="002060"/>
              </a:solidFill>
            </a:endParaRPr>
          </a:p>
          <a:p>
            <a:pPr lvl="0"/>
            <a:r>
              <a:rPr lang="ru-RU" sz="28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Делу</a:t>
            </a:r>
            <a:r>
              <a:rPr lang="ru-RU" sz="2800" b="1" dirty="0" smtClean="0">
                <a:solidFill>
                  <a:srgbClr val="002060"/>
                </a:solidFill>
              </a:rPr>
              <a:t> время, потехе час. </a:t>
            </a:r>
          </a:p>
          <a:p>
            <a:pPr lvl="0"/>
            <a:endParaRPr lang="ru-RU" sz="2800" b="1" dirty="0" smtClean="0">
              <a:solidFill>
                <a:srgbClr val="002060"/>
              </a:solidFill>
            </a:endParaRPr>
          </a:p>
          <a:p>
            <a:pPr lvl="0"/>
            <a:r>
              <a:rPr lang="ru-RU" sz="28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Дело</a:t>
            </a:r>
            <a:r>
              <a:rPr lang="ru-RU" sz="2800" b="1" dirty="0" smtClean="0">
                <a:solidFill>
                  <a:srgbClr val="002060"/>
                </a:solidFill>
              </a:rPr>
              <a:t> знай, а правду помни. </a:t>
            </a:r>
          </a:p>
          <a:p>
            <a:pPr lvl="0"/>
            <a:endParaRPr lang="ru-RU" sz="2800" b="1" dirty="0" smtClean="0">
              <a:solidFill>
                <a:srgbClr val="002060"/>
              </a:solidFill>
            </a:endParaRPr>
          </a:p>
          <a:p>
            <a:pPr lvl="0"/>
            <a:r>
              <a:rPr lang="ru-RU" sz="28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За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делом</a:t>
            </a:r>
            <a:r>
              <a:rPr lang="ru-RU" sz="2800" b="1" dirty="0" smtClean="0">
                <a:solidFill>
                  <a:srgbClr val="002060"/>
                </a:solidFill>
              </a:rPr>
              <a:t> и день пролетел незаметно.</a:t>
            </a:r>
          </a:p>
          <a:p>
            <a:pPr lvl="0"/>
            <a:endParaRPr lang="ru-RU" sz="2800" b="1" dirty="0" smtClean="0">
              <a:solidFill>
                <a:srgbClr val="002060"/>
              </a:solidFill>
            </a:endParaRPr>
          </a:p>
          <a:p>
            <a:pPr lvl="0"/>
            <a:r>
              <a:rPr lang="ru-RU" sz="2800" b="1" dirty="0" smtClean="0">
                <a:solidFill>
                  <a:srgbClr val="002060"/>
                </a:solidFill>
              </a:rPr>
              <a:t>Хороша вера </a:t>
            </a:r>
            <a:r>
              <a:rPr lang="ru-RU" sz="28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у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дела</a:t>
            </a:r>
            <a:r>
              <a:rPr lang="ru-RU" sz="2800" b="1" dirty="0" smtClean="0">
                <a:solidFill>
                  <a:srgbClr val="002060"/>
                </a:solidFill>
              </a:rPr>
              <a:t>.</a:t>
            </a:r>
          </a:p>
          <a:p>
            <a:pPr lvl="0"/>
            <a:endParaRPr lang="ru-RU" sz="2800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071934" y="785794"/>
            <a:ext cx="1143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    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14810" y="428604"/>
            <a:ext cx="714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b="1" dirty="0" smtClean="0">
                <a:solidFill>
                  <a:srgbClr val="FF0000"/>
                </a:solidFill>
              </a:rPr>
              <a:t>Т.п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71736" y="1357298"/>
            <a:ext cx="64294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b="1" dirty="0" smtClean="0">
                <a:solidFill>
                  <a:srgbClr val="FF0000"/>
                </a:solidFill>
              </a:rPr>
              <a:t>Д.п.</a:t>
            </a:r>
            <a:endParaRPr lang="ru-RU" sz="13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7224" y="2143116"/>
            <a:ext cx="526106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00" b="1" dirty="0" smtClean="0">
                <a:solidFill>
                  <a:srgbClr val="FF0000"/>
                </a:solidFill>
              </a:rPr>
              <a:t>И.п.</a:t>
            </a:r>
            <a:endParaRPr lang="ru-RU" sz="13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00100" y="3071810"/>
            <a:ext cx="64294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b="1" dirty="0" smtClean="0">
                <a:solidFill>
                  <a:srgbClr val="FF0000"/>
                </a:solidFill>
              </a:rPr>
              <a:t>Д.п.</a:t>
            </a:r>
            <a:endParaRPr lang="ru-RU" sz="13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00100" y="3929066"/>
            <a:ext cx="526106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00" b="1" dirty="0" smtClean="0">
                <a:solidFill>
                  <a:srgbClr val="FF0000"/>
                </a:solidFill>
              </a:rPr>
              <a:t>И.п.</a:t>
            </a:r>
            <a:endParaRPr lang="ru-RU" sz="13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71604" y="4786322"/>
            <a:ext cx="78581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b="1" dirty="0" smtClean="0">
                <a:solidFill>
                  <a:srgbClr val="FF0000"/>
                </a:solidFill>
              </a:rPr>
              <a:t>Т.п.</a:t>
            </a:r>
            <a:endParaRPr lang="ru-RU" sz="13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86116" y="5715016"/>
            <a:ext cx="71438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b="1" dirty="0" smtClean="0">
                <a:solidFill>
                  <a:srgbClr val="FF0000"/>
                </a:solidFill>
              </a:rPr>
              <a:t>Р.п.</a:t>
            </a:r>
            <a:endParaRPr lang="ru-RU" sz="13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«Приди ко мне, брате, в </a:t>
            </a:r>
            <a:r>
              <a:rPr lang="ru-RU" dirty="0" err="1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Москов</a:t>
            </a:r>
            <a:r>
              <a:rPr lang="ru-RU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»</a:t>
            </a:r>
            <a:endParaRPr lang="ru-RU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20482" name="Picture 2" descr="C:\Users\Comp\Desktop\Тех карты и презентации\приди ко мне, брате, в Москов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1282645" y="1935163"/>
            <a:ext cx="6578710" cy="4389437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931</TotalTime>
  <Words>667</Words>
  <Application>Microsoft Office PowerPoint</Application>
  <PresentationFormat>Экран (4:3)</PresentationFormat>
  <Paragraphs>159</Paragraphs>
  <Slides>18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Поток</vt:lpstr>
      <vt:lpstr>Объект упаковщика для оболочки</vt:lpstr>
      <vt:lpstr>             </vt:lpstr>
      <vt:lpstr>Презентация PowerPoint</vt:lpstr>
      <vt:lpstr>О чем пойдет речь сегодня  на уроке?</vt:lpstr>
      <vt:lpstr>Падеж имен существительных</vt:lpstr>
      <vt:lpstr>Падежные вопросы</vt:lpstr>
      <vt:lpstr>Презентация PowerPoint</vt:lpstr>
      <vt:lpstr>В каком падеже стоит слово «дело»</vt:lpstr>
      <vt:lpstr>Презентация PowerPoint</vt:lpstr>
      <vt:lpstr>«Приди ко мне, брате, в Москов»</vt:lpstr>
      <vt:lpstr>Звательный падеж</vt:lpstr>
      <vt:lpstr>Физминутка «Падежи» Именительный подпрыгнул, А Родительный летал. Дательный полез на горку, А Винительный устал. Наш Творительный поплавал, А Предложный убежал. Падежи нам все нужны- И при этом все важны.  </vt:lpstr>
      <vt:lpstr>Найти в предложениях существительные в форме звательного падежа.</vt:lpstr>
      <vt:lpstr>Найти существительные и определить падеж. 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Оттепель, белизна, синева, бирюза, коралл, береза, солнце, вершина, освещение, оттенки.  </dc:title>
  <dc:creator>School-70</dc:creator>
  <cp:lastModifiedBy>Anastasia Romanova</cp:lastModifiedBy>
  <cp:revision>113</cp:revision>
  <dcterms:created xsi:type="dcterms:W3CDTF">2014-10-19T10:43:15Z</dcterms:created>
  <dcterms:modified xsi:type="dcterms:W3CDTF">2017-02-19T16:00:12Z</dcterms:modified>
</cp:coreProperties>
</file>