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8" r:id="rId12"/>
    <p:sldId id="277" r:id="rId13"/>
    <p:sldId id="279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9900"/>
    <a:srgbClr val="996633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8DBA0-23C8-4B4E-9B19-AF3A348F05CA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8B9CD-1F78-47FE-A37D-3A48CD990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8DBA0-23C8-4B4E-9B19-AF3A348F05CA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8B9CD-1F78-47FE-A37D-3A48CD990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8DBA0-23C8-4B4E-9B19-AF3A348F05CA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8B9CD-1F78-47FE-A37D-3A48CD990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8DBA0-23C8-4B4E-9B19-AF3A348F05CA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8B9CD-1F78-47FE-A37D-3A48CD990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8DBA0-23C8-4B4E-9B19-AF3A348F05CA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8B9CD-1F78-47FE-A37D-3A48CD990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8DBA0-23C8-4B4E-9B19-AF3A348F05CA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8B9CD-1F78-47FE-A37D-3A48CD990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8DBA0-23C8-4B4E-9B19-AF3A348F05CA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8B9CD-1F78-47FE-A37D-3A48CD990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8DBA0-23C8-4B4E-9B19-AF3A348F05CA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8B9CD-1F78-47FE-A37D-3A48CD990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8DBA0-23C8-4B4E-9B19-AF3A348F05CA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8B9CD-1F78-47FE-A37D-3A48CD990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8DBA0-23C8-4B4E-9B19-AF3A348F05CA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8B9CD-1F78-47FE-A37D-3A48CD990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8DBA0-23C8-4B4E-9B19-AF3A348F05CA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8B9CD-1F78-47FE-A37D-3A48CD9908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8DBA0-23C8-4B4E-9B19-AF3A348F05CA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98B9CD-1F78-47FE-A37D-3A48CD9908A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lnur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Ilnur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728" y="714356"/>
            <a:ext cx="66437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КРУЖОК ПО КВИЛЛИНГУ</a:t>
            </a:r>
          </a:p>
          <a:p>
            <a:pPr algn="ctr"/>
            <a:endParaRPr lang="ru-RU" sz="3200" b="1" dirty="0" smtClean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CC0099"/>
                </a:solidFill>
                <a:latin typeface="Bookman Old Style" pitchFamily="18" charset="0"/>
              </a:rPr>
              <a:t>«МАГИЯ БУМАЖНЫХ ЛЕНТ»</a:t>
            </a:r>
            <a:endParaRPr lang="ru-RU" sz="3200" b="1" i="1" dirty="0">
              <a:solidFill>
                <a:srgbClr val="CC0099"/>
              </a:soli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29256" y="3643314"/>
            <a:ext cx="29289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Руководитель: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Шакирова И.В.,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учитель математики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28" t="16984" r="45176" b="14424"/>
          <a:stretch/>
        </p:blipFill>
        <p:spPr>
          <a:xfrm>
            <a:off x="2627784" y="3140968"/>
            <a:ext cx="2016224" cy="2897413"/>
          </a:xfrm>
          <a:prstGeom prst="rect">
            <a:avLst/>
          </a:prstGeom>
          <a:ln w="57150">
            <a:solidFill>
              <a:srgbClr val="CC0099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Ilnur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85918" y="214291"/>
            <a:ext cx="71438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Bookman Old Style" pitchFamily="18" charset="0"/>
              </a:rPr>
              <a:t>Ожидаемые результаты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993366"/>
                </a:solidFill>
                <a:latin typeface="Bookman Old Style" pitchFamily="18" charset="0"/>
              </a:rPr>
              <a:t>Знакомство с искусством бумагокручения.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993366"/>
                </a:solidFill>
                <a:latin typeface="Bookman Old Style" pitchFamily="18" charset="0"/>
              </a:rPr>
              <a:t>Знакомство с базовыми формами квиллинга.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993366"/>
                </a:solidFill>
                <a:latin typeface="Bookman Old Style" pitchFamily="18" charset="0"/>
              </a:rPr>
              <a:t>Умение следовать словесным инструкциям , читать и зарисовывать схемы изделий, создавать изделия, пользуясь схемами.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993366"/>
                </a:solidFill>
                <a:latin typeface="Bookman Old Style" pitchFamily="18" charset="0"/>
              </a:rPr>
              <a:t>Развитие внимания, мышления, пространственного воображения, мелкой моторики рук, художественного вкуса, творческой фантазии.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993366"/>
                </a:solidFill>
                <a:latin typeface="Bookman Old Style" pitchFamily="18" charset="0"/>
              </a:rPr>
              <a:t>Развитие коммуникативных способностей и навыков работы в коллективе.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Ilnur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00298" y="571480"/>
            <a:ext cx="621510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Bookman Old Style" pitchFamily="18" charset="0"/>
              </a:rPr>
              <a:t>Техническое оснащение</a:t>
            </a:r>
          </a:p>
          <a:p>
            <a:endParaRPr lang="ru-RU" sz="2400" b="1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  <a:t>Бумага разного цвета и </a:t>
            </a:r>
            <a:r>
              <a:rPr lang="ru-RU" sz="2400" b="1" dirty="0" smtClean="0">
                <a:solidFill>
                  <a:srgbClr val="993366"/>
                </a:solidFill>
                <a:latin typeface="Bookman Old Style" pitchFamily="18" charset="0"/>
              </a:rPr>
              <a:t>вида.</a:t>
            </a:r>
            <a:endParaRPr lang="ru-RU" sz="2400" b="1" dirty="0">
              <a:solidFill>
                <a:srgbClr val="993366"/>
              </a:solidFill>
              <a:latin typeface="Bookman Old Style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  <a:t>Картон для </a:t>
            </a:r>
            <a:r>
              <a:rPr lang="ru-RU" sz="2400" b="1" dirty="0" smtClean="0">
                <a:solidFill>
                  <a:srgbClr val="993366"/>
                </a:solidFill>
                <a:latin typeface="Bookman Old Style" pitchFamily="18" charset="0"/>
              </a:rPr>
              <a:t>фона. </a:t>
            </a:r>
            <a:endParaRPr lang="ru-RU" sz="2400" b="1" dirty="0">
              <a:solidFill>
                <a:srgbClr val="993366"/>
              </a:solidFill>
              <a:latin typeface="Bookman Old Style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993366"/>
                </a:solidFill>
                <a:latin typeface="Bookman Old Style" pitchFamily="18" charset="0"/>
              </a:rPr>
              <a:t>Линейка</a:t>
            </a:r>
            <a: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  <a:t>, карандаш, </a:t>
            </a:r>
            <a:r>
              <a:rPr lang="ru-RU" sz="2400" b="1" dirty="0" smtClean="0">
                <a:solidFill>
                  <a:srgbClr val="993366"/>
                </a:solidFill>
                <a:latin typeface="Bookman Old Style" pitchFamily="18" charset="0"/>
              </a:rPr>
              <a:t>циркуль.</a:t>
            </a:r>
            <a:endParaRPr lang="ru-RU" sz="2400" b="1" dirty="0">
              <a:solidFill>
                <a:srgbClr val="993366"/>
              </a:solidFill>
              <a:latin typeface="Bookman Old Style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  <a:t>Ножницы простые, ножницы фигурные, </a:t>
            </a:r>
            <a:r>
              <a:rPr lang="ru-RU" sz="2400" b="1" dirty="0" smtClean="0">
                <a:solidFill>
                  <a:srgbClr val="993366"/>
                </a:solidFill>
                <a:latin typeface="Bookman Old Style" pitchFamily="18" charset="0"/>
              </a:rPr>
              <a:t>пинцет.</a:t>
            </a:r>
            <a:endParaRPr lang="ru-RU" sz="2400" b="1" dirty="0">
              <a:solidFill>
                <a:srgbClr val="993366"/>
              </a:solidFill>
              <a:latin typeface="Bookman Old Style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  <a:t>Клей </a:t>
            </a:r>
            <a:r>
              <a:rPr lang="ru-RU" sz="2400" b="1" dirty="0" smtClean="0">
                <a:solidFill>
                  <a:srgbClr val="993366"/>
                </a:solidFill>
                <a:latin typeface="Bookman Old Style" pitchFamily="18" charset="0"/>
              </a:rPr>
              <a:t>ПВА.</a:t>
            </a:r>
            <a:endParaRPr lang="ru-RU" sz="2400" b="1" dirty="0">
              <a:solidFill>
                <a:srgbClr val="993366"/>
              </a:solidFill>
              <a:latin typeface="Bookman Old Style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  <a:t>Карандаши – палочки, </a:t>
            </a:r>
            <a:r>
              <a:rPr lang="ru-RU" sz="2400" b="1" dirty="0" smtClean="0">
                <a:solidFill>
                  <a:srgbClr val="993366"/>
                </a:solidFill>
                <a:latin typeface="Bookman Old Style" pitchFamily="18" charset="0"/>
              </a:rPr>
              <a:t>зубочистки.</a:t>
            </a:r>
            <a:endParaRPr lang="ru-RU" sz="2400" b="1" dirty="0">
              <a:solidFill>
                <a:srgbClr val="993366"/>
              </a:solidFill>
              <a:latin typeface="Bookman Old Style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  <a:t>Ватные </a:t>
            </a:r>
            <a:r>
              <a:rPr lang="ru-RU" sz="2400" b="1" dirty="0" smtClean="0">
                <a:solidFill>
                  <a:srgbClr val="993366"/>
                </a:solidFill>
                <a:latin typeface="Bookman Old Style" pitchFamily="18" charset="0"/>
              </a:rPr>
              <a:t>палочки.</a:t>
            </a:r>
            <a:endParaRPr lang="ru-RU" sz="2400" b="1" dirty="0">
              <a:solidFill>
                <a:srgbClr val="993366"/>
              </a:solidFill>
              <a:latin typeface="Bookman Old Style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  <a:t>Двухсторонний </a:t>
            </a:r>
            <a:r>
              <a:rPr lang="ru-RU" sz="2400" b="1" dirty="0" smtClean="0">
                <a:solidFill>
                  <a:srgbClr val="993366"/>
                </a:solidFill>
                <a:latin typeface="Bookman Old Style" pitchFamily="18" charset="0"/>
              </a:rPr>
              <a:t>скотч.</a:t>
            </a:r>
            <a:endParaRPr lang="ru-RU" sz="2400" b="1" dirty="0">
              <a:solidFill>
                <a:srgbClr val="993366"/>
              </a:solidFill>
              <a:latin typeface="Bookman Old Style" pitchFamily="18" charset="0"/>
            </a:endParaRPr>
          </a:p>
          <a:p>
            <a:endParaRPr lang="ru-RU" sz="24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Ilnur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28926" y="642918"/>
            <a:ext cx="4143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Bookman Old Style" pitchFamily="18" charset="0"/>
              </a:rPr>
              <a:t>Наша галерея</a:t>
            </a:r>
            <a:endParaRPr lang="ru-RU" sz="32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4" name="Picture 2" descr="C:\Users\Ilnur\Pictures\P1030505.JPG"/>
          <p:cNvPicPr>
            <a:picLocks noChangeAspect="1" noChangeArrowheads="1"/>
          </p:cNvPicPr>
          <p:nvPr/>
        </p:nvPicPr>
        <p:blipFill>
          <a:blip r:embed="rId3" cstate="print"/>
          <a:srcRect l="13916" t="18750" r="54589" b="10937"/>
          <a:stretch>
            <a:fillRect/>
          </a:stretch>
        </p:blipFill>
        <p:spPr bwMode="auto">
          <a:xfrm>
            <a:off x="1714480" y="1500174"/>
            <a:ext cx="2357454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2" name="Picture 2" descr="C:\Users\Ilnur\Pictures\P1030507.JPG"/>
          <p:cNvPicPr>
            <a:picLocks noChangeAspect="1" noChangeArrowheads="1"/>
          </p:cNvPicPr>
          <p:nvPr/>
        </p:nvPicPr>
        <p:blipFill>
          <a:blip r:embed="rId4"/>
          <a:srcRect l="19238" t="21354" r="47803" b="9635"/>
          <a:stretch>
            <a:fillRect/>
          </a:stretch>
        </p:blipFill>
        <p:spPr bwMode="auto">
          <a:xfrm>
            <a:off x="6215074" y="1500174"/>
            <a:ext cx="2428892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3" name="Picture 3" descr="C:\Users\Ilnur\Pictures\P1030515.JPG"/>
          <p:cNvPicPr>
            <a:picLocks noChangeAspect="1" noChangeArrowheads="1"/>
          </p:cNvPicPr>
          <p:nvPr/>
        </p:nvPicPr>
        <p:blipFill>
          <a:blip r:embed="rId5" cstate="print"/>
          <a:srcRect l="29524" t="16912" r="29966" b="7605"/>
          <a:stretch>
            <a:fillRect/>
          </a:stretch>
        </p:blipFill>
        <p:spPr bwMode="auto">
          <a:xfrm>
            <a:off x="3857620" y="3500438"/>
            <a:ext cx="2357454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Ilnur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C:\Users\Ilnur\Pictures\P1030535.JPG"/>
          <p:cNvPicPr>
            <a:picLocks noChangeAspect="1" noChangeArrowheads="1"/>
          </p:cNvPicPr>
          <p:nvPr/>
        </p:nvPicPr>
        <p:blipFill>
          <a:blip r:embed="rId3" cstate="print"/>
          <a:srcRect l="34330" t="15510" r="26533" b="15211"/>
          <a:stretch>
            <a:fillRect/>
          </a:stretch>
        </p:blipFill>
        <p:spPr bwMode="auto">
          <a:xfrm>
            <a:off x="4286248" y="1571612"/>
            <a:ext cx="2214578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1" name="Picture 3" descr="C:\Users\Ilnur\Pictures\P1030497.JPG"/>
          <p:cNvPicPr>
            <a:picLocks noChangeAspect="1" noChangeArrowheads="1"/>
          </p:cNvPicPr>
          <p:nvPr/>
        </p:nvPicPr>
        <p:blipFill>
          <a:blip r:embed="rId4" cstate="print"/>
          <a:srcRect l="3125" t="17448" r="5322" b="7031"/>
          <a:stretch>
            <a:fillRect/>
          </a:stretch>
        </p:blipFill>
        <p:spPr bwMode="auto">
          <a:xfrm rot="16200000">
            <a:off x="1643042" y="1071546"/>
            <a:ext cx="3143272" cy="1857388"/>
          </a:xfrm>
          <a:prstGeom prst="rect">
            <a:avLst/>
          </a:prstGeom>
          <a:noFill/>
        </p:spPr>
      </p:pic>
      <p:pic>
        <p:nvPicPr>
          <p:cNvPr id="22532" name="Picture 4" descr="C:\Users\Ilnur\Pictures\P1030498.JPG"/>
          <p:cNvPicPr>
            <a:picLocks noChangeAspect="1" noChangeArrowheads="1"/>
          </p:cNvPicPr>
          <p:nvPr/>
        </p:nvPicPr>
        <p:blipFill>
          <a:blip r:embed="rId5" cstate="print"/>
          <a:srcRect l="6054" t="20052" r="3125" b="8333"/>
          <a:stretch>
            <a:fillRect/>
          </a:stretch>
        </p:blipFill>
        <p:spPr bwMode="auto">
          <a:xfrm rot="16200000">
            <a:off x="6179355" y="3893347"/>
            <a:ext cx="3071834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Ilnur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9" name="Picture 3" descr="C:\Users\Ilnur\Pictures\P1030539.JPG"/>
          <p:cNvPicPr>
            <a:picLocks noChangeAspect="1" noChangeArrowheads="1"/>
          </p:cNvPicPr>
          <p:nvPr/>
        </p:nvPicPr>
        <p:blipFill>
          <a:blip r:embed="rId3" cstate="print"/>
          <a:srcRect l="20476" t="15878" r="41074" b="18979"/>
          <a:stretch>
            <a:fillRect/>
          </a:stretch>
        </p:blipFill>
        <p:spPr bwMode="auto">
          <a:xfrm>
            <a:off x="2500298" y="357166"/>
            <a:ext cx="2214578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61" name="Picture 5" descr="C:\Users\Ilnur\Pictures\P1030506.JPG"/>
          <p:cNvPicPr>
            <a:picLocks noChangeAspect="1" noChangeArrowheads="1"/>
          </p:cNvPicPr>
          <p:nvPr/>
        </p:nvPicPr>
        <p:blipFill>
          <a:blip r:embed="rId4"/>
          <a:srcRect l="54394" t="20052" r="17041" b="16145"/>
          <a:stretch>
            <a:fillRect/>
          </a:stretch>
        </p:blipFill>
        <p:spPr bwMode="auto">
          <a:xfrm>
            <a:off x="6357950" y="357166"/>
            <a:ext cx="2143140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60" name="Picture 4" descr="C:\Users\Ilnur\Pictures\P1030521.JPG"/>
          <p:cNvPicPr>
            <a:picLocks noChangeAspect="1" noChangeArrowheads="1"/>
          </p:cNvPicPr>
          <p:nvPr/>
        </p:nvPicPr>
        <p:blipFill>
          <a:blip r:embed="rId5" cstate="print"/>
          <a:srcRect l="18416" t="14843" r="28716" b="9673"/>
          <a:stretch>
            <a:fillRect/>
          </a:stretch>
        </p:blipFill>
        <p:spPr bwMode="auto">
          <a:xfrm>
            <a:off x="4286248" y="3357562"/>
            <a:ext cx="2786082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663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lnur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57224" y="642918"/>
            <a:ext cx="77153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C0099"/>
                </a:solidFill>
                <a:latin typeface="Bookman Old Style" pitchFamily="18" charset="0"/>
              </a:rPr>
              <a:t>Организационно-методическое обеспечение</a:t>
            </a:r>
            <a:endParaRPr lang="ru-RU" sz="3200" b="1" dirty="0">
              <a:solidFill>
                <a:srgbClr val="CC0099"/>
              </a:solidFill>
              <a:latin typeface="Bookman Old Style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643042" y="1857364"/>
            <a:ext cx="3071834" cy="2357454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Программа кружка рассчитана на 3 года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857752" y="3571876"/>
            <a:ext cx="3357586" cy="250033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В кружке занимаются 8 обучающихся от 11 до 14 лет 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Ilnur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500298" y="714356"/>
            <a:ext cx="614366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Цель кружка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3366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всестороннее интеллектуальное   и эстетическое развитие детей в процессе овладение элементарными приемами техники квиллинга, как художественного способа конструирования из бумаги.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993366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Ilnur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57356" y="714356"/>
            <a:ext cx="507209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Задачи программы</a:t>
            </a:r>
            <a:r>
              <a:rPr lang="ru-RU" sz="2800" dirty="0">
                <a:solidFill>
                  <a:srgbClr val="0070C0"/>
                </a:solidFill>
              </a:rPr>
              <a:t>:</a:t>
            </a:r>
          </a:p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85984" y="1428736"/>
            <a:ext cx="650085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0070C0"/>
                </a:solidFill>
                <a:latin typeface="Bookman Old Style" pitchFamily="18" charset="0"/>
              </a:rPr>
              <a:t>Обучающие: </a:t>
            </a:r>
            <a: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  <a:t/>
            </a:r>
            <a:b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</a:br>
            <a: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  <a:t>·Знакомить детей с основными понятиями и базовыми формами квиллинга. </a:t>
            </a:r>
            <a:b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</a:br>
            <a: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  <a:t>·Обучать различным приемам работы с бумагой. </a:t>
            </a:r>
            <a:b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</a:br>
            <a: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  <a:t>·Формировать умения следовать устным инструкциям. </a:t>
            </a:r>
            <a:b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</a:br>
            <a: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  <a:t>Создавать композиции с изделиями, выполненными в технике квиллинга. </a:t>
            </a:r>
            <a:b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Ilnur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357422" y="714356"/>
            <a:ext cx="650085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0070C0"/>
                </a:solidFill>
                <a:latin typeface="Bookman Old Style" pitchFamily="18" charset="0"/>
              </a:rPr>
              <a:t>Коррекционные: </a:t>
            </a:r>
            <a: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  <a:t/>
            </a:r>
            <a:b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</a:br>
            <a: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  <a:t>· Развивать внимание, память, </a:t>
            </a:r>
            <a:r>
              <a:rPr lang="ru-RU" sz="2400" b="1" dirty="0" smtClean="0">
                <a:solidFill>
                  <a:srgbClr val="993366"/>
                </a:solidFill>
                <a:latin typeface="Bookman Old Style" pitchFamily="18" charset="0"/>
              </a:rPr>
              <a:t>пространственное воображение.</a:t>
            </a:r>
            <a: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  <a:t> </a:t>
            </a:r>
            <a:b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</a:br>
            <a: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  <a:t>Развивать мелкую моторику рук и глазомер. </a:t>
            </a:r>
            <a:b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</a:br>
            <a: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  <a:t>·Развивать художественный вкус, творческие способности и фантазии детей. </a:t>
            </a:r>
            <a:b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</a:br>
            <a: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  <a:t>·Развивать у детей способность работать руками, приучать к точным движениям пальцев, совершенствовать мелкую моторику </a:t>
            </a:r>
            <a:r>
              <a:rPr lang="ru-RU" sz="2400" b="1" dirty="0" smtClean="0">
                <a:solidFill>
                  <a:srgbClr val="993366"/>
                </a:solidFill>
                <a:latin typeface="Bookman Old Style" pitchFamily="18" charset="0"/>
              </a:rPr>
              <a:t>рук.</a:t>
            </a:r>
            <a: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  <a:t> </a:t>
            </a:r>
            <a:b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</a:br>
            <a:endParaRPr lang="ru-RU" sz="2400" b="1" dirty="0">
              <a:solidFill>
                <a:srgbClr val="993366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Ilnur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71737" y="500042"/>
            <a:ext cx="628654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0070C0"/>
                </a:solidFill>
                <a:latin typeface="Bookman Old Style" pitchFamily="18" charset="0"/>
              </a:rPr>
              <a:t>Воспитательные: </a:t>
            </a:r>
            <a: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  <a:t/>
            </a:r>
            <a:b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</a:br>
            <a: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  <a:t>·Воспитывать интерес к искусству квиллинга. </a:t>
            </a:r>
            <a:b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</a:br>
            <a: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  <a:t>·Формировать культуру труда и совершенствовать трудовые навыки. </a:t>
            </a:r>
            <a:b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</a:br>
            <a: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  <a:t>·Способствовать созданию игровых ситуаций, расширять коммуникативные способности.</a:t>
            </a:r>
            <a:b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</a:br>
            <a:r>
              <a:rPr lang="ru-RU" sz="2400" b="1" dirty="0">
                <a:solidFill>
                  <a:srgbClr val="993366"/>
                </a:solidFill>
                <a:latin typeface="Bookman Old Style" pitchFamily="18" charset="0"/>
              </a:rPr>
              <a:t>·Совершенствовать трудовые навыки, формировать культуру труда, учить аккуратности, умению бережно и экономно использовать материал, содержать в порядке рабочее место.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Ilnur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43174" y="714356"/>
            <a:ext cx="607223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Bookman Old Style" pitchFamily="18" charset="0"/>
              </a:rPr>
              <a:t>Направления работы</a:t>
            </a:r>
          </a:p>
          <a:p>
            <a:endParaRPr lang="ru-RU" sz="2400" b="1" dirty="0">
              <a:latin typeface="Bookman Old Style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993366"/>
                </a:solidFill>
                <a:latin typeface="Bookman Old Style" pitchFamily="18" charset="0"/>
              </a:rPr>
              <a:t>Изготовление панно.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993366"/>
                </a:solidFill>
                <a:latin typeface="Bookman Old Style" pitchFamily="18" charset="0"/>
              </a:rPr>
              <a:t>Изготовление сувениров к праздникам.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993366"/>
                </a:solidFill>
                <a:latin typeface="Bookman Old Style" pitchFamily="18" charset="0"/>
              </a:rPr>
              <a:t>Конструирование.</a:t>
            </a:r>
            <a:endParaRPr lang="ru-RU" sz="2400" b="1" dirty="0">
              <a:solidFill>
                <a:srgbClr val="993366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Ilnur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28926" y="714356"/>
            <a:ext cx="5857916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Bookman Old Style" pitchFamily="18" charset="0"/>
              </a:rPr>
              <a:t>Формы работы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993366"/>
                </a:solidFill>
                <a:latin typeface="Bookman Old Style" pitchFamily="18" charset="0"/>
              </a:rPr>
              <a:t>Групповая - при выполнении коллективных работ каждая группа выполняет определенное задание.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993366"/>
                </a:solidFill>
                <a:latin typeface="Bookman Old Style" pitchFamily="18" charset="0"/>
              </a:rPr>
              <a:t>Коллективная – в процессе подготовки и выполнения коллективной композиции дети работают вместе, не разделяя обязанностей.</a:t>
            </a:r>
            <a:endParaRPr lang="ru-RU" sz="2400" b="1" dirty="0">
              <a:solidFill>
                <a:srgbClr val="993366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Ilnur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143241" y="785794"/>
            <a:ext cx="564360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Bookman Old Style" pitchFamily="18" charset="0"/>
              </a:rPr>
              <a:t>Формы и методы занятий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993366"/>
                </a:solidFill>
                <a:latin typeface="Bookman Old Style" pitchFamily="18" charset="0"/>
              </a:rPr>
              <a:t>Словесный – беседа, рассказ.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993366"/>
                </a:solidFill>
                <a:latin typeface="Bookman Old Style" pitchFamily="18" charset="0"/>
              </a:rPr>
              <a:t>Наглядный – показ иллюстраций, наблюдение.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993366"/>
                </a:solidFill>
                <a:latin typeface="Bookman Old Style" pitchFamily="18" charset="0"/>
              </a:rPr>
              <a:t>Показ педагогом, работа по образцу.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993366"/>
                </a:solidFill>
                <a:latin typeface="Bookman Old Style" pitchFamily="18" charset="0"/>
              </a:rPr>
              <a:t>Практический – выполнение работ по схемам, инструкционным  картам.</a:t>
            </a:r>
            <a:endParaRPr lang="ru-RU" sz="2400" b="1" dirty="0">
              <a:solidFill>
                <a:srgbClr val="993366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243</Words>
  <Application>Microsoft Office PowerPoint</Application>
  <PresentationFormat>Экран (4:3)</PresentationFormat>
  <Paragraphs>45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Bookman Old Style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Ilnur</dc:creator>
  <cp:lastModifiedBy>Пользователь Windows</cp:lastModifiedBy>
  <cp:revision>33</cp:revision>
  <dcterms:created xsi:type="dcterms:W3CDTF">2014-03-30T15:59:32Z</dcterms:created>
  <dcterms:modified xsi:type="dcterms:W3CDTF">2017-02-19T14:28:26Z</dcterms:modified>
</cp:coreProperties>
</file>