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  <p:sldId id="263" r:id="rId7"/>
    <p:sldId id="265" r:id="rId8"/>
    <p:sldId id="268" r:id="rId9"/>
    <p:sldId id="271" r:id="rId10"/>
    <p:sldId id="270" r:id="rId11"/>
    <p:sldId id="272" r:id="rId12"/>
    <p:sldId id="273" r:id="rId13"/>
    <p:sldId id="266" r:id="rId14"/>
    <p:sldId id="267" r:id="rId15"/>
    <p:sldId id="275" r:id="rId16"/>
    <p:sldId id="276" r:id="rId17"/>
    <p:sldId id="279" r:id="rId18"/>
    <p:sldId id="278" r:id="rId19"/>
    <p:sldId id="280" r:id="rId20"/>
    <p:sldId id="277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00" y="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7B936-4179-45A1-8799-8814BC162DBE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5DB03-D2D5-4A4E-A62F-86DD5E100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rot="16200000" flipH="1">
            <a:off x="250001" y="4321975"/>
            <a:ext cx="3143272" cy="7143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571604" y="4857760"/>
            <a:ext cx="500066" cy="50006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1562080" y="4867284"/>
            <a:ext cx="509590" cy="49054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214414" y="214290"/>
            <a:ext cx="635795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Подумать, что знаю</a:t>
            </a:r>
          </a:p>
          <a:p>
            <a:pPr algn="ctr"/>
            <a:endParaRPr lang="ru-RU" dirty="0"/>
          </a:p>
        </p:txBody>
      </p:sp>
      <p:pic>
        <p:nvPicPr>
          <p:cNvPr id="6146" name="Picture 2" descr="http://s4.pic4you.ru/y2014/08-13/12216/45439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43438" y="2071678"/>
            <a:ext cx="2516844" cy="44362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cliparting.com/wp-content/uploads/2016/11/Green-open-book-clip-art-at-vector-clip-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8715436" cy="5072098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214414" y="142852"/>
            <a:ext cx="6357950" cy="91440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информацию</a:t>
            </a:r>
          </a:p>
          <a:p>
            <a:pPr algn="ctr"/>
            <a:endParaRPr lang="ru-RU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 l="35890" t="14954" r="22699" b="41334"/>
          <a:stretch>
            <a:fillRect/>
          </a:stretch>
        </p:blipFill>
        <p:spPr bwMode="auto">
          <a:xfrm>
            <a:off x="4643438" y="1714488"/>
            <a:ext cx="400052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285860"/>
          <a:ext cx="8786874" cy="5321337"/>
        </p:xfrm>
        <a:graphic>
          <a:graphicData uri="http://schemas.openxmlformats.org/drawingml/2006/table">
            <a:tbl>
              <a:tblPr/>
              <a:tblGrid>
                <a:gridCol w="8786874"/>
              </a:tblGrid>
              <a:tr h="157163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400" b="1" i="1" u="sng" dirty="0" smtClean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Умножение</a:t>
                      </a:r>
                      <a:r>
                        <a:rPr lang="ru-RU" sz="3400" b="1" i="1" u="none" dirty="0" smtClean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3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сложение </a:t>
                      </a:r>
                      <a:r>
                        <a:rPr lang="ru-RU" sz="3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___________ слагаемых</a:t>
                      </a:r>
                      <a:endParaRPr lang="ru-RU" sz="3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33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400" b="1" i="1" u="sng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Знак умножения</a:t>
                      </a:r>
                      <a:r>
                        <a:rPr lang="ru-RU" sz="3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 </a:t>
                      </a:r>
                      <a:endParaRPr lang="ru-RU" sz="3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367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400" b="1" i="1" u="sng" dirty="0">
                          <a:solidFill>
                            <a:srgbClr val="C0504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3∙4=12</a:t>
                      </a:r>
                      <a:endParaRPr lang="ru-RU" sz="3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3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</a:t>
                      </a:r>
                      <a:r>
                        <a:rPr lang="ru-RU" sz="3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___ взять__ раз, получится</a:t>
                      </a:r>
                      <a:r>
                        <a:rPr lang="ru-RU" sz="3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___</a:t>
                      </a:r>
                      <a:endParaRPr lang="ru-RU" sz="34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3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__ умножить на ___, получится____</a:t>
                      </a:r>
                      <a:endParaRPr lang="ru-RU" sz="3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500562" y="3071810"/>
            <a:ext cx="714380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∙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57290" y="142852"/>
            <a:ext cx="6357950" cy="91440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информацию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57950" y="1428736"/>
            <a:ext cx="2372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одинаковых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4857760"/>
            <a:ext cx="4058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5643578"/>
            <a:ext cx="4058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3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4857760"/>
            <a:ext cx="4058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3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5643578"/>
            <a:ext cx="4058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72264" y="5643578"/>
            <a:ext cx="62709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3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43636" y="4857760"/>
            <a:ext cx="62709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3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 animBg="1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857752" y="4572008"/>
            <a:ext cx="714380" cy="7858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=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429000"/>
            <a:ext cx="8229600" cy="1839907"/>
          </a:xfrm>
        </p:spPr>
        <p:txBody>
          <a:bodyPr/>
          <a:lstStyle/>
          <a:p>
            <a:pPr lvl="0" algn="just">
              <a:buNone/>
            </a:pPr>
            <a:r>
              <a:rPr lang="ru-RU" sz="4400" dirty="0" smtClean="0"/>
              <a:t>			</a:t>
            </a:r>
            <a:r>
              <a:rPr lang="ru-RU" sz="6600" dirty="0" smtClean="0"/>
              <a:t>4 + 4 + 4 = 12</a:t>
            </a:r>
            <a:endParaRPr lang="ru-RU" sz="6600" dirty="0"/>
          </a:p>
        </p:txBody>
      </p:sp>
      <p:pic>
        <p:nvPicPr>
          <p:cNvPr id="16386" name="Picture 2" descr="http://funlib.ru/cimg/2014/101919/391069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5024">
            <a:off x="-454523" y="1568302"/>
            <a:ext cx="3849513" cy="2081144"/>
          </a:xfrm>
          <a:prstGeom prst="rect">
            <a:avLst/>
          </a:prstGeom>
          <a:noFill/>
        </p:spPr>
      </p:pic>
      <p:pic>
        <p:nvPicPr>
          <p:cNvPr id="5" name="Picture 2" descr="http://funlib.ru/cimg/2014/101919/391069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5024">
            <a:off x="2218814" y="1381550"/>
            <a:ext cx="4295800" cy="2322418"/>
          </a:xfrm>
          <a:prstGeom prst="rect">
            <a:avLst/>
          </a:prstGeom>
          <a:noFill/>
        </p:spPr>
      </p:pic>
      <p:pic>
        <p:nvPicPr>
          <p:cNvPr id="6" name="Picture 2" descr="http://funlib.ru/cimg/2014/101919/391069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5024">
            <a:off x="5290648" y="1381550"/>
            <a:ext cx="4295800" cy="2322418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285852" y="357166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00430" y="4572008"/>
            <a:ext cx="714380" cy="7858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∙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143372" y="4572008"/>
            <a:ext cx="714380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714612" y="4572008"/>
            <a:ext cx="714380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643570" y="4572008"/>
            <a:ext cx="714380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6050" y="450057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4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4214810" y="450057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15" name="TextBox 14"/>
          <p:cNvSpPr txBox="1"/>
          <p:nvPr/>
        </p:nvSpPr>
        <p:spPr>
          <a:xfrm>
            <a:off x="5500694" y="4500570"/>
            <a:ext cx="963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12</a:t>
            </a:r>
            <a:endParaRPr lang="ru-RU" sz="6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7"/>
            <a:ext cx="8229600" cy="10001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000" dirty="0" smtClean="0"/>
              <a:t>			7 + 7 = 14 </a:t>
            </a:r>
            <a:endParaRPr lang="ru-RU" sz="6000" dirty="0"/>
          </a:p>
        </p:txBody>
      </p:sp>
      <p:pic>
        <p:nvPicPr>
          <p:cNvPr id="17414" name="Picture 6" descr="https://fs00.infourok.ru/images/doc/268/272964/hello_html_m2a902ae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7E9FF"/>
              </a:clrFrom>
              <a:clrTo>
                <a:srgbClr val="D7E9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725811" flipH="1">
            <a:off x="4431050" y="2588104"/>
            <a:ext cx="3672408" cy="1052736"/>
          </a:xfrm>
          <a:prstGeom prst="rect">
            <a:avLst/>
          </a:prstGeom>
          <a:noFill/>
        </p:spPr>
      </p:pic>
      <p:pic>
        <p:nvPicPr>
          <p:cNvPr id="5" name="Picture 6" descr="https://fs00.infourok.ru/images/doc/268/272964/hello_html_m2a902ae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7E9FF"/>
              </a:clrFrom>
              <a:clrTo>
                <a:srgbClr val="D7E9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725811" flipH="1">
            <a:off x="216208" y="2588103"/>
            <a:ext cx="3672408" cy="1052736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285852" y="357166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000232" y="4857760"/>
            <a:ext cx="714380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786050" y="4857760"/>
            <a:ext cx="714380" cy="7858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∙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571868" y="4857760"/>
            <a:ext cx="714380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357686" y="4857760"/>
            <a:ext cx="714380" cy="7858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=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143504" y="4857760"/>
            <a:ext cx="714380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71670" y="471488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7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3571868" y="471488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0628" y="4714884"/>
            <a:ext cx="963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14</a:t>
            </a:r>
            <a:endParaRPr lang="ru-RU" sz="6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4456" y="357166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  <p:pic>
        <p:nvPicPr>
          <p:cNvPr id="30722" name="Picture 2" descr="http://cdn1.brotkina.ru/wp-content/uploads/2014/02/N69m6iWajH9Qru79oAsyv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8902" y="1428736"/>
            <a:ext cx="3594760" cy="2428892"/>
          </a:xfrm>
          <a:prstGeom prst="rect">
            <a:avLst/>
          </a:prstGeom>
          <a:noFill/>
        </p:spPr>
      </p:pic>
      <p:pic>
        <p:nvPicPr>
          <p:cNvPr id="30724" name="Picture 4" descr="http://server1.decornorth.com/images/farm7.staticflickr.com/6142/5960062628_c6f9e6fa4c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000504"/>
            <a:ext cx="3571900" cy="2678925"/>
          </a:xfrm>
          <a:prstGeom prst="rect">
            <a:avLst/>
          </a:prstGeom>
          <a:noFill/>
        </p:spPr>
      </p:pic>
      <p:pic>
        <p:nvPicPr>
          <p:cNvPr id="30726" name="Picture 6" descr="http://www.myhome.ru/uploads/public/idea/6/50226/interior/91068/520x0resize_interior52029_74_14215817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000504"/>
            <a:ext cx="3952868" cy="26225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539552" y="2708920"/>
            <a:ext cx="8229600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Какую сумму можно заменить умножением  3+4+5+6 или  8+8+8?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85852" y="357166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14456" y="357166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  <p:pic>
        <p:nvPicPr>
          <p:cNvPr id="3" name="Picture 2" descr="http://cdn1.brotkina.ru/wp-content/uploads/2014/02/N69m6iWajH9Qru79oAsyv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8902" y="1428736"/>
            <a:ext cx="3594760" cy="2428892"/>
          </a:xfrm>
          <a:prstGeom prst="rect">
            <a:avLst/>
          </a:prstGeom>
          <a:noFill/>
        </p:spPr>
      </p:pic>
      <p:pic>
        <p:nvPicPr>
          <p:cNvPr id="4" name="Picture 4" descr="http://server1.decornorth.com/images/farm7.staticflickr.com/6142/5960062628_c6f9e6fa4c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000504"/>
            <a:ext cx="3571900" cy="2678925"/>
          </a:xfrm>
          <a:prstGeom prst="rect">
            <a:avLst/>
          </a:prstGeom>
          <a:noFill/>
        </p:spPr>
      </p:pic>
      <p:pic>
        <p:nvPicPr>
          <p:cNvPr id="5" name="Picture 6" descr="http://www.myhome.ru/uploads/public/idea/6/50226/interior/91068/520x0resize_interior52029_74_14215817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000504"/>
            <a:ext cx="3952868" cy="26225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20703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-108520" y="3212976"/>
            <a:ext cx="8229600" cy="17859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dirty="0" smtClean="0"/>
              <a:t> </a:t>
            </a:r>
            <a:r>
              <a:rPr lang="ru-RU" sz="3600" dirty="0" smtClean="0"/>
              <a:t>Вставь пропущенные числа</a:t>
            </a:r>
          </a:p>
          <a:p>
            <a:pPr algn="ctr">
              <a:buFont typeface="Arial" pitchFamily="34" charset="0"/>
              <a:buNone/>
            </a:pPr>
            <a:r>
              <a:rPr lang="ru-RU" sz="3600" dirty="0" smtClean="0"/>
              <a:t> 5+5+5=       ∙       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22828" y="3820199"/>
            <a:ext cx="500066" cy="5715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364088" y="3824866"/>
            <a:ext cx="500066" cy="5715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/>
              <a:t> 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85852" y="357166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0532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14456" y="357166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  <p:pic>
        <p:nvPicPr>
          <p:cNvPr id="3" name="Picture 2" descr="http://cdn1.brotkina.ru/wp-content/uploads/2014/02/N69m6iWajH9Qru79oAsyv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8902" y="1428736"/>
            <a:ext cx="3594760" cy="2428892"/>
          </a:xfrm>
          <a:prstGeom prst="rect">
            <a:avLst/>
          </a:prstGeom>
          <a:noFill/>
        </p:spPr>
      </p:pic>
      <p:pic>
        <p:nvPicPr>
          <p:cNvPr id="4" name="Picture 4" descr="http://server1.decornorth.com/images/farm7.staticflickr.com/6142/5960062628_c6f9e6fa4c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000504"/>
            <a:ext cx="3571900" cy="2678925"/>
          </a:xfrm>
          <a:prstGeom prst="rect">
            <a:avLst/>
          </a:prstGeom>
          <a:noFill/>
        </p:spPr>
      </p:pic>
      <p:pic>
        <p:nvPicPr>
          <p:cNvPr id="5" name="Picture 6" descr="http://www.myhome.ru/uploads/public/idea/6/50226/interior/91068/520x0resize_interior52029_74_14215817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000504"/>
            <a:ext cx="3952868" cy="26225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36591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4803779"/>
            <a:ext cx="7500990" cy="2054221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35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в товарищах согласья нет, </a:t>
            </a:r>
          </a:p>
          <a:p>
            <a:pPr algn="just">
              <a:buNone/>
            </a:pPr>
            <a:r>
              <a:rPr lang="ru-RU" sz="35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лад их дело не пойдет, </a:t>
            </a:r>
          </a:p>
          <a:p>
            <a:pPr algn="just">
              <a:buNone/>
            </a:pPr>
            <a:r>
              <a:rPr lang="ru-RU" sz="35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выйдет из него не дело, только мука</a:t>
            </a:r>
            <a:r>
              <a:rPr lang="ru-RU" sz="3500" dirty="0" smtClean="0"/>
              <a:t>.</a:t>
            </a:r>
            <a:endParaRPr lang="ru-RU" sz="3500" dirty="0"/>
          </a:p>
        </p:txBody>
      </p:sp>
      <p:pic>
        <p:nvPicPr>
          <p:cNvPr id="1026" name="Picture 2" descr="http://www.stihi.ru/pics/2014/03/02/249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34375" t="23958" r="21093" b="12500"/>
          <a:stretch>
            <a:fillRect/>
          </a:stretch>
        </p:blipFill>
        <p:spPr bwMode="auto">
          <a:xfrm>
            <a:off x="2857488" y="0"/>
            <a:ext cx="3571900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755576" y="3068960"/>
            <a:ext cx="8229600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Замени сложением 9 ∙ 4 =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85852" y="357166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6495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600200"/>
            <a:ext cx="5043494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71604" y="357166"/>
            <a:ext cx="6357950" cy="9144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Оценить результат</a:t>
            </a:r>
          </a:p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50001" y="4393413"/>
            <a:ext cx="3143272" cy="7143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1562080" y="4867284"/>
            <a:ext cx="509590" cy="49054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571604" y="4857760"/>
            <a:ext cx="500066" cy="50006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1562080" y="4867284"/>
            <a:ext cx="509590" cy="49054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571604" y="4857760"/>
            <a:ext cx="500066" cy="50006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http://s4.pic4you.ru/y2014/08-13/12216/45439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43438" y="2071678"/>
            <a:ext cx="2516844" cy="44362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L 0.00208 -0.266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3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48148E-6 L -1.94444E-6 -0.2520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pPr lvl="0"/>
            <a:r>
              <a:rPr lang="ru-RU" sz="6700" dirty="0" smtClean="0"/>
              <a:t>У рака 4 уса.</a:t>
            </a:r>
            <a:br>
              <a:rPr lang="ru-RU" sz="6700" dirty="0" smtClean="0"/>
            </a:br>
            <a:r>
              <a:rPr lang="ru-RU" sz="6700" dirty="0" smtClean="0"/>
              <a:t>Сколько усов у 3 раков?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876"/>
            <a:ext cx="8229600" cy="1839907"/>
          </a:xfrm>
        </p:spPr>
        <p:txBody>
          <a:bodyPr/>
          <a:lstStyle/>
          <a:p>
            <a:pPr lvl="0" algn="just">
              <a:buNone/>
            </a:pPr>
            <a:r>
              <a:rPr lang="ru-RU" sz="4400" dirty="0" smtClean="0"/>
              <a:t>			</a:t>
            </a:r>
            <a:r>
              <a:rPr lang="ru-RU" sz="6600" dirty="0" smtClean="0"/>
              <a:t>4 + 4 + 4 = 12(ус.)</a:t>
            </a:r>
            <a:endParaRPr lang="ru-RU" sz="6600" dirty="0"/>
          </a:p>
        </p:txBody>
      </p:sp>
      <p:pic>
        <p:nvPicPr>
          <p:cNvPr id="16386" name="Picture 2" descr="http://funlib.ru/cimg/2014/101919/391069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5024">
            <a:off x="-454523" y="1568302"/>
            <a:ext cx="3849513" cy="2081144"/>
          </a:xfrm>
          <a:prstGeom prst="rect">
            <a:avLst/>
          </a:prstGeom>
          <a:noFill/>
        </p:spPr>
      </p:pic>
      <p:pic>
        <p:nvPicPr>
          <p:cNvPr id="5" name="Picture 2" descr="http://funlib.ru/cimg/2014/101919/391069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5024">
            <a:off x="2218814" y="1381550"/>
            <a:ext cx="4295800" cy="2322418"/>
          </a:xfrm>
          <a:prstGeom prst="rect">
            <a:avLst/>
          </a:prstGeom>
          <a:noFill/>
        </p:spPr>
      </p:pic>
      <p:pic>
        <p:nvPicPr>
          <p:cNvPr id="6" name="Picture 2" descr="http://funlib.ru/cimg/2014/101919/391069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95024">
            <a:off x="5290648" y="1381550"/>
            <a:ext cx="4295800" cy="23224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1797040"/>
          </a:xfrm>
        </p:spPr>
        <p:txBody>
          <a:bodyPr>
            <a:normAutofit fontScale="90000"/>
          </a:bodyPr>
          <a:lstStyle/>
          <a:p>
            <a:pPr lvl="0" algn="just"/>
            <a:r>
              <a:rPr lang="ru-RU" sz="6700" dirty="0" smtClean="0"/>
              <a:t>		</a:t>
            </a:r>
            <a:r>
              <a:rPr lang="ru-RU" sz="6000" dirty="0" smtClean="0"/>
              <a:t>У щуки 7 плавников</a:t>
            </a:r>
            <a:r>
              <a:rPr lang="ru-RU" sz="6700" dirty="0" smtClean="0"/>
              <a:t>. </a:t>
            </a:r>
            <a:r>
              <a:rPr lang="ru-RU" sz="6000" dirty="0" smtClean="0"/>
              <a:t>Сколько плавников у 2 щук?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8229600" cy="21970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			7 + 7 = 14 (пл.)</a:t>
            </a:r>
            <a:endParaRPr lang="ru-RU" sz="6000" dirty="0"/>
          </a:p>
        </p:txBody>
      </p:sp>
      <p:pic>
        <p:nvPicPr>
          <p:cNvPr id="17414" name="Picture 6" descr="https://fs00.infourok.ru/images/doc/268/272964/hello_html_m2a902ae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7E9FF"/>
              </a:clrFrom>
              <a:clrTo>
                <a:srgbClr val="D7E9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725811" flipH="1">
            <a:off x="4431050" y="2588104"/>
            <a:ext cx="3672408" cy="1052736"/>
          </a:xfrm>
          <a:prstGeom prst="rect">
            <a:avLst/>
          </a:prstGeom>
          <a:noFill/>
        </p:spPr>
      </p:pic>
      <p:pic>
        <p:nvPicPr>
          <p:cNvPr id="5" name="Picture 6" descr="https://fs00.infourok.ru/images/doc/268/272964/hello_html_m2a902ae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7E9FF"/>
              </a:clrFrom>
              <a:clrTo>
                <a:srgbClr val="D7E9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725811" flipH="1">
            <a:off x="216208" y="2588103"/>
            <a:ext cx="3672408" cy="10527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6000" dirty="0" smtClean="0"/>
              <a:t>У лебедя 2 крыла. </a:t>
            </a:r>
            <a:br>
              <a:rPr lang="ru-RU" sz="6000" dirty="0" smtClean="0"/>
            </a:br>
            <a:r>
              <a:rPr lang="ru-RU" sz="6000" dirty="0" smtClean="0"/>
              <a:t>Сколько крыльев у 4 лебедей?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429132"/>
            <a:ext cx="8229600" cy="119696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		</a:t>
            </a:r>
            <a:r>
              <a:rPr lang="ru-RU" sz="6000" dirty="0" smtClean="0"/>
              <a:t>2 + 2 + 2 + 2 = 8(</a:t>
            </a:r>
            <a:r>
              <a:rPr lang="ru-RU" sz="6000" dirty="0" err="1" smtClean="0"/>
              <a:t>кр</a:t>
            </a:r>
            <a:r>
              <a:rPr lang="ru-RU" sz="6000" dirty="0" smtClean="0"/>
              <a:t>.)</a:t>
            </a:r>
            <a:endParaRPr lang="ru-RU" sz="6000" dirty="0"/>
          </a:p>
        </p:txBody>
      </p:sp>
      <p:pic>
        <p:nvPicPr>
          <p:cNvPr id="8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>
            <a:off x="1785918" y="2000240"/>
            <a:ext cx="1571636" cy="1285849"/>
          </a:xfrm>
          <a:prstGeom prst="rect">
            <a:avLst/>
          </a:prstGeom>
          <a:noFill/>
        </p:spPr>
      </p:pic>
      <p:pic>
        <p:nvPicPr>
          <p:cNvPr id="10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>
            <a:off x="3357554" y="2000240"/>
            <a:ext cx="1571636" cy="1285849"/>
          </a:xfrm>
          <a:prstGeom prst="rect">
            <a:avLst/>
          </a:prstGeom>
          <a:noFill/>
        </p:spPr>
      </p:pic>
      <p:pic>
        <p:nvPicPr>
          <p:cNvPr id="11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>
            <a:off x="4929190" y="2000240"/>
            <a:ext cx="1571636" cy="1285849"/>
          </a:xfrm>
          <a:prstGeom prst="rect">
            <a:avLst/>
          </a:prstGeom>
          <a:noFill/>
        </p:spPr>
      </p:pic>
      <p:pic>
        <p:nvPicPr>
          <p:cNvPr id="12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>
            <a:off x="6500826" y="2000240"/>
            <a:ext cx="1571636" cy="12858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000760" y="1285860"/>
            <a:ext cx="172819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  НИЕ</a:t>
            </a:r>
            <a:endParaRPr lang="ru-RU" sz="4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00430" y="1285860"/>
            <a:ext cx="172819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 ЖЕ</a:t>
            </a:r>
            <a:endParaRPr lang="ru-RU" sz="4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28662" y="1285860"/>
            <a:ext cx="1857388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УМНО</a:t>
            </a:r>
            <a:endParaRPr lang="ru-RU" sz="44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1268760"/>
            <a:ext cx="1749996" cy="874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 12</a:t>
            </a:r>
            <a:endParaRPr lang="ru-RU" sz="4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91880" y="1268760"/>
            <a:ext cx="172819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 14 </a:t>
            </a:r>
            <a:endParaRPr lang="ru-RU" sz="4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12160" y="1268760"/>
            <a:ext cx="172819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  8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-1116632" y="908720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14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116632" y="278092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10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116632" y="1772816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12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39593E-6 L 0.27309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-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67345E-6 L 0.25 2.6734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54 2.67345E-6 L -0.51736 2.6734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4" grpId="0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62" y="1357298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  <a:cs typeface="Aharoni" pitchFamily="2" charset="-79"/>
              </a:rPr>
              <a:t>УМНО</a:t>
            </a:r>
            <a:endParaRPr lang="ru-RU" sz="4400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1285860"/>
            <a:ext cx="1120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  <a:cs typeface="Aharoni" pitchFamily="2" charset="-79"/>
              </a:rPr>
              <a:t>ЖЕ</a:t>
            </a:r>
            <a:endParaRPr lang="ru-RU" sz="4400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74" y="1285860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ru-RU" sz="4400" b="1" dirty="0" smtClean="0">
                <a:solidFill>
                  <a:schemeClr val="bg1"/>
                </a:solidFill>
                <a:cs typeface="Aharoni" pitchFamily="2" charset="-79"/>
              </a:rPr>
              <a:t>НИЕ</a:t>
            </a:r>
            <a:endParaRPr lang="ru-RU" sz="4400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116632" y="908720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14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116632" y="278092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10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116632" y="1772816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12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14414" y="4929198"/>
            <a:ext cx="6357950" cy="9144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Определить цели и задачи 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14414" y="1428736"/>
            <a:ext cx="635795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Подумать, что знаю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14414" y="285728"/>
            <a:ext cx="6357950" cy="91440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информацию</a:t>
            </a:r>
          </a:p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14414" y="3714752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14414" y="2643182"/>
            <a:ext cx="6357950" cy="9144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Оценить результат</a:t>
            </a:r>
          </a:p>
          <a:p>
            <a:pPr algn="ctr"/>
            <a:endParaRPr lang="ru-RU" dirty="0"/>
          </a:p>
        </p:txBody>
      </p:sp>
      <p:pic>
        <p:nvPicPr>
          <p:cNvPr id="2" name="Igor_Krutoj_instrumentalnaya_muzyka_-_eto_ochen_krasivaya_muzyka_tolko_stoit_vslushatsya_v_neyo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73682" y="6093296"/>
            <a:ext cx="406400" cy="4064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73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62" y="1357298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  <a:cs typeface="Aharoni" pitchFamily="2" charset="-79"/>
              </a:rPr>
              <a:t>УМНО</a:t>
            </a:r>
            <a:endParaRPr lang="ru-RU" sz="4400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1285860"/>
            <a:ext cx="1120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  <a:cs typeface="Aharoni" pitchFamily="2" charset="-79"/>
              </a:rPr>
              <a:t>ЖЕ</a:t>
            </a:r>
            <a:endParaRPr lang="ru-RU" sz="4400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74" y="1285860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ru-RU" sz="4400" b="1" dirty="0" smtClean="0">
                <a:solidFill>
                  <a:schemeClr val="bg1"/>
                </a:solidFill>
                <a:cs typeface="Aharoni" pitchFamily="2" charset="-79"/>
              </a:rPr>
              <a:t>НИЕ</a:t>
            </a:r>
            <a:endParaRPr lang="ru-RU" sz="4400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116632" y="908720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14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116632" y="278092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10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116632" y="1772816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12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42976" y="357166"/>
            <a:ext cx="6357950" cy="9144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Определить цели и задачи 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14414" y="1428736"/>
            <a:ext cx="635795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Подумать, что знаю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14414" y="2571744"/>
            <a:ext cx="6357950" cy="91440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информацию</a:t>
            </a:r>
          </a:p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14414" y="3714752"/>
            <a:ext cx="635795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Применить знания</a:t>
            </a:r>
          </a:p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14414" y="4857760"/>
            <a:ext cx="6357950" cy="9144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Оценить результат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2976" y="357166"/>
            <a:ext cx="6357950" cy="9144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Определить цели и задачи </a:t>
            </a:r>
          </a:p>
          <a:p>
            <a:pPr algn="ctr"/>
            <a:endParaRPr lang="ru-RU" dirty="0"/>
          </a:p>
        </p:txBody>
      </p:sp>
      <p:pic>
        <p:nvPicPr>
          <p:cNvPr id="5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>
            <a:off x="0" y="1714488"/>
            <a:ext cx="1214414" cy="1142973"/>
          </a:xfrm>
          <a:prstGeom prst="rect">
            <a:avLst/>
          </a:prstGeom>
          <a:noFill/>
        </p:spPr>
      </p:pic>
      <p:pic>
        <p:nvPicPr>
          <p:cNvPr id="14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 flipH="1">
            <a:off x="1214414" y="1714488"/>
            <a:ext cx="1214478" cy="1142973"/>
          </a:xfrm>
          <a:prstGeom prst="rect">
            <a:avLst/>
          </a:prstGeom>
          <a:noFill/>
        </p:spPr>
      </p:pic>
      <p:pic>
        <p:nvPicPr>
          <p:cNvPr id="15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 flipH="1">
            <a:off x="2428860" y="1714488"/>
            <a:ext cx="1071602" cy="1142973"/>
          </a:xfrm>
          <a:prstGeom prst="rect">
            <a:avLst/>
          </a:prstGeom>
          <a:noFill/>
        </p:spPr>
      </p:pic>
      <p:pic>
        <p:nvPicPr>
          <p:cNvPr id="16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 flipH="1">
            <a:off x="6929454" y="1714488"/>
            <a:ext cx="1071602" cy="1142973"/>
          </a:xfrm>
          <a:prstGeom prst="rect">
            <a:avLst/>
          </a:prstGeom>
          <a:noFill/>
        </p:spPr>
      </p:pic>
      <p:pic>
        <p:nvPicPr>
          <p:cNvPr id="17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 flipH="1">
            <a:off x="3500430" y="1714488"/>
            <a:ext cx="1143040" cy="1142973"/>
          </a:xfrm>
          <a:prstGeom prst="rect">
            <a:avLst/>
          </a:prstGeom>
          <a:noFill/>
        </p:spPr>
      </p:pic>
      <p:pic>
        <p:nvPicPr>
          <p:cNvPr id="18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 flipH="1">
            <a:off x="4643438" y="1714488"/>
            <a:ext cx="1071602" cy="1142973"/>
          </a:xfrm>
          <a:prstGeom prst="rect">
            <a:avLst/>
          </a:prstGeom>
          <a:noFill/>
        </p:spPr>
      </p:pic>
      <p:pic>
        <p:nvPicPr>
          <p:cNvPr id="19" name="Picture 2" descr="http://2obl.ru/upload/2obl/information_system_19/2/0/3/item_2031/information_items_2031.jpg"/>
          <p:cNvPicPr>
            <a:picLocks noChangeAspect="1" noChangeArrowheads="1"/>
          </p:cNvPicPr>
          <p:nvPr/>
        </p:nvPicPr>
        <p:blipFill>
          <a:blip r:embed="rId2" cstate="print"/>
          <a:srcRect l="12121" r="21212"/>
          <a:stretch>
            <a:fillRect/>
          </a:stretch>
        </p:blipFill>
        <p:spPr bwMode="auto">
          <a:xfrm flipH="1">
            <a:off x="5715008" y="1714488"/>
            <a:ext cx="1214478" cy="114297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428728" y="2714620"/>
            <a:ext cx="557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2+2+2+2+2+2+2=14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3643314"/>
            <a:ext cx="864399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/>
              <a:t>Цель: открыть новое арифметическое</a:t>
            </a:r>
          </a:p>
          <a:p>
            <a:pPr algn="just"/>
            <a:r>
              <a:rPr lang="ru-RU" sz="4000" dirty="0" smtClean="0"/>
              <a:t>            действие</a:t>
            </a:r>
          </a:p>
          <a:p>
            <a:pPr algn="just"/>
            <a:r>
              <a:rPr lang="ru-RU" sz="4000" dirty="0" smtClean="0"/>
              <a:t>Задачи: узнать, как записывать;</a:t>
            </a:r>
          </a:p>
          <a:p>
            <a:pPr algn="just"/>
            <a:r>
              <a:rPr lang="ru-RU" sz="4000" dirty="0" smtClean="0"/>
              <a:t>               научиться применять.</a:t>
            </a:r>
          </a:p>
          <a:p>
            <a:pPr algn="just"/>
            <a:endParaRPr lang="ru-RU" sz="4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247</Words>
  <Application>Microsoft Office PowerPoint</Application>
  <PresentationFormat>Экран (4:3)</PresentationFormat>
  <Paragraphs>96</Paragraphs>
  <Slides>21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Aharoni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У рака 4 уса. Сколько усов у 3 раков? </vt:lpstr>
      <vt:lpstr>  У щуки 7 плавников. Сколько плавников у 2 щук? </vt:lpstr>
      <vt:lpstr>У лебедя 2 крыла.  Сколько крыльев у 4 лебедей?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RePack by Diakov</cp:lastModifiedBy>
  <cp:revision>48</cp:revision>
  <dcterms:created xsi:type="dcterms:W3CDTF">2017-02-18T15:40:06Z</dcterms:created>
  <dcterms:modified xsi:type="dcterms:W3CDTF">2017-02-19T19:04:15Z</dcterms:modified>
</cp:coreProperties>
</file>