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301" r:id="rId2"/>
    <p:sldId id="260" r:id="rId3"/>
    <p:sldId id="262" r:id="rId4"/>
    <p:sldId id="263" r:id="rId5"/>
    <p:sldId id="264" r:id="rId6"/>
    <p:sldId id="266" r:id="rId7"/>
    <p:sldId id="268" r:id="rId8"/>
    <p:sldId id="269" r:id="rId9"/>
    <p:sldId id="271" r:id="rId10"/>
    <p:sldId id="272" r:id="rId11"/>
    <p:sldId id="273" r:id="rId12"/>
    <p:sldId id="275" r:id="rId13"/>
    <p:sldId id="277" r:id="rId14"/>
    <p:sldId id="279" r:id="rId15"/>
    <p:sldId id="281" r:id="rId16"/>
    <p:sldId id="283" r:id="rId17"/>
    <p:sldId id="285" r:id="rId18"/>
    <p:sldId id="287" r:id="rId19"/>
    <p:sldId id="298" r:id="rId20"/>
    <p:sldId id="300" r:id="rId21"/>
    <p:sldId id="289" r:id="rId22"/>
    <p:sldId id="291" r:id="rId23"/>
    <p:sldId id="293" r:id="rId24"/>
    <p:sldId id="295" r:id="rId25"/>
    <p:sldId id="29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E6E2E-F730-4682-A5DF-585C4600CD4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2F06B-A7EF-4C32-8504-4C1462342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B1211F-479C-4BDB-A5E4-B58DB94A4C16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0" dirty="0" smtClean="0"/>
          </a:p>
          <a:p>
            <a:pPr algn="ctr">
              <a:buNone/>
            </a:pPr>
            <a:r>
              <a:rPr lang="ru-RU" sz="7200" i="1" dirty="0" smtClean="0">
                <a:solidFill>
                  <a:srgbClr val="FF0000"/>
                </a:solidFill>
              </a:rPr>
              <a:t>«Ваше величество Карман»</a:t>
            </a:r>
            <a:endParaRPr lang="ru-RU" sz="7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 до-карманную эпоху наличные деньги переносились в кошельках, подвешенных 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1" name="Содержимое 3" descr="http://player.myshared.ru/4/274073/slides/slide_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85750"/>
            <a:ext cx="8286750" cy="6215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28813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       В XV-XVI веках карманы были самостоятельным аксессуаром женского костюма. Их обычно шили из белого льна, как и все остальное белье. Они  украшались вышивкой разноцветным шелком или декоративной стежкой. Иногда для карманов использовали не только лен или хлопок, но и более дорогие ткани - бархат, атлас.</a:t>
            </a:r>
          </a:p>
        </p:txBody>
      </p:sp>
      <p:pic>
        <p:nvPicPr>
          <p:cNvPr id="13315" name="Picture 4" descr="A_blue_watch_pocket_in_beadwork_18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3141663"/>
            <a:ext cx="26114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100895305_SSL236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141663"/>
            <a:ext cx="3671888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4464050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   </a:t>
            </a:r>
            <a:r>
              <a:rPr lang="ru-RU" sz="2800" b="1" i="1" smtClean="0"/>
              <a:t>В начале XIX века карманы повсеместно начали вшивать в одежду. Навесные карманы сохранились в обиходе как деталь детского или рабочего платья. Также навесными карманами продолжили пользоваться дамы почтенного возраста, предпочитающие не менять свои привычки.</a:t>
            </a:r>
          </a:p>
        </p:txBody>
      </p:sp>
      <p:pic>
        <p:nvPicPr>
          <p:cNvPr id="4" name="Рисунок 3" descr="http://www.spletnik.ru/img/2011/09/arina/20110902-pocket18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4286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7" name="Содержимое 3" descr="http://player.myshared.ru/4/274073/slides/slide_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E:\тл\www.2-999-999.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71500"/>
            <a:ext cx="350043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 descr="E:\тл\www.corporatex.com.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571500"/>
            <a:ext cx="33575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5286380" y="5786454"/>
            <a:ext cx="321471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нарядной</a:t>
            </a:r>
          </a:p>
        </p:txBody>
      </p:sp>
      <p:pic>
        <p:nvPicPr>
          <p:cNvPr id="22" name="Picture 2" descr="E:\тл\www.domamod.ru2.jpg"/>
          <p:cNvPicPr>
            <a:picLocks noChangeAspect="1" noChangeArrowheads="1"/>
          </p:cNvPicPr>
          <p:nvPr/>
        </p:nvPicPr>
        <p:blipFill>
          <a:blip r:embed="rId4"/>
          <a:srcRect b="48483"/>
          <a:stretch>
            <a:fillRect/>
          </a:stretch>
        </p:blipFill>
        <p:spPr bwMode="auto">
          <a:xfrm>
            <a:off x="5214938" y="3500438"/>
            <a:ext cx="3286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530377" y="3071810"/>
            <a:ext cx="214314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РАБОЧЕЙ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3071810"/>
            <a:ext cx="214314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ДЕЛОВОЙ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71538" y="5786454"/>
            <a:ext cx="2928958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СПОРТИВНОЙ</a:t>
            </a:r>
          </a:p>
        </p:txBody>
      </p:sp>
      <p:pic>
        <p:nvPicPr>
          <p:cNvPr id="4107" name="Picture 11" descr="E:\тл\delsport.biz-market.r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3500438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6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6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6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6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/>
              <a:t>Втачные карманы</a:t>
            </a:r>
          </a:p>
        </p:txBody>
      </p:sp>
      <p:pic>
        <p:nvPicPr>
          <p:cNvPr id="18435" name="Picture 4" descr="1559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26003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80339570-3_en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357563"/>
            <a:ext cx="20351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a0d63e02120bf73b5b9157e1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2276475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smtClean="0"/>
              <a:t>Прорезные карманы</a:t>
            </a:r>
            <a:r>
              <a:rPr lang="ru-RU" sz="5400" b="1" i="1" smtClean="0"/>
              <a:t> </a:t>
            </a:r>
            <a:br>
              <a:rPr lang="ru-RU" sz="5400" b="1" i="1" smtClean="0"/>
            </a:br>
            <a:endParaRPr lang="ru-RU" sz="5400" b="1" i="1" smtClean="0"/>
          </a:p>
        </p:txBody>
      </p:sp>
      <p:pic>
        <p:nvPicPr>
          <p:cNvPr id="19459" name="Picture 4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109549_html_235e08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4843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proreznoj-karman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4149725"/>
            <a:ext cx="42862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/>
              <a:t>Формы накладного кармана</a:t>
            </a:r>
            <a:r>
              <a:rPr lang="ru-RU" smtClean="0"/>
              <a:t> </a:t>
            </a:r>
          </a:p>
        </p:txBody>
      </p:sp>
      <p:pic>
        <p:nvPicPr>
          <p:cNvPr id="20483" name="Picture 4" descr="MK_Pryamougolniy-karman_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360045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196975"/>
            <a:ext cx="280987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86445581_3925073_00_2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149725"/>
            <a:ext cx="3024187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img-1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4149725"/>
            <a:ext cx="28003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Подберите карманы, сочетающиеся с нижней частью фартука</a:t>
            </a:r>
            <a:endParaRPr lang="ru-RU" dirty="0"/>
          </a:p>
        </p:txBody>
      </p:sp>
      <p:pic>
        <p:nvPicPr>
          <p:cNvPr id="4" name="Содержимое 3" descr="http://festival.1september.ru/articles/650016/Image801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7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300" dirty="0" smtClean="0">
                <a:solidFill>
                  <a:srgbClr val="FF0000"/>
                </a:solidFill>
              </a:rPr>
              <a:t>ВИДЫ ФАРТУКОВ</a:t>
            </a:r>
            <a:endParaRPr lang="ru-RU" sz="43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1214422"/>
            <a:ext cx="192882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рабочие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0628" y="1285860"/>
            <a:ext cx="264320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праздничные</a:t>
            </a:r>
          </a:p>
        </p:txBody>
      </p:sp>
      <p:pic>
        <p:nvPicPr>
          <p:cNvPr id="3079" name="Picture 7" descr="K:\тл\www.specovka56.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785938"/>
            <a:ext cx="1643062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K:\тл\www.msuzie-shop.r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1928813"/>
            <a:ext cx="21431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2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2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Правильно распределить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040188" cy="462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1 </a:t>
            </a:r>
            <a:r>
              <a:rPr lang="ru-RU" sz="4800" b="1" dirty="0" err="1" smtClean="0"/>
              <a:t>приутюжить</a:t>
            </a:r>
            <a:r>
              <a:rPr lang="ru-RU" sz="4800" b="1" dirty="0" smtClean="0"/>
              <a:t>  </a:t>
            </a:r>
          </a:p>
          <a:p>
            <a:pPr>
              <a:buNone/>
            </a:pPr>
            <a:r>
              <a:rPr lang="ru-RU" sz="4800" b="1" dirty="0" smtClean="0"/>
              <a:t>2 заутюжить  </a:t>
            </a:r>
          </a:p>
          <a:p>
            <a:pPr>
              <a:buNone/>
            </a:pPr>
            <a:r>
              <a:rPr lang="ru-RU" sz="4800" b="1" dirty="0" smtClean="0"/>
              <a:t>3 застрочить  </a:t>
            </a:r>
          </a:p>
          <a:p>
            <a:pPr>
              <a:buNone/>
            </a:pPr>
            <a:r>
              <a:rPr lang="ru-RU" sz="4800" b="1" dirty="0" smtClean="0"/>
              <a:t>4 обтачать  </a:t>
            </a:r>
            <a:endParaRPr lang="ru-RU" sz="4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4041775" cy="478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а) Уложить припуски шва на одну сторону и закрепить их в таком положении</a:t>
            </a:r>
          </a:p>
          <a:p>
            <a:pPr>
              <a:buNone/>
            </a:pPr>
            <a:r>
              <a:rPr lang="ru-RU" b="1" dirty="0" smtClean="0"/>
              <a:t>б) уменьшить толщину шва или края детали</a:t>
            </a:r>
          </a:p>
          <a:p>
            <a:pPr>
              <a:buNone/>
            </a:pPr>
            <a:r>
              <a:rPr lang="ru-RU" b="1" dirty="0" smtClean="0"/>
              <a:t>в) соединить две детали с последующим вывертыванием их на лицевую сторону </a:t>
            </a:r>
          </a:p>
          <a:p>
            <a:pPr>
              <a:buNone/>
            </a:pPr>
            <a:r>
              <a:rPr lang="ru-RU" b="1" dirty="0" smtClean="0"/>
              <a:t>г) проложить строчку для закрепления подогнутого края детали или изд</a:t>
            </a:r>
            <a:r>
              <a:rPr lang="ru-RU" dirty="0" smtClean="0"/>
              <a:t>елия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6430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ИНСТРУКЦИОННАЯ КАРТА</a:t>
            </a:r>
            <a:r>
              <a:rPr lang="en-US" sz="2800" b="1" dirty="0" smtClean="0">
                <a:solidFill>
                  <a:srgbClr val="FF0000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ОБРАБОТКИ НАКЛАДНОГО 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КАРМАНА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571625"/>
          <a:ext cx="7191404" cy="5190753"/>
        </p:xfrm>
        <a:graphic>
          <a:graphicData uri="http://schemas.openxmlformats.org/drawingml/2006/table">
            <a:tbl>
              <a:tblPr/>
              <a:tblGrid>
                <a:gridCol w="5262578"/>
                <a:gridCol w="1928826"/>
              </a:tblGrid>
              <a:tr h="120665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1.Перегни </a:t>
                      </a: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припуск на обработку верхнего края кармана по намеченной  линии на лицевую  сторону  и </a:t>
                      </a: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приутюжь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8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Подверни припуск верхнего среза на 10 мм  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 заутюжь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94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3.Сметай </a:t>
                      </a: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обтачай углы кармана на величину 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припуска </a:t>
                      </a: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боковым срезам кармана по проложенным ручным строчкам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1514" name="Рисунок 3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5319" t="13628" r="8511" b="64308"/>
          <a:stretch>
            <a:fillRect/>
          </a:stretch>
        </p:blipFill>
        <p:spPr bwMode="auto">
          <a:xfrm>
            <a:off x="6786563" y="1428750"/>
            <a:ext cx="2000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Рисунок 4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5319" t="45499" r="8511" b="31210"/>
          <a:stretch>
            <a:fillRect/>
          </a:stretch>
        </p:blipFill>
        <p:spPr bwMode="auto">
          <a:xfrm>
            <a:off x="6858000" y="2928938"/>
            <a:ext cx="20002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Рисунок 5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44984" t="76144" r="8511"/>
          <a:stretch>
            <a:fillRect/>
          </a:stretch>
        </p:blipFill>
        <p:spPr bwMode="auto">
          <a:xfrm>
            <a:off x="6858000" y="4572000"/>
            <a:ext cx="20716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5319" t="13628" r="8511" b="64308"/>
          <a:stretch>
            <a:fillRect/>
          </a:stretch>
        </p:blipFill>
        <p:spPr bwMode="auto">
          <a:xfrm>
            <a:off x="6786578" y="1428736"/>
            <a:ext cx="2000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5319" t="13628" r="8511" b="64308"/>
          <a:stretch>
            <a:fillRect/>
          </a:stretch>
        </p:blipFill>
        <p:spPr bwMode="auto">
          <a:xfrm>
            <a:off x="6938978" y="1581136"/>
            <a:ext cx="2000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729" y="357188"/>
          <a:ext cx="7358136" cy="6143669"/>
        </p:xfrm>
        <a:graphic>
          <a:graphicData uri="http://schemas.openxmlformats.org/drawingml/2006/table">
            <a:tbl>
              <a:tblPr/>
              <a:tblGrid>
                <a:gridCol w="4929244"/>
                <a:gridCol w="2428892"/>
              </a:tblGrid>
              <a:tr h="21378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Удали нитки сметочной строчки, выверни обработанный припуск верхнего среза кармана на изнаночную сторону, выправь уголки кармана </a:t>
                      </a: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колышком</a:t>
                      </a:r>
                      <a:endParaRPr kumimoji="0"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78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Заметай и застрочи подогнутый срез кармана на расстоянии 2 мм от края. Удали нитки заметочной строчки, </a:t>
                      </a:r>
                      <a:r>
                        <a:rPr kumimoji="0" lang="ru-RU" sz="2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приутюжь</a:t>
                      </a: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верхний край </a:t>
                      </a: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кармана  </a:t>
                      </a:r>
                      <a:endParaRPr kumimoji="0"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679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Заметай нижний  и боковые срезы кармана по намеченным линиям.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2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приутюжь</a:t>
                      </a: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карман с изнаночной стороны</a:t>
                      </a: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609" marR="646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09" marR="646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2537" name="Рисунок 6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7442" t="6779" b="72038"/>
          <a:stretch>
            <a:fillRect/>
          </a:stretch>
        </p:blipFill>
        <p:spPr bwMode="auto">
          <a:xfrm>
            <a:off x="6643688" y="28575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Рисунок 7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57442" t="33513" r="2631" b="42253"/>
          <a:stretch>
            <a:fillRect/>
          </a:stretch>
        </p:blipFill>
        <p:spPr bwMode="auto">
          <a:xfrm>
            <a:off x="6715125" y="2571750"/>
            <a:ext cx="22145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Рисунок 8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62402" t="57788" b="14291"/>
          <a:stretch>
            <a:fillRect/>
          </a:stretch>
        </p:blipFill>
        <p:spPr bwMode="auto">
          <a:xfrm>
            <a:off x="6715125" y="4714875"/>
            <a:ext cx="22145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62402" t="57788" b="14291"/>
          <a:stretch>
            <a:fillRect/>
          </a:stretch>
        </p:blipFill>
        <p:spPr bwMode="auto">
          <a:xfrm>
            <a:off x="6715140" y="4714884"/>
            <a:ext cx="22145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ПРАВИЛА  БЕЗОПАСНОСТИ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6072187"/>
          </a:xfrm>
        </p:spPr>
        <p:txBody>
          <a:bodyPr/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Сели шить мы за машину.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Держим ровно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корпус,  спинку</a:t>
            </a:r>
            <a:endParaRPr lang="ru-RU" sz="1800" b="1" dirty="0">
              <a:solidFill>
                <a:schemeClr val="tx2">
                  <a:lumMod val="9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Пальцы дальше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  от иголки                          </a:t>
            </a:r>
            <a:endParaRPr lang="ru-RU" sz="1800" b="1" dirty="0">
              <a:solidFill>
                <a:schemeClr val="tx2">
                  <a:lumMod val="9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Под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косынку</a:t>
            </a:r>
            <a:r>
              <a:rPr lang="ru-RU" sz="1800" b="1" dirty="0" smtClean="0">
                <a:solidFill>
                  <a:srgbClr val="0000CC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спрячем челки</a:t>
            </a:r>
            <a:endParaRPr lang="ru-RU" sz="1800" b="1" dirty="0">
              <a:solidFill>
                <a:srgbClr val="FF0000"/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Давайте, повторим все вместе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:</a:t>
            </a: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Хранить булавки в определенном месте,</a:t>
            </a:r>
            <a:endParaRPr lang="en-US" sz="1800" b="1" dirty="0">
              <a:solidFill>
                <a:srgbClr val="FF0000"/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Чтоб не болели зубы и живот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,</a:t>
            </a: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Не брать иголки и булавки в рот</a:t>
            </a:r>
            <a:endParaRPr lang="ru-RU" sz="1800" b="1" dirty="0">
              <a:solidFill>
                <a:schemeClr val="tx2">
                  <a:lumMod val="9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На </a:t>
            </a:r>
            <a:r>
              <a:rPr lang="ru-RU" sz="1800" b="1" dirty="0">
                <a:solidFill>
                  <a:srgbClr val="FF0000"/>
                </a:solidFill>
              </a:rPr>
              <a:t>стол кладу я ножницы </a:t>
            </a:r>
            <a:r>
              <a:rPr lang="ru-RU" sz="1800" b="1" dirty="0" smtClean="0">
                <a:solidFill>
                  <a:srgbClr val="FF0000"/>
                </a:solidFill>
              </a:rPr>
              <a:t>кольцами  к себе</a:t>
            </a:r>
            <a:endParaRPr lang="ru-RU" sz="1800" b="1" dirty="0">
              <a:solidFill>
                <a:srgbClr val="FF00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Передаю я ножницы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кольцами </a:t>
            </a:r>
            <a:r>
              <a:rPr lang="ru-RU" sz="1800" b="1" dirty="0" smtClean="0">
                <a:solidFill>
                  <a:srgbClr val="FF0000"/>
                </a:solidFill>
              </a:rPr>
              <a:t>тебе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Сомкнутыми ножницы должны лежать</a:t>
            </a:r>
            <a:endParaRPr lang="ru-RU" sz="1800" b="1" dirty="0">
              <a:solidFill>
                <a:srgbClr val="FF00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Положить </a:t>
            </a: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разомкнутыми –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может быть беда</a:t>
            </a:r>
            <a:endParaRPr lang="en-US" sz="1800" b="1" dirty="0">
              <a:solidFill>
                <a:srgbClr val="FF0000"/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Чтоб доска не задымилась и не загорелась вдруг,</a:t>
            </a: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На подставку поскорей ты поставь утюг!</a:t>
            </a:r>
            <a:endParaRPr lang="en-US" sz="1800" b="1" dirty="0">
              <a:solidFill>
                <a:schemeClr val="tx2">
                  <a:lumMod val="90000"/>
                </a:schemeClr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Проследи, чтобы подошва не касалась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бы </a:t>
            </a:r>
            <a:r>
              <a:rPr lang="ru-RU" sz="1800" b="1" dirty="0" smtClean="0">
                <a:solidFill>
                  <a:srgbClr val="FF0000"/>
                </a:solidFill>
              </a:rPr>
              <a:t>шнура</a:t>
            </a:r>
            <a:endParaRPr lang="ru-RU" sz="1800" b="1" dirty="0">
              <a:solidFill>
                <a:srgbClr val="FF0000"/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>
                    <a:lumMod val="90000"/>
                  </a:schemeClr>
                </a:solidFill>
              </a:rPr>
              <a:t>Не оставь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утюг включенным  </a:t>
            </a:r>
            <a:r>
              <a:rPr lang="ru-RU" sz="1800" b="1" dirty="0" smtClean="0">
                <a:solidFill>
                  <a:srgbClr val="FF0000"/>
                </a:solidFill>
              </a:rPr>
              <a:t>в кабинете до утра</a:t>
            </a:r>
            <a:endParaRPr lang="ru-RU" sz="1800" b="1" dirty="0">
              <a:solidFill>
                <a:srgbClr val="FF0000"/>
              </a:solidFill>
            </a:endParaRPr>
          </a:p>
          <a:p>
            <a:pPr indent="887413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tx2"/>
                </a:solidFill>
              </a:rPr>
              <a:t>Ваш экзамен принимаю и к работе допускаю.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0"/>
            <a:ext cx="7772400" cy="12858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rgbClr val="FF0000"/>
                </a:solidFill>
              </a:rPr>
              <a:t>Физминутка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28625" y="1000125"/>
            <a:ext cx="7858125" cy="4638675"/>
          </a:xfrm>
        </p:spPr>
        <p:txBody>
          <a:bodyPr>
            <a:normAutofit fontScale="92500" lnSpcReduction="20000"/>
          </a:bodyPr>
          <a:lstStyle/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Быстро встали улыбнулись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Выше – </a:t>
            </a:r>
            <a:r>
              <a:rPr lang="ru-RU" sz="2800" b="1" dirty="0" err="1" smtClean="0">
                <a:solidFill>
                  <a:schemeClr val="tx1"/>
                </a:solidFill>
              </a:rPr>
              <a:t>выше</a:t>
            </a:r>
            <a:r>
              <a:rPr lang="ru-RU" sz="2800" b="1" dirty="0" smtClean="0">
                <a:solidFill>
                  <a:schemeClr val="tx1"/>
                </a:solidFill>
              </a:rPr>
              <a:t> подтянулись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Ну – </a:t>
            </a:r>
            <a:r>
              <a:rPr lang="ru-RU" sz="2800" b="1" dirty="0" err="1" smtClean="0">
                <a:solidFill>
                  <a:schemeClr val="tx1"/>
                </a:solidFill>
              </a:rPr>
              <a:t>ка</a:t>
            </a:r>
            <a:r>
              <a:rPr lang="ru-RU" sz="2800" b="1" dirty="0" smtClean="0">
                <a:solidFill>
                  <a:schemeClr val="tx1"/>
                </a:solidFill>
              </a:rPr>
              <a:t> плечи распрямите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Поднимите опустите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Вправо влево повернитесь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Рук коленями коснитесь 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Руку об руку потрите 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Друг на друга посмотрите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А теперь тихонько сели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Вправо влево повернитесь</a:t>
            </a:r>
          </a:p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Мы работать захотели</a:t>
            </a:r>
          </a:p>
          <a:p>
            <a:pPr algn="l"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K:\тл\cloud9design.wordpress.com.jpg"/>
          <p:cNvPicPr>
            <a:picLocks noChangeAspect="1" noChangeArrowheads="1"/>
          </p:cNvPicPr>
          <p:nvPr/>
        </p:nvPicPr>
        <p:blipFill>
          <a:blip r:embed="rId2"/>
          <a:srcRect t="14491" b="12088"/>
          <a:stretch>
            <a:fillRect/>
          </a:stretch>
        </p:blipFill>
        <p:spPr bwMode="auto">
          <a:xfrm>
            <a:off x="0" y="0"/>
            <a:ext cx="9144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643142" y="0"/>
            <a:ext cx="6500858" cy="1428736"/>
          </a:xfr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АТЕЛЬЕ  «РУКОДЕЛЬНИЦА»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Пословицы, поговорки.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3300" b="1" i="1" dirty="0" smtClean="0"/>
              <a:t>«Считай деньги в своем …»</a:t>
            </a:r>
            <a:endParaRPr lang="ru-RU" sz="3300" dirty="0" smtClean="0"/>
          </a:p>
          <a:p>
            <a:pPr eaLnBrk="1" hangingPunct="1">
              <a:defRPr/>
            </a:pPr>
            <a:r>
              <a:rPr lang="ru-RU" sz="3300" b="1" i="1" dirty="0" smtClean="0"/>
              <a:t>«Запас … не тянет»</a:t>
            </a:r>
            <a:endParaRPr lang="ru-RU" sz="3300" dirty="0" smtClean="0"/>
          </a:p>
          <a:p>
            <a:pPr eaLnBrk="1" hangingPunct="1">
              <a:defRPr/>
            </a:pPr>
            <a:r>
              <a:rPr lang="ru-RU" sz="3300" b="1" i="1" dirty="0" smtClean="0"/>
              <a:t>«Не надейся Роман на чужой …»</a:t>
            </a:r>
            <a:endParaRPr lang="ru-RU" sz="3300" dirty="0" smtClean="0"/>
          </a:p>
          <a:p>
            <a:pPr eaLnBrk="1" hangingPunct="1">
              <a:defRPr/>
            </a:pPr>
            <a:r>
              <a:rPr lang="ru-RU" sz="3300" b="1" i="1" dirty="0" smtClean="0"/>
              <a:t>«Из чужого … платить легко»</a:t>
            </a:r>
            <a:endParaRPr lang="ru-RU" sz="3300" dirty="0" smtClean="0"/>
          </a:p>
          <a:p>
            <a:pPr eaLnBrk="1" hangingPunct="1">
              <a:defRPr/>
            </a:pPr>
            <a:r>
              <a:rPr lang="ru-RU" sz="3300" b="1" i="1" dirty="0" smtClean="0"/>
              <a:t> «У Варвары всё в …»</a:t>
            </a:r>
            <a:endParaRPr lang="ru-RU" sz="3300" dirty="0" smtClean="0"/>
          </a:p>
          <a:p>
            <a:pPr eaLnBrk="1" hangingPunct="1">
              <a:defRPr/>
            </a:pPr>
            <a:r>
              <a:rPr lang="ru-RU" sz="3300" b="1" i="1" dirty="0" smtClean="0"/>
              <a:t> «За словом в … не лезет</a:t>
            </a:r>
            <a:r>
              <a:rPr lang="ru-RU" sz="3300" b="1" i="1" dirty="0" smtClean="0"/>
              <a:t>»</a:t>
            </a:r>
          </a:p>
          <a:p>
            <a:r>
              <a:rPr lang="ru-RU" sz="3300" b="1" dirty="0" smtClean="0"/>
              <a:t>«Беден….., зато сердце богато»</a:t>
            </a:r>
          </a:p>
          <a:p>
            <a:r>
              <a:rPr lang="ru-RU" sz="3300" b="1" dirty="0" smtClean="0"/>
              <a:t>«В одном …смеркается, а в другом заря занимается»</a:t>
            </a:r>
          </a:p>
          <a:p>
            <a:r>
              <a:rPr lang="ru-RU" sz="3300" b="1" dirty="0" smtClean="0"/>
              <a:t>«В одном …сочельник, в </a:t>
            </a:r>
            <a:r>
              <a:rPr lang="ru-RU" sz="3300" b="1" smtClean="0"/>
              <a:t>другом чистый понедельник</a:t>
            </a:r>
            <a:r>
              <a:rPr lang="ru-RU" sz="3300" b="1" dirty="0" smtClean="0"/>
              <a:t>».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У мужчин карманы висели на поясе, а у женщин под юбкой или фартуком. Карман –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860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Цель урока: познакомиться с историей возникновения кармана и научиться его обрабатывать</a:t>
            </a:r>
          </a:p>
        </p:txBody>
      </p:sp>
      <p:pic>
        <p:nvPicPr>
          <p:cNvPr id="6147" name="Picture 4" descr="1344540259_osen-08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2786063"/>
            <a:ext cx="5486400" cy="36433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Задача: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1. Найти, изучить материал из истории кармана;</a:t>
            </a:r>
          </a:p>
          <a:p>
            <a:pPr eaLnBrk="1" hangingPunct="1">
              <a:defRPr/>
            </a:pPr>
            <a:r>
              <a:rPr lang="ru-RU" b="1" dirty="0" smtClean="0"/>
              <a:t>2. Научиться правильно обрабатывать карман.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Пословицы, поговорки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/>
              <a:t>«Пустой карман</a:t>
            </a:r>
            <a:r>
              <a:rPr lang="ru-RU" b="1" i="1" dirty="0" smtClean="0"/>
              <a:t>»</a:t>
            </a:r>
            <a:endParaRPr lang="ru-RU" dirty="0" smtClean="0"/>
          </a:p>
          <a:p>
            <a:pPr eaLnBrk="1" hangingPunct="1">
              <a:defRPr/>
            </a:pPr>
            <a:r>
              <a:rPr lang="ru-RU" b="1" i="1" dirty="0" smtClean="0"/>
              <a:t>«Не по карману»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«</a:t>
            </a:r>
            <a:r>
              <a:rPr lang="ru-RU" b="1" i="1" dirty="0" smtClean="0"/>
              <a:t>Держи карман шире»</a:t>
            </a:r>
            <a:r>
              <a:rPr lang="ru-RU" i="1" dirty="0" smtClean="0"/>
              <a:t> </a:t>
            </a:r>
            <a:r>
              <a:rPr lang="ru-RU" b="1" i="1" dirty="0" smtClean="0"/>
              <a:t> </a:t>
            </a:r>
          </a:p>
          <a:p>
            <a:pPr eaLnBrk="1" hangingPunct="1">
              <a:defRPr/>
            </a:pPr>
            <a:r>
              <a:rPr lang="ru-RU" b="1" i="1" dirty="0" smtClean="0"/>
              <a:t>«Набить карман»</a:t>
            </a:r>
            <a:endParaRPr lang="ru-RU" dirty="0" smtClean="0"/>
          </a:p>
          <a:p>
            <a:pPr eaLnBrk="1" hangingPunct="1">
              <a:defRPr/>
            </a:pPr>
            <a:r>
              <a:rPr lang="ru-RU" b="1" i="1" dirty="0" smtClean="0"/>
              <a:t> «За словом в карман не лезет».</a:t>
            </a:r>
            <a:r>
              <a:rPr lang="ru-RU" dirty="0" smtClean="0"/>
              <a:t> </a:t>
            </a:r>
            <a:r>
              <a:rPr lang="en-US" dirty="0" smtClean="0"/>
              <a:t> 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тайная кладовая и чего в ней только нет,   Здесь и ручки и конфетки, и «коп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643446"/>
            <a:ext cx="900115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/>
              <a:t>Карман – это деталь одежды, предназначена для переноски и хранения мелких предметов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4857784" cy="5572164"/>
          </a:xfrm>
        </p:spPr>
        <p:txBody>
          <a:bodyPr>
            <a:normAutofit lnSpcReduction="10000"/>
          </a:bodyPr>
          <a:lstStyle/>
          <a:p>
            <a:pPr marL="95250" indent="41275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Израильские ученые утверждают, что карманы изобрел  еврейский портной  БЕНЯ КАРМАН, </a:t>
            </a:r>
          </a:p>
          <a:p>
            <a:pPr marL="95250" indent="41275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Проживавший в городе  «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Кирьят-Шмона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» </a:t>
            </a:r>
          </a:p>
          <a:p>
            <a:pPr marL="95250" indent="41275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Карман происходит от формы «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Кодман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» «мешкообразная одежда»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</a:b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F:\тл\www.isxara.ru.jpg"/>
          <p:cNvPicPr>
            <a:picLocks noChangeAspect="1" noChangeArrowheads="1"/>
          </p:cNvPicPr>
          <p:nvPr/>
        </p:nvPicPr>
        <p:blipFill>
          <a:blip r:embed="rId2">
            <a:lum bright="20000" contrast="30000"/>
          </a:blip>
          <a:srcRect/>
          <a:stretch>
            <a:fillRect/>
          </a:stretch>
        </p:blipFill>
        <p:spPr bwMode="auto">
          <a:xfrm>
            <a:off x="5272088" y="1071563"/>
            <a:ext cx="3514725" cy="442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6357950" y="5072074"/>
            <a:ext cx="2500330" cy="6429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4288" indent="-14288" algn="ctr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ЛЕОНАРДО  ДА  ВИНЧИ</a:t>
            </a:r>
            <a:endParaRPr lang="en-US" sz="12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623</Words>
  <PresentationFormat>Экран (4:3)</PresentationFormat>
  <Paragraphs>93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ВИДЫ ФАРТУКОВ</vt:lpstr>
      <vt:lpstr>Пословицы, поговорки.</vt:lpstr>
      <vt:lpstr>Слайд 4</vt:lpstr>
      <vt:lpstr>Цель урока: познакомиться с историей возникновения кармана и научиться его обрабатывать</vt:lpstr>
      <vt:lpstr> Задача: </vt:lpstr>
      <vt:lpstr>Пословицы, поговорки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Втачные карманы</vt:lpstr>
      <vt:lpstr>Прорезные карманы  </vt:lpstr>
      <vt:lpstr>Формы накладного кармана </vt:lpstr>
      <vt:lpstr>Подберите карманы, сочетающиеся с нижней частью фартука</vt:lpstr>
      <vt:lpstr>Правильно распределить</vt:lpstr>
      <vt:lpstr>ИНСТРУКЦИОННАЯ КАРТА  ОБРАБОТКИ НАКЛАДНОГО  КАРМАНА</vt:lpstr>
      <vt:lpstr>Слайд 22</vt:lpstr>
      <vt:lpstr>ПРАВИЛА  БЕЗОПАСНОСТИ </vt:lpstr>
      <vt:lpstr>Физминутка</vt:lpstr>
      <vt:lpstr>АТЕЛЬЕ  «РУКОДЕЛЬНИЦА»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Руслан</cp:lastModifiedBy>
  <cp:revision>16</cp:revision>
  <dcterms:modified xsi:type="dcterms:W3CDTF">2017-02-19T15:39:59Z</dcterms:modified>
</cp:coreProperties>
</file>