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7" r:id="rId1"/>
  </p:sldMasterIdLst>
  <p:sldIdLst>
    <p:sldId id="263" r:id="rId2"/>
    <p:sldId id="279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7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C31"/>
    <a:srgbClr val="1A210D"/>
    <a:srgbClr val="34164A"/>
    <a:srgbClr val="00355C"/>
    <a:srgbClr val="1D0C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87" autoAdjust="0"/>
    <p:restoredTop sz="86409" autoAdjust="0"/>
  </p:normalViewPr>
  <p:slideViewPr>
    <p:cSldViewPr>
      <p:cViewPr varScale="1">
        <p:scale>
          <a:sx n="74" d="100"/>
          <a:sy n="74" d="100"/>
        </p:scale>
        <p:origin x="159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19BA8-C565-432E-8536-B958BE74772E}" type="datetimeFigureOut">
              <a:rPr lang="ru-RU" smtClean="0"/>
              <a:pPr/>
              <a:t>15.07.2016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323E-2808-41C1-BBC2-67151A9425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19BA8-C565-432E-8536-B958BE74772E}" type="datetimeFigureOut">
              <a:rPr lang="ru-RU" smtClean="0"/>
              <a:pPr/>
              <a:t>15.07.2016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323E-2808-41C1-BBC2-67151A9425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19BA8-C565-432E-8536-B958BE74772E}" type="datetimeFigureOut">
              <a:rPr lang="ru-RU" smtClean="0"/>
              <a:pPr/>
              <a:t>15.07.2016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323E-2808-41C1-BBC2-67151A9425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B019BA8-C565-432E-8536-B958BE74772E}" type="datetimeFigureOut">
              <a:rPr lang="ru-RU" smtClean="0"/>
              <a:pPr/>
              <a:t>15.07.2016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323E-2808-41C1-BBC2-67151A9425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19BA8-C565-432E-8536-B958BE74772E}" type="datetimeFigureOut">
              <a:rPr lang="ru-RU" smtClean="0"/>
              <a:pPr/>
              <a:t>15.07.2016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323E-2808-41C1-BBC2-67151A9425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19BA8-C565-432E-8536-B958BE74772E}" type="datetimeFigureOut">
              <a:rPr lang="ru-RU" smtClean="0"/>
              <a:pPr/>
              <a:t>15.07.2016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323E-2808-41C1-BBC2-67151A9425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19BA8-C565-432E-8536-B958BE74772E}" type="datetimeFigureOut">
              <a:rPr lang="ru-RU" smtClean="0"/>
              <a:pPr/>
              <a:t>15.07.2016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323E-2808-41C1-BBC2-67151A9425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19BA8-C565-432E-8536-B958BE74772E}" type="datetimeFigureOut">
              <a:rPr lang="ru-RU" smtClean="0"/>
              <a:pPr/>
              <a:t>15.07.2016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323E-2808-41C1-BBC2-67151A9425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19BA8-C565-432E-8536-B958BE74772E}" type="datetimeFigureOut">
              <a:rPr lang="ru-RU" smtClean="0"/>
              <a:pPr/>
              <a:t>15.07.2016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323E-2808-41C1-BBC2-67151A9425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19BA8-C565-432E-8536-B958BE74772E}" type="datetimeFigureOut">
              <a:rPr lang="ru-RU" smtClean="0"/>
              <a:pPr/>
              <a:t>15.07.2016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323E-2808-41C1-BBC2-67151A9425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19BA8-C565-432E-8536-B958BE74772E}" type="datetimeFigureOut">
              <a:rPr lang="ru-RU" smtClean="0"/>
              <a:pPr/>
              <a:t>15.07.2016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323E-2808-41C1-BBC2-67151A9425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19BA8-C565-432E-8536-B958BE74772E}" type="datetimeFigureOut">
              <a:rPr lang="ru-RU" smtClean="0"/>
              <a:pPr/>
              <a:t>15.07.2016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323E-2808-41C1-BBC2-67151A9425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019BA8-C565-432E-8536-B958BE74772E}" type="datetimeFigureOut">
              <a:rPr lang="ru-RU" smtClean="0"/>
              <a:pPr/>
              <a:t>15.07.2016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5B323E-2808-41C1-BBC2-67151A9425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  <p:sldLayoutId id="214748381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1.emf"/><Relationship Id="rId5" Type="http://schemas.openxmlformats.org/officeDocument/2006/relationships/package" Target="../embeddings/Microsoft_Word_Document1.docx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21" name="Picture 13" descr="G:\ПЕДСОВЕТ 3\ramka-iz-listev-i-yagod-brusniki-0001095122-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006C31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sp>
        <p:nvSpPr>
          <p:cNvPr id="13" name="Заголовок 6"/>
          <p:cNvSpPr>
            <a:spLocks noGrp="1"/>
          </p:cNvSpPr>
          <p:nvPr>
            <p:ph type="ctrTitle"/>
          </p:nvPr>
        </p:nvSpPr>
        <p:spPr>
          <a:xfrm>
            <a:off x="214282" y="3429000"/>
            <a:ext cx="8715404" cy="571504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ЭКОЛОГИЧЕСКИЙ ПРОЕКТ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одзаголовок 5"/>
          <p:cNvSpPr txBox="1">
            <a:spLocks/>
          </p:cNvSpPr>
          <p:nvPr/>
        </p:nvSpPr>
        <p:spPr>
          <a:xfrm>
            <a:off x="1643042" y="4429132"/>
            <a:ext cx="2714644" cy="1500198"/>
          </a:xfrm>
          <a:prstGeom prst="rect">
            <a:avLst/>
          </a:prstGeom>
          <a:noFill/>
          <a:ln w="9525" cap="flat" cmpd="sng" algn="ctr">
            <a:noFill/>
            <a:prstDash val="soli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ct val="20000"/>
              </a:spcBef>
              <a:defRPr/>
            </a:pPr>
            <a:endParaRPr lang="ru-RU" sz="1200" b="1" dirty="0" smtClean="0">
              <a:ln w="12700">
                <a:solidFill>
                  <a:schemeClr val="tx1"/>
                </a:solidFill>
                <a:prstDash val="solid"/>
              </a:ln>
              <a:noFill/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одзаголовок 13"/>
          <p:cNvSpPr>
            <a:spLocks noGrp="1"/>
          </p:cNvSpPr>
          <p:nvPr>
            <p:ph type="subTitle" idx="1"/>
          </p:nvPr>
        </p:nvSpPr>
        <p:spPr>
          <a:xfrm>
            <a:off x="785786" y="1643050"/>
            <a:ext cx="7441175" cy="500066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СЕВЕРНЫЕ ЯГОДЫ</a:t>
            </a:r>
          </a:p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ЮГРЫ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одзаголовок 13"/>
          <p:cNvSpPr txBox="1">
            <a:spLocks/>
          </p:cNvSpPr>
          <p:nvPr/>
        </p:nvSpPr>
        <p:spPr>
          <a:xfrm>
            <a:off x="4429124" y="4500570"/>
            <a:ext cx="2928958" cy="50006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sz="1200" b="1" dirty="0" smtClean="0">
              <a:ln w="12700">
                <a:solidFill>
                  <a:schemeClr val="tx1"/>
                </a:solidFill>
                <a:prstDash val="solid"/>
              </a:ln>
              <a:solidFill>
                <a:srgbClr val="006C3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kumimoji="0" lang="ru-RU" sz="1200" b="1" i="0" u="none" strike="noStrike" kern="1200" normalizeH="0" baseline="0" noProof="0" dirty="0" smtClean="0">
              <a:ln w="11430">
                <a:solidFill>
                  <a:schemeClr val="tx1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3022" name="Rectangle 14"/>
          <p:cNvSpPr>
            <a:spLocks noChangeArrowheads="1"/>
          </p:cNvSpPr>
          <p:nvPr/>
        </p:nvSpPr>
        <p:spPr bwMode="auto">
          <a:xfrm>
            <a:off x="1928794" y="1000108"/>
            <a:ext cx="592935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учреждение муниципального образования город </a:t>
            </a:r>
            <a:r>
              <a:rPr kumimoji="0" lang="ru-RU" sz="1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Нягань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Детский сад № 10 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Дубравушка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1142976" y="4071942"/>
            <a:ext cx="3214678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Участники проекта: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Старшая группа №3 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МАДОУ МО г.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Нягань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«Детский сад № 10 «Дубравушка»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24" name="Rectangle 16"/>
          <p:cNvSpPr>
            <a:spLocks noChangeArrowheads="1"/>
          </p:cNvSpPr>
          <p:nvPr/>
        </p:nvSpPr>
        <p:spPr bwMode="auto">
          <a:xfrm>
            <a:off x="4572000" y="4000504"/>
            <a:ext cx="335758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Руководители: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Гаврущенко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Ольга Владимировна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Кожокарь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Елена Юрьевна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Воспитатели  МАДОУ МО г.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Нягань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Детский сад № 10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Дубравушка»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Перфирьев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Андрей Аркадьевич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Педагог дополнительного образования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МАУДО МО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г.Нягань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Центр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Патриот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25" name="Rectangle 17"/>
          <p:cNvSpPr>
            <a:spLocks noChangeArrowheads="1"/>
          </p:cNvSpPr>
          <p:nvPr/>
        </p:nvSpPr>
        <p:spPr bwMode="auto">
          <a:xfrm>
            <a:off x="3500430" y="5929330"/>
            <a:ext cx="192882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Нягань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2016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Рисунок 21" descr="75234036_247864_1646539977063_1643830850_1272625_4042847_n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15206" y="2428868"/>
            <a:ext cx="1357322" cy="1218109"/>
          </a:xfrm>
          <a:prstGeom prst="rect">
            <a:avLst/>
          </a:prstGeom>
        </p:spPr>
      </p:pic>
      <p:pic>
        <p:nvPicPr>
          <p:cNvPr id="23" name="Рисунок 22" descr="75234036_247864_1646539977063_1643830850_1272625_4042847_n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 flipV="1">
            <a:off x="571472" y="2428868"/>
            <a:ext cx="1357322" cy="12181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21" name="Picture 13" descr="G:\ПЕДСОВЕТ 3\ramka-iz-listev-i-yagod-brusniki-0001095122-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11111"/>
            </a:avLst>
          </a:prstGeom>
          <a:solidFill>
            <a:srgbClr val="006C31"/>
          </a:solidFill>
          <a:ln w="190500" cap="rnd">
            <a:solidFill>
              <a:srgbClr val="006C31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15" name="Подзаголовок 5"/>
          <p:cNvSpPr txBox="1">
            <a:spLocks/>
          </p:cNvSpPr>
          <p:nvPr/>
        </p:nvSpPr>
        <p:spPr>
          <a:xfrm>
            <a:off x="1714480" y="2786058"/>
            <a:ext cx="5643602" cy="1500198"/>
          </a:xfrm>
          <a:prstGeom prst="rect">
            <a:avLst/>
          </a:prstGeom>
          <a:noFill/>
          <a:ln w="9525" cap="flat" cmpd="sng" algn="ctr">
            <a:noFill/>
            <a:prstDash val="soli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1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214282" y="1142984"/>
            <a:ext cx="7286676" cy="581028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625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6000" b="1" i="1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ru-RU" sz="5400" b="1" i="1" u="sng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Дидактические игры</a:t>
            </a:r>
            <a:r>
              <a:rPr kumimoji="0" lang="ru-RU" sz="5400" b="1" i="1" u="sng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uLnTx/>
                <a:uFillTx/>
                <a:latin typeface="Times New Roman" pitchFamily="18" charset="0"/>
                <a:cs typeface="Times New Roman" pitchFamily="18" charset="0"/>
              </a:rPr>
              <a:t>:</a:t>
            </a:r>
            <a:r>
              <a:rPr kumimoji="0" lang="ru-RU" sz="4400" b="1" i="1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</a:t>
            </a:r>
            <a:endParaRPr kumimoji="0" lang="ru-RU" sz="3200" b="1" i="1" u="none" strike="noStrike" kern="1200" spc="50" normalizeH="0" baseline="0" noProof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10" descr="http://www.intelkot.ru/upload/253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1714488"/>
            <a:ext cx="1615879" cy="2160000"/>
          </a:xfrm>
          <a:prstGeom prst="rect">
            <a:avLst/>
          </a:prstGeom>
          <a:noFill/>
        </p:spPr>
      </p:pic>
      <p:pic>
        <p:nvPicPr>
          <p:cNvPr id="10" name="Picture 6" descr="http://newuchebnik.ru/published/publicdata/NEWUCHEBNI/attachments/SC/products_pictures/fb2a38dd642c60d156231f668d9fcff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1714488"/>
            <a:ext cx="1527568" cy="2160000"/>
          </a:xfrm>
          <a:prstGeom prst="rect">
            <a:avLst/>
          </a:prstGeom>
          <a:noFill/>
        </p:spPr>
      </p:pic>
      <p:pic>
        <p:nvPicPr>
          <p:cNvPr id="94210" name="Picture 2" descr="http://static.my-shop.ru/product/2/46/45560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86512" y="1785926"/>
            <a:ext cx="1450746" cy="2160000"/>
          </a:xfrm>
          <a:prstGeom prst="rect">
            <a:avLst/>
          </a:prstGeom>
          <a:noFill/>
        </p:spPr>
      </p:pic>
      <p:pic>
        <p:nvPicPr>
          <p:cNvPr id="94212" name="Picture 4" descr="http://combook.ru/pictures/1013571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50" y="1714488"/>
            <a:ext cx="1464406" cy="2160000"/>
          </a:xfrm>
          <a:prstGeom prst="rect">
            <a:avLst/>
          </a:prstGeom>
          <a:noFill/>
        </p:spPr>
      </p:pic>
      <p:pic>
        <p:nvPicPr>
          <p:cNvPr id="94214" name="Picture 6" descr="http://www.intelkot.ru/upload/1363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4000504"/>
            <a:ext cx="3025209" cy="2160000"/>
          </a:xfrm>
          <a:prstGeom prst="rect">
            <a:avLst/>
          </a:prstGeom>
          <a:noFill/>
        </p:spPr>
      </p:pic>
      <p:pic>
        <p:nvPicPr>
          <p:cNvPr id="94216" name="Picture 8" descr="http://fs00.infourok.ru/images/doc/121/142017/640/img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4000504"/>
            <a:ext cx="2880000" cy="216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21" name="Picture 13" descr="G:\ПЕДСОВЕТ 3\ramka-iz-listev-i-yagod-brusniki-0001095122-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11111"/>
            </a:avLst>
          </a:prstGeom>
          <a:solidFill>
            <a:srgbClr val="006C31"/>
          </a:solidFill>
          <a:ln w="190500" cap="rnd">
            <a:solidFill>
              <a:srgbClr val="006C31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15" name="Подзаголовок 5"/>
          <p:cNvSpPr txBox="1">
            <a:spLocks/>
          </p:cNvSpPr>
          <p:nvPr/>
        </p:nvSpPr>
        <p:spPr>
          <a:xfrm>
            <a:off x="1714480" y="2786058"/>
            <a:ext cx="5643602" cy="1500198"/>
          </a:xfrm>
          <a:prstGeom prst="rect">
            <a:avLst/>
          </a:prstGeom>
          <a:noFill/>
          <a:ln w="9525" cap="flat" cmpd="sng" algn="ctr">
            <a:noFill/>
            <a:prstDash val="soli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1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642910" y="1142984"/>
            <a:ext cx="7286676" cy="581028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625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6000" b="1" i="1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ru-RU" sz="5400" b="1" i="1" u="sng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Работа с научной литературой</a:t>
            </a:r>
            <a:r>
              <a:rPr kumimoji="0" lang="ru-RU" sz="5400" b="1" i="1" u="sng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uLnTx/>
                <a:uFillTx/>
                <a:latin typeface="Times New Roman" pitchFamily="18" charset="0"/>
                <a:cs typeface="Times New Roman" pitchFamily="18" charset="0"/>
              </a:rPr>
              <a:t>:</a:t>
            </a:r>
            <a:r>
              <a:rPr kumimoji="0" lang="ru-RU" sz="4400" b="1" i="1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</a:t>
            </a:r>
            <a:endParaRPr kumimoji="0" lang="ru-RU" sz="3200" b="1" i="1" u="none" strike="noStrike" kern="1200" spc="50" normalizeH="0" baseline="0" noProof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4210" name="Picture 2" descr="http://www.litres.ru/static/bookimages/11/17/80/11178020.bin.dir/11178020.cover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2357430"/>
            <a:ext cx="1386486" cy="2520000"/>
          </a:xfrm>
          <a:prstGeom prst="rect">
            <a:avLst/>
          </a:prstGeom>
          <a:noFill/>
        </p:spPr>
      </p:pic>
      <p:pic>
        <p:nvPicPr>
          <p:cNvPr id="94212" name="Picture 4" descr="http://www.char.ru/books/1099265_Lesnye_plody_sedobnye_i_yadovity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50" y="2357430"/>
            <a:ext cx="1557588" cy="2520000"/>
          </a:xfrm>
          <a:prstGeom prst="rect">
            <a:avLst/>
          </a:prstGeom>
          <a:noFill/>
        </p:spPr>
      </p:pic>
      <p:pic>
        <p:nvPicPr>
          <p:cNvPr id="94214" name="Picture 6" descr="http://img-fotki.yandex.ru/get/15520/327866856.64/0_17ece2_ee30710d_ori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2357430"/>
            <a:ext cx="1557670" cy="2520000"/>
          </a:xfrm>
          <a:prstGeom prst="rect">
            <a:avLst/>
          </a:prstGeom>
          <a:noFill/>
        </p:spPr>
      </p:pic>
      <p:pic>
        <p:nvPicPr>
          <p:cNvPr id="94216" name="Picture 8" descr="http://900igr.net/datai/okruzhajuschij-mir/Beregite-prirodu/0020-036-Druzja-doktora-Piljulkina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12" y="2357430"/>
            <a:ext cx="1834560" cy="252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3" descr="G:\ПЕДСОВЕТ 3\ramka-iz-listev-i-yagod-brusniki-0001095122-previe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11111"/>
            </a:avLst>
          </a:prstGeom>
          <a:solidFill>
            <a:srgbClr val="006C31"/>
          </a:solidFill>
          <a:ln w="190500" cap="rnd">
            <a:solidFill>
              <a:srgbClr val="006C31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graphicFrame>
        <p:nvGraphicFramePr>
          <p:cNvPr id="37890" name="Object 2"/>
          <p:cNvGraphicFramePr>
            <a:graphicFrameLocks noChangeAspect="1"/>
          </p:cNvGraphicFramePr>
          <p:nvPr/>
        </p:nvGraphicFramePr>
        <p:xfrm>
          <a:off x="500034" y="1571612"/>
          <a:ext cx="8143932" cy="45005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87" name="Документ" r:id="rId5" imgW="9987904" imgH="6316216" progId="Word.Document.12">
                  <p:embed/>
                </p:oleObj>
              </mc:Choice>
              <mc:Fallback>
                <p:oleObj name="Документ" r:id="rId5" imgW="9987904" imgH="6316216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34" y="1571612"/>
                        <a:ext cx="8143932" cy="45005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Содержимое 2"/>
          <p:cNvSpPr txBox="1">
            <a:spLocks noGrp="1"/>
          </p:cNvSpPr>
          <p:nvPr>
            <p:ph type="title"/>
          </p:nvPr>
        </p:nvSpPr>
        <p:spPr>
          <a:xfrm>
            <a:off x="571472" y="1000108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6000" b="1" i="1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ru-RU" sz="5400" b="1" i="1" u="sng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Системная паутинка</a:t>
            </a:r>
            <a:r>
              <a:rPr kumimoji="0" lang="ru-RU" sz="5400" b="1" i="1" u="sng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uLnTx/>
                <a:uFillTx/>
                <a:latin typeface="Times New Roman" pitchFamily="18" charset="0"/>
                <a:cs typeface="Times New Roman" pitchFamily="18" charset="0"/>
              </a:rPr>
              <a:t>:</a:t>
            </a:r>
            <a:r>
              <a:rPr kumimoji="0" lang="ru-RU" sz="4400" b="1" i="1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</a:t>
            </a:r>
            <a:endParaRPr kumimoji="0" lang="ru-RU" sz="3200" b="1" i="1" u="none" strike="noStrike" kern="1200" spc="50" normalizeH="0" baseline="0" noProof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21" name="Picture 13" descr="G:\ПЕДСОВЕТ 3\ramka-iz-listev-i-yagod-brusniki-0001095122-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11111"/>
            </a:avLst>
          </a:prstGeom>
          <a:solidFill>
            <a:srgbClr val="006C31"/>
          </a:solidFill>
          <a:ln w="190500" cap="rnd">
            <a:solidFill>
              <a:srgbClr val="006C31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15" name="Подзаголовок 5"/>
          <p:cNvSpPr txBox="1">
            <a:spLocks/>
          </p:cNvSpPr>
          <p:nvPr/>
        </p:nvSpPr>
        <p:spPr>
          <a:xfrm>
            <a:off x="1714480" y="2786058"/>
            <a:ext cx="5643602" cy="1500198"/>
          </a:xfrm>
          <a:prstGeom prst="rect">
            <a:avLst/>
          </a:prstGeom>
          <a:noFill/>
          <a:ln w="9525" cap="flat" cmpd="sng" algn="ctr">
            <a:noFill/>
            <a:prstDash val="soli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1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1643042" y="714356"/>
            <a:ext cx="3857653" cy="581028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625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6000" b="1" i="1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lang="ru-RU" sz="5400" b="1" i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Вывод</a:t>
            </a:r>
            <a:r>
              <a:rPr kumimoji="0" lang="ru-RU" sz="5400" b="1" i="1" u="sng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uLnTx/>
                <a:uFillTx/>
                <a:latin typeface="Times New Roman" pitchFamily="18" charset="0"/>
                <a:cs typeface="Times New Roman" pitchFamily="18" charset="0"/>
              </a:rPr>
              <a:t>:</a:t>
            </a:r>
            <a:r>
              <a:rPr kumimoji="0" lang="ru-RU" sz="4400" b="1" i="1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</a:t>
            </a:r>
            <a:endParaRPr kumimoji="0" lang="ru-RU" sz="3200" b="1" i="1" u="none" strike="noStrike" kern="1200" spc="50" normalizeH="0" baseline="0" noProof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1285860"/>
            <a:ext cx="735811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6C31"/>
                </a:solidFill>
                <a:latin typeface="Times New Roman" pitchFamily="18" charset="0"/>
                <a:cs typeface="Times New Roman" pitchFamily="18" charset="0"/>
              </a:rPr>
              <a:t>При сборе ягод и плодов в живой природе, необходимо быть крайне осторожным, т.к. помимо полезных для человека, встречается масса ядовитых и несъедобных растений. 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6C31"/>
                </a:solidFill>
                <a:latin typeface="Times New Roman" pitchFamily="18" charset="0"/>
                <a:cs typeface="Times New Roman" pitchFamily="18" charset="0"/>
              </a:rPr>
              <a:t>Плоды ягодных растений издавна используются в народной и научной медицине.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6C31"/>
                </a:solidFill>
                <a:latin typeface="Times New Roman" pitchFamily="18" charset="0"/>
                <a:cs typeface="Times New Roman" pitchFamily="18" charset="0"/>
              </a:rPr>
              <a:t>Их очень тяжело собирать, но все усилия не напрасны - это самые экологически чистые и полезный для человека продукты. 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6C31"/>
                </a:solidFill>
                <a:latin typeface="Times New Roman" pitchFamily="18" charset="0"/>
                <a:cs typeface="Times New Roman" pitchFamily="18" charset="0"/>
              </a:rPr>
              <a:t>Ягоды играют видную роль в питании. Они издавна используются в свежем и переработанном виде населением различных районов страны. (варенье, джем, напитки, соки и т. п.)</a:t>
            </a:r>
            <a:endParaRPr lang="ru-RU" sz="2400" b="1" i="1" dirty="0" smtClean="0">
              <a:solidFill>
                <a:srgbClr val="006C3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G:\ПЕДСОВЕТ 3\ramka-iz-listev-i-yagod-brusniki-0001095122-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11111"/>
            </a:avLst>
          </a:prstGeom>
          <a:solidFill>
            <a:srgbClr val="006C31"/>
          </a:solidFill>
          <a:ln w="190500" cap="rnd">
            <a:solidFill>
              <a:srgbClr val="006C31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0034" y="1071546"/>
            <a:ext cx="8229600" cy="1143000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7346" name="Picture 2" descr="http://www.fotooboi21.ru/watermark2.php?i=919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1000100" y="2000240"/>
            <a:ext cx="6929486" cy="38963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21" name="Picture 13" descr="G:\ПЕДСОВЕТ 3\ramka-iz-listev-i-yagod-brusniki-0001095122-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11111"/>
            </a:avLst>
          </a:prstGeom>
          <a:solidFill>
            <a:srgbClr val="006C31"/>
          </a:solidFill>
          <a:ln w="190500" cap="rnd">
            <a:solidFill>
              <a:srgbClr val="006C31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15" name="Подзаголовок 5"/>
          <p:cNvSpPr txBox="1">
            <a:spLocks/>
          </p:cNvSpPr>
          <p:nvPr/>
        </p:nvSpPr>
        <p:spPr>
          <a:xfrm>
            <a:off x="1714480" y="2786058"/>
            <a:ext cx="5643602" cy="1500198"/>
          </a:xfrm>
          <a:prstGeom prst="rect">
            <a:avLst/>
          </a:prstGeom>
          <a:noFill/>
          <a:ln w="9525" cap="flat" cmpd="sng" algn="ctr">
            <a:noFill/>
            <a:prstDash val="soli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1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357158" y="1133460"/>
            <a:ext cx="8367738" cy="572454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6000" b="1" i="1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ru-RU" sz="5400" b="1" i="1" u="sng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uLnTx/>
                <a:uFillTx/>
                <a:latin typeface="Times New Roman" pitchFamily="18" charset="0"/>
                <a:cs typeface="Times New Roman" pitchFamily="18" charset="0"/>
              </a:rPr>
              <a:t>Актуальность проекта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400" b="1" i="1" u="none" strike="noStrike" kern="1200" spc="50" normalizeH="0" baseline="0" noProof="0" dirty="0" smtClean="0">
                <a:ln w="11430"/>
                <a:solidFill>
                  <a:srgbClr val="00B050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3200" b="1" i="1" u="none" strike="noStrike" kern="1200" spc="50" normalizeH="0" baseline="0" noProof="0" dirty="0" smtClean="0">
                <a:ln w="11430"/>
                <a:solidFill>
                  <a:srgbClr val="00B050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Данный проект  позволит  сформировать у дошкольников представления о разнообразии северных ягод, о лечебных свойствах, а также влиянии их на здоровье человека.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21" name="Picture 13" descr="G:\ПЕДСОВЕТ 3\ramka-iz-listev-i-yagod-brusniki-0001095122-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11111"/>
            </a:avLst>
          </a:prstGeom>
          <a:solidFill>
            <a:srgbClr val="006C31"/>
          </a:solidFill>
          <a:ln w="190500" cap="rnd">
            <a:solidFill>
              <a:srgbClr val="006C31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15" name="Подзаголовок 5"/>
          <p:cNvSpPr txBox="1">
            <a:spLocks/>
          </p:cNvSpPr>
          <p:nvPr/>
        </p:nvSpPr>
        <p:spPr>
          <a:xfrm>
            <a:off x="1714480" y="2786058"/>
            <a:ext cx="5643602" cy="1500198"/>
          </a:xfrm>
          <a:prstGeom prst="rect">
            <a:avLst/>
          </a:prstGeom>
          <a:noFill/>
          <a:ln w="9525" cap="flat" cmpd="sng" algn="ctr">
            <a:noFill/>
            <a:prstDash val="soli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1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1643042" y="1133460"/>
            <a:ext cx="2571768" cy="581028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625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6000" b="1" i="1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ru-RU" sz="5400" b="1" i="1" u="sng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uLnTx/>
                <a:uFillTx/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4400" b="1" i="1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</a:t>
            </a:r>
            <a:endParaRPr kumimoji="0" lang="ru-RU" sz="3200" b="1" i="1" u="none" strike="noStrike" kern="1200" spc="50" normalizeH="0" baseline="0" noProof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85852" y="1785926"/>
            <a:ext cx="72866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Способствовать расширению и углублению представлений детей дошкольного возраста о северных ягодах.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1643042" y="2357430"/>
            <a:ext cx="2571768" cy="581028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625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6000" b="1" i="1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lang="ru-RU" sz="5400" b="1" i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Задачи</a:t>
            </a:r>
            <a:r>
              <a:rPr kumimoji="0" lang="ru-RU" sz="5400" b="1" i="1" u="sng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uLnTx/>
                <a:uFillTx/>
                <a:latin typeface="Times New Roman" pitchFamily="18" charset="0"/>
                <a:cs typeface="Times New Roman" pitchFamily="18" charset="0"/>
              </a:rPr>
              <a:t>:</a:t>
            </a:r>
            <a:r>
              <a:rPr kumimoji="0" lang="ru-RU" sz="4400" b="1" i="1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</a:t>
            </a:r>
            <a:endParaRPr kumimoji="0" lang="ru-RU" sz="3200" b="1" i="1" u="none" strike="noStrike" kern="1200" spc="50" normalizeH="0" baseline="0" noProof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42976" y="3214685"/>
            <a:ext cx="735811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Уточнять знания детей о функциях и строении ягоды;</a:t>
            </a:r>
          </a:p>
          <a:p>
            <a:pPr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Развивать познавательный интерес, речевую активность;</a:t>
            </a:r>
          </a:p>
          <a:p>
            <a:pPr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Формировать валеологические представления  дошкольников, использование полученных знаний для укрепления и сохранения здоровья;</a:t>
            </a:r>
          </a:p>
          <a:p>
            <a:pPr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Учить правилам сбора и хранения растений и ягод;</a:t>
            </a:r>
          </a:p>
          <a:p>
            <a:pPr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Воспитывать  бережное и заботливое отношение к объектам живой природы.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21" name="Picture 13" descr="G:\ПЕДСОВЕТ 3\ramka-iz-listev-i-yagod-brusniki-0001095122-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11111"/>
            </a:avLst>
          </a:prstGeom>
          <a:solidFill>
            <a:srgbClr val="006C31"/>
          </a:solidFill>
          <a:ln w="190500" cap="rnd">
            <a:solidFill>
              <a:srgbClr val="006C31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15" name="Подзаголовок 5"/>
          <p:cNvSpPr txBox="1">
            <a:spLocks/>
          </p:cNvSpPr>
          <p:nvPr/>
        </p:nvSpPr>
        <p:spPr>
          <a:xfrm>
            <a:off x="1714480" y="2786058"/>
            <a:ext cx="5643602" cy="1500198"/>
          </a:xfrm>
          <a:prstGeom prst="rect">
            <a:avLst/>
          </a:prstGeom>
          <a:noFill/>
          <a:ln w="9525" cap="flat" cmpd="sng" algn="ctr">
            <a:noFill/>
            <a:prstDash val="soli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1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1571604" y="1285860"/>
            <a:ext cx="3857653" cy="581028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625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6000" b="1" i="1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ru-RU" sz="5400" b="1" i="1" u="sng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Формы</a:t>
            </a:r>
            <a:r>
              <a:rPr kumimoji="0" lang="ru-RU" sz="5400" b="1" i="1" u="sng" strike="noStrike" kern="1200" spc="50" normalizeH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 работы</a:t>
            </a:r>
            <a:r>
              <a:rPr kumimoji="0" lang="ru-RU" sz="5400" b="1" i="1" u="sng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uLnTx/>
                <a:uFillTx/>
                <a:latin typeface="Times New Roman" pitchFamily="18" charset="0"/>
                <a:cs typeface="Times New Roman" pitchFamily="18" charset="0"/>
              </a:rPr>
              <a:t>:</a:t>
            </a:r>
            <a:r>
              <a:rPr kumimoji="0" lang="ru-RU" sz="4400" b="1" i="1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</a:t>
            </a:r>
            <a:endParaRPr kumimoji="0" lang="ru-RU" sz="3200" b="1" i="1" u="none" strike="noStrike" kern="1200" spc="50" normalizeH="0" baseline="0" noProof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42976" y="1857364"/>
            <a:ext cx="735811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Познавательные беседы;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Использование художественного слова (стихи, загадки);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Продуктивная (художественная) деятельность;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Эксперимент ягоды-краски 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Дидактические игры;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Работа с научной литературой;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Составление системной паутинки;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21" name="Picture 13" descr="G:\ПЕДСОВЕТ 3\ramka-iz-listev-i-yagod-brusniki-0001095122-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11111"/>
            </a:avLst>
          </a:prstGeom>
          <a:solidFill>
            <a:srgbClr val="006C31"/>
          </a:solidFill>
          <a:ln w="190500" cap="rnd">
            <a:solidFill>
              <a:srgbClr val="006C31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15" name="Подзаголовок 5"/>
          <p:cNvSpPr txBox="1">
            <a:spLocks/>
          </p:cNvSpPr>
          <p:nvPr/>
        </p:nvSpPr>
        <p:spPr>
          <a:xfrm>
            <a:off x="1714480" y="2786058"/>
            <a:ext cx="5643602" cy="1500198"/>
          </a:xfrm>
          <a:prstGeom prst="rect">
            <a:avLst/>
          </a:prstGeom>
          <a:noFill/>
          <a:ln w="9525" cap="flat" cmpd="sng" algn="ctr">
            <a:noFill/>
            <a:prstDash val="soli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1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1000100" y="500042"/>
            <a:ext cx="5643602" cy="857256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625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6000" b="1" i="1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ru-RU" sz="5400" b="1" i="1" u="sng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Познавательные беседы</a:t>
            </a:r>
            <a:r>
              <a:rPr kumimoji="0" lang="ru-RU" sz="5400" b="1" i="1" u="sng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uLnTx/>
                <a:uFillTx/>
                <a:latin typeface="Times New Roman" pitchFamily="18" charset="0"/>
                <a:cs typeface="Times New Roman" pitchFamily="18" charset="0"/>
              </a:rPr>
              <a:t>:</a:t>
            </a:r>
            <a:r>
              <a:rPr kumimoji="0" lang="ru-RU" sz="4400" b="1" i="1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</a:t>
            </a:r>
            <a:endParaRPr kumimoji="0" lang="ru-RU" sz="3200" b="1" i="1" u="none" strike="noStrike" kern="1200" spc="50" normalizeH="0" baseline="0" noProof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6018" name="Picture 2" descr="G:\проект ягоды\image (1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1071546"/>
            <a:ext cx="3714776" cy="2500330"/>
          </a:xfrm>
          <a:prstGeom prst="rect">
            <a:avLst/>
          </a:prstGeom>
          <a:noFill/>
        </p:spPr>
      </p:pic>
      <p:pic>
        <p:nvPicPr>
          <p:cNvPr id="86019" name="Picture 3" descr="G:\проект ягоды\image (2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1071546"/>
            <a:ext cx="3786214" cy="2500330"/>
          </a:xfrm>
          <a:prstGeom prst="rect">
            <a:avLst/>
          </a:prstGeom>
          <a:noFill/>
        </p:spPr>
      </p:pic>
      <p:pic>
        <p:nvPicPr>
          <p:cNvPr id="86020" name="Picture 4" descr="G:\проект ягоды\image (18).jpg"/>
          <p:cNvPicPr>
            <a:picLocks noChangeAspect="1" noChangeArrowheads="1"/>
          </p:cNvPicPr>
          <p:nvPr/>
        </p:nvPicPr>
        <p:blipFill>
          <a:blip r:embed="rId5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3714752"/>
            <a:ext cx="3714776" cy="2665686"/>
          </a:xfrm>
          <a:prstGeom prst="rect">
            <a:avLst/>
          </a:prstGeom>
          <a:noFill/>
        </p:spPr>
      </p:pic>
      <p:pic>
        <p:nvPicPr>
          <p:cNvPr id="86021" name="Picture 5" descr="G:\проект ягоды\image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3714752"/>
            <a:ext cx="3714776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21" name="Picture 13" descr="G:\ПЕДСОВЕТ 3\ramka-iz-listev-i-yagod-brusniki-0001095122-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11111"/>
            </a:avLst>
          </a:prstGeom>
          <a:solidFill>
            <a:srgbClr val="006C31"/>
          </a:solidFill>
          <a:ln w="190500" cap="rnd">
            <a:solidFill>
              <a:srgbClr val="006C31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15" name="Подзаголовок 5"/>
          <p:cNvSpPr txBox="1">
            <a:spLocks/>
          </p:cNvSpPr>
          <p:nvPr/>
        </p:nvSpPr>
        <p:spPr>
          <a:xfrm>
            <a:off x="1714480" y="2786058"/>
            <a:ext cx="5643602" cy="1500198"/>
          </a:xfrm>
          <a:prstGeom prst="rect">
            <a:avLst/>
          </a:prstGeom>
          <a:noFill/>
          <a:ln w="9525" cap="flat" cmpd="sng" algn="ctr">
            <a:noFill/>
            <a:prstDash val="soli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1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571472" y="1000108"/>
            <a:ext cx="7429552" cy="86678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5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6000" b="1" i="1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ru-RU" sz="5400" b="1" i="1" u="sng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Использование художественного</a:t>
            </a:r>
            <a:r>
              <a:rPr kumimoji="0" lang="ru-RU" sz="5400" b="1" i="1" u="sng" strike="noStrike" kern="1200" spc="50" normalizeH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 слова</a:t>
            </a:r>
            <a:r>
              <a:rPr kumimoji="0" lang="ru-RU" sz="5400" b="1" i="1" u="sng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uLnTx/>
                <a:uFillTx/>
                <a:latin typeface="Times New Roman" pitchFamily="18" charset="0"/>
                <a:cs typeface="Times New Roman" pitchFamily="18" charset="0"/>
              </a:rPr>
              <a:t>:</a:t>
            </a:r>
            <a:r>
              <a:rPr kumimoji="0" lang="ru-RU" sz="4400" b="1" i="1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</a:t>
            </a:r>
            <a:endParaRPr kumimoji="0" lang="ru-RU" sz="3200" b="1" i="1" u="none" strike="noStrike" kern="1200" spc="50" normalizeH="0" baseline="0" noProof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7044" name="Picture 4" descr="http://ia108.mycdn.me/image?t=3&amp;bid=834304813656&amp;id=834304813656&amp;plc=WEB&amp;tkn=*lffuS9zTRfXUZa7V4m032WmfRhY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7" y="1643050"/>
            <a:ext cx="3286148" cy="2534351"/>
          </a:xfrm>
          <a:prstGeom prst="rect">
            <a:avLst/>
          </a:prstGeom>
          <a:noFill/>
        </p:spPr>
      </p:pic>
      <p:pic>
        <p:nvPicPr>
          <p:cNvPr id="87046" name="Picture 6" descr="http://ia108.mycdn.me/image?t=3&amp;bid=816697093464&amp;id=816697093464&amp;plc=WEB&amp;tkn=*ISvRRtei5gHBPM0ucMdZbTNSdHA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1643051"/>
            <a:ext cx="3832506" cy="2531988"/>
          </a:xfrm>
          <a:prstGeom prst="rect">
            <a:avLst/>
          </a:prstGeom>
          <a:noFill/>
        </p:spPr>
      </p:pic>
      <p:pic>
        <p:nvPicPr>
          <p:cNvPr id="9" name="Picture 2" descr="http://ia108.mycdn.me/image?t=3&amp;bid=816697091672&amp;id=816697091672&amp;plc=WEB&amp;tkn=*aP47QFwRCc43YKFlC16qZaLl8V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50" y="4286256"/>
            <a:ext cx="3360000" cy="23771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21" name="Picture 13" descr="G:\ПЕДСОВЕТ 3\ramka-iz-listev-i-yagod-brusniki-0001095122-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11111"/>
            </a:avLst>
          </a:prstGeom>
          <a:solidFill>
            <a:srgbClr val="006C31"/>
          </a:solidFill>
          <a:ln w="190500" cap="rnd">
            <a:solidFill>
              <a:srgbClr val="006C31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15" name="Подзаголовок 5"/>
          <p:cNvSpPr txBox="1">
            <a:spLocks/>
          </p:cNvSpPr>
          <p:nvPr/>
        </p:nvSpPr>
        <p:spPr>
          <a:xfrm>
            <a:off x="1714480" y="2786058"/>
            <a:ext cx="5643602" cy="1500198"/>
          </a:xfrm>
          <a:prstGeom prst="rect">
            <a:avLst/>
          </a:prstGeom>
          <a:noFill/>
          <a:ln w="9525" cap="flat" cmpd="sng" algn="ctr">
            <a:noFill/>
            <a:prstDash val="soli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1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500034" y="714356"/>
            <a:ext cx="7429552" cy="86678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5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6000" b="1" i="1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ru-RU" sz="5400" b="1" i="1" u="sng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Продуктивная (художественная) деятельность</a:t>
            </a:r>
            <a:r>
              <a:rPr kumimoji="0" lang="ru-RU" sz="5400" b="1" i="1" u="sng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uLnTx/>
                <a:uFillTx/>
                <a:latin typeface="Times New Roman" pitchFamily="18" charset="0"/>
                <a:cs typeface="Times New Roman" pitchFamily="18" charset="0"/>
              </a:rPr>
              <a:t>:</a:t>
            </a:r>
            <a:r>
              <a:rPr kumimoji="0" lang="ru-RU" sz="4400" b="1" i="1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</a:t>
            </a:r>
            <a:endParaRPr kumimoji="0" lang="ru-RU" sz="3200" b="1" i="1" u="none" strike="noStrike" kern="1200" spc="50" normalizeH="0" baseline="0" noProof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0115" name="Picture 3" descr="G:\проект ягоды\image (4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1571612"/>
            <a:ext cx="3360000" cy="2520000"/>
          </a:xfrm>
          <a:prstGeom prst="rect">
            <a:avLst/>
          </a:prstGeom>
          <a:noFill/>
        </p:spPr>
      </p:pic>
      <p:pic>
        <p:nvPicPr>
          <p:cNvPr id="90116" name="Picture 4" descr="G:\проект ягоды\image (8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571612"/>
            <a:ext cx="3360000" cy="2520000"/>
          </a:xfrm>
          <a:prstGeom prst="rect">
            <a:avLst/>
          </a:prstGeom>
          <a:noFill/>
        </p:spPr>
      </p:pic>
      <p:pic>
        <p:nvPicPr>
          <p:cNvPr id="90117" name="Picture 5" descr="G:\проект ягоды\image (9)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50" y="4214818"/>
            <a:ext cx="2913750" cy="252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21" name="Picture 13" descr="G:\ПЕДСОВЕТ 3\ramka-iz-listev-i-yagod-brusniki-0001095122-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11111"/>
            </a:avLst>
          </a:prstGeom>
          <a:solidFill>
            <a:srgbClr val="006C31"/>
          </a:solidFill>
          <a:ln w="190500" cap="rnd">
            <a:solidFill>
              <a:srgbClr val="006C31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15" name="Подзаголовок 5"/>
          <p:cNvSpPr txBox="1">
            <a:spLocks/>
          </p:cNvSpPr>
          <p:nvPr/>
        </p:nvSpPr>
        <p:spPr>
          <a:xfrm>
            <a:off x="1714480" y="2786058"/>
            <a:ext cx="5643602" cy="1500198"/>
          </a:xfrm>
          <a:prstGeom prst="rect">
            <a:avLst/>
          </a:prstGeom>
          <a:noFill/>
          <a:ln w="9525" cap="flat" cmpd="sng" algn="ctr">
            <a:noFill/>
            <a:prstDash val="soli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1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500034" y="714356"/>
            <a:ext cx="7429552" cy="86678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5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6000" b="1" i="1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ru-RU" sz="5400" b="1" i="1" u="sng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Продуктивная (художественная) деятельность</a:t>
            </a:r>
            <a:r>
              <a:rPr kumimoji="0" lang="ru-RU" sz="5400" b="1" i="1" u="sng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uLnTx/>
                <a:uFillTx/>
                <a:latin typeface="Times New Roman" pitchFamily="18" charset="0"/>
                <a:cs typeface="Times New Roman" pitchFamily="18" charset="0"/>
              </a:rPr>
              <a:t>:</a:t>
            </a:r>
            <a:r>
              <a:rPr kumimoji="0" lang="ru-RU" sz="4400" b="1" i="1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</a:t>
            </a:r>
            <a:endParaRPr kumimoji="0" lang="ru-RU" sz="3200" b="1" i="1" u="none" strike="noStrike" kern="1200" spc="50" normalizeH="0" baseline="0" noProof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1138" name="Picture 2" descr="G:\проект ягоды\image (11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1500174"/>
            <a:ext cx="3360000" cy="2520000"/>
          </a:xfrm>
          <a:prstGeom prst="rect">
            <a:avLst/>
          </a:prstGeom>
          <a:noFill/>
        </p:spPr>
      </p:pic>
      <p:pic>
        <p:nvPicPr>
          <p:cNvPr id="91139" name="Picture 3" descr="G:\проект ягоды\image (15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500174"/>
            <a:ext cx="3360000" cy="2520000"/>
          </a:xfrm>
          <a:prstGeom prst="rect">
            <a:avLst/>
          </a:prstGeom>
          <a:noFill/>
        </p:spPr>
      </p:pic>
      <p:pic>
        <p:nvPicPr>
          <p:cNvPr id="91140" name="Picture 4" descr="G:\проект ягоды\image (30)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4071942"/>
            <a:ext cx="3360000" cy="2520000"/>
          </a:xfrm>
          <a:prstGeom prst="rect">
            <a:avLst/>
          </a:prstGeom>
          <a:noFill/>
        </p:spPr>
      </p:pic>
      <p:pic>
        <p:nvPicPr>
          <p:cNvPr id="91141" name="Picture 5" descr="G:\проект ягоды\image (34)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071942"/>
            <a:ext cx="3360000" cy="252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21" name="Picture 13" descr="G:\ПЕДСОВЕТ 3\ramka-iz-listev-i-yagod-brusniki-0001095122-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11111"/>
            </a:avLst>
          </a:prstGeom>
          <a:solidFill>
            <a:srgbClr val="006C31"/>
          </a:solidFill>
          <a:ln w="190500" cap="rnd">
            <a:solidFill>
              <a:srgbClr val="006C31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15" name="Подзаголовок 5"/>
          <p:cNvSpPr txBox="1">
            <a:spLocks/>
          </p:cNvSpPr>
          <p:nvPr/>
        </p:nvSpPr>
        <p:spPr>
          <a:xfrm>
            <a:off x="1714480" y="2786058"/>
            <a:ext cx="5643602" cy="1500198"/>
          </a:xfrm>
          <a:prstGeom prst="rect">
            <a:avLst/>
          </a:prstGeom>
          <a:noFill/>
          <a:ln w="9525" cap="flat" cmpd="sng" algn="ctr">
            <a:noFill/>
            <a:prstDash val="soli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1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142844" y="928670"/>
            <a:ext cx="7286676" cy="581028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625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6000" b="1" i="1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ru-RU" sz="5400" b="1" i="1" u="sng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Эксперимент ягоды краски</a:t>
            </a:r>
            <a:r>
              <a:rPr kumimoji="0" lang="ru-RU" sz="5400" b="1" i="1" u="sng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uLnTx/>
                <a:uFillTx/>
                <a:latin typeface="Times New Roman" pitchFamily="18" charset="0"/>
                <a:cs typeface="Times New Roman" pitchFamily="18" charset="0"/>
              </a:rPr>
              <a:t>:</a:t>
            </a:r>
            <a:r>
              <a:rPr kumimoji="0" lang="ru-RU" sz="4400" b="1" i="1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</a:t>
            </a:r>
            <a:endParaRPr kumimoji="0" lang="ru-RU" sz="3200" b="1" i="1" u="none" strike="noStrike" kern="1200" spc="50" normalizeH="0" baseline="0" noProof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2162" name="Picture 2" descr="G:\проект ягоды\image (35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1428736"/>
            <a:ext cx="3360000" cy="2520000"/>
          </a:xfrm>
          <a:prstGeom prst="rect">
            <a:avLst/>
          </a:prstGeom>
          <a:noFill/>
        </p:spPr>
      </p:pic>
      <p:pic>
        <p:nvPicPr>
          <p:cNvPr id="92163" name="Picture 3" descr="G:\проект ягоды\image (44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428736"/>
            <a:ext cx="3360000" cy="2520000"/>
          </a:xfrm>
          <a:prstGeom prst="rect">
            <a:avLst/>
          </a:prstGeom>
          <a:noFill/>
        </p:spPr>
      </p:pic>
      <p:pic>
        <p:nvPicPr>
          <p:cNvPr id="92164" name="Picture 4" descr="G:\проект ягоды\image (42)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4071942"/>
            <a:ext cx="3360000" cy="2520000"/>
          </a:xfrm>
          <a:prstGeom prst="rect">
            <a:avLst/>
          </a:prstGeom>
          <a:noFill/>
        </p:spPr>
      </p:pic>
      <p:pic>
        <p:nvPicPr>
          <p:cNvPr id="92165" name="Picture 5" descr="G:\проект ягоды\image (39)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4071942"/>
            <a:ext cx="3360000" cy="252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866</TotalTime>
  <Words>292</Words>
  <Application>Microsoft Office PowerPoint</Application>
  <PresentationFormat>Экран (4:3)</PresentationFormat>
  <Paragraphs>51</Paragraphs>
  <Slides>14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Century Gothic</vt:lpstr>
      <vt:lpstr>Times New Roman</vt:lpstr>
      <vt:lpstr>Wingdings</vt:lpstr>
      <vt:lpstr>Тема Office</vt:lpstr>
      <vt:lpstr>Документ</vt:lpstr>
      <vt:lpstr>ЭКОЛОГИЧЕСКИЙ ПРОЕКТ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Системная паутинка:    </vt:lpstr>
      <vt:lpstr>Презентация PowerPoint</vt:lpstr>
      <vt:lpstr>СПАСИБО ЗА ВНИМАНИЕ!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Дубравушка</cp:lastModifiedBy>
  <cp:revision>83</cp:revision>
  <dcterms:created xsi:type="dcterms:W3CDTF">2012-12-03T12:16:56Z</dcterms:created>
  <dcterms:modified xsi:type="dcterms:W3CDTF">2016-07-15T12:52:23Z</dcterms:modified>
</cp:coreProperties>
</file>