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0"/>
  </p:notesMasterIdLst>
  <p:sldIdLst>
    <p:sldId id="293" r:id="rId2"/>
    <p:sldId id="258" r:id="rId3"/>
    <p:sldId id="261" r:id="rId4"/>
    <p:sldId id="296" r:id="rId5"/>
    <p:sldId id="297" r:id="rId6"/>
    <p:sldId id="310" r:id="rId7"/>
    <p:sldId id="294" r:id="rId8"/>
    <p:sldId id="305" r:id="rId9"/>
    <p:sldId id="311" r:id="rId10"/>
    <p:sldId id="312" r:id="rId11"/>
    <p:sldId id="276" r:id="rId12"/>
    <p:sldId id="304" r:id="rId13"/>
    <p:sldId id="302" r:id="rId14"/>
    <p:sldId id="313" r:id="rId15"/>
    <p:sldId id="309" r:id="rId16"/>
    <p:sldId id="315" r:id="rId17"/>
    <p:sldId id="314" r:id="rId18"/>
    <p:sldId id="308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99"/>
    <a:srgbClr val="0B5293"/>
    <a:srgbClr val="0000FF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54" autoAdjust="0"/>
  </p:normalViewPr>
  <p:slideViewPr>
    <p:cSldViewPr>
      <p:cViewPr>
        <p:scale>
          <a:sx n="75" d="100"/>
          <a:sy n="75" d="100"/>
        </p:scale>
        <p:origin x="-2034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39047345750360962"/>
          <c:y val="0.29855536417322837"/>
          <c:w val="0.60409001011866481"/>
          <c:h val="0.594655265748031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учебного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7.0760409625929416E-2"/>
          <c:y val="0.51243503937007873"/>
          <c:w val="0.30702172313254672"/>
          <c:h val="0.443814960629921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39047345750360968"/>
          <c:y val="0.29855536417322837"/>
          <c:w val="0.60409001011866492"/>
          <c:h val="0.594655265748031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учебного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7.076040962592943E-2"/>
          <c:y val="0.51243503937007873"/>
          <c:w val="0.30702172313254683"/>
          <c:h val="0.4438149606299215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37C88C-BF50-4B2C-AC5F-5BD60A2E280F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CBE2B5-2D11-457E-8FAF-673B5A3DF0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7071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4E84F-760C-4E7C-A0E3-D55AB1C12EE4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72A58-EE01-447E-B743-DE7F3F133A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981719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8BBCE-15D1-4A39-BF98-46DBFEA9AA63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2467C-2E40-4B5D-A4D4-CF1700D9CB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475432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CFD38-7B16-47CC-842D-0272A01B3A58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B8ECD-0020-45B5-95D2-32843C48E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39137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35163"/>
            <a:ext cx="4038600" cy="2117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205288"/>
            <a:ext cx="4038600" cy="2119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34B0-CD27-4445-B105-274E373F5025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7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7962D-4C58-462A-9F73-B8E14250AE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82292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0183-0FC2-48FC-89D0-999F93BEDB67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1BB3B-7ADF-4547-8E28-B43E484333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98188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C0C04-0CE8-417B-B9AC-74F6DED4E077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2E005-69CC-431C-A2DC-07F4E4C3C5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442594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E3CB8-ADC3-4E93-A0B8-618FDF18A344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4922-E1A0-4261-B807-0C8076365B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324869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9842E-4D6A-4E26-B503-D7B70F69F933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A8A78-A749-4F8E-90D2-FA6C5665BE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259950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A6BF6-F163-4F9B-8014-BACD12BF6DA0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65C8-AA38-4604-99F5-C8307D5E88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241304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A652-2689-409A-AF8C-11C39E783456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93329-F772-4D03-AC80-02A2D85047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258164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81125-F897-4CDD-B87B-2F63695FBA36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D6CD6-5C3E-46BC-AE35-27C74A52CF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53668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D9446-6EC5-4DB1-87B5-4C145F93FF37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9966-BC73-4B7E-A9CB-244E8EC68C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880528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C430B2-0CA5-4965-B656-AC5DF027C50A}" type="datetimeFigureOut">
              <a:rPr lang="ru-RU"/>
              <a:pPr>
                <a:defRPr/>
              </a:pPr>
              <a:t>05.11.2016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CD5030-0E64-4FC2-80FF-7B129553D5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142844" y="642917"/>
            <a:ext cx="9001156" cy="2428893"/>
          </a:xfrm>
        </p:spPr>
        <p:txBody>
          <a:bodyPr/>
          <a:lstStyle/>
          <a:p>
            <a:pPr algn="ctr">
              <a:defRPr/>
            </a:pPr>
            <a:r>
              <a:rPr lang="ru-RU" sz="46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6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6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логического мышления у детей дошкольного возраста через игровую деятельность.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5929258" y="6357934"/>
            <a:ext cx="3214742" cy="500066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1600" dirty="0" smtClean="0"/>
              <a:t>Воспитатель   </a:t>
            </a:r>
            <a:r>
              <a:rPr lang="ru-RU" sz="1600" dirty="0" err="1" smtClean="0"/>
              <a:t>Гаврущенко</a:t>
            </a:r>
            <a:r>
              <a:rPr lang="ru-RU" sz="1600" dirty="0" smtClean="0"/>
              <a:t> О.В</a:t>
            </a:r>
            <a:r>
              <a:rPr lang="ru-RU" sz="1600" dirty="0" smtClean="0">
                <a:latin typeface="Arial" charset="0"/>
              </a:rPr>
              <a:t>.</a:t>
            </a:r>
            <a:endParaRPr lang="ru-RU" sz="1600" dirty="0" smtClean="0"/>
          </a:p>
        </p:txBody>
      </p:sp>
      <p:pic>
        <p:nvPicPr>
          <p:cNvPr id="9218" name="Picture 2" descr="http://psiholog4you.com.ua/wp-content/uploads/2015/10/12046644_716923135107645_2282727620738975965_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9F9"/>
              </a:clrFrom>
              <a:clrTo>
                <a:srgbClr val="FD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143248"/>
            <a:ext cx="5072098" cy="315949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936625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Средства, развивающие логическое мышление: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500034" y="2214554"/>
            <a:ext cx="8229600" cy="4302141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Стихотворные тексты на развитие операций обобщения, классификации и конкретизации.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и упражнения на установление причинно-следственных связей в природных и социальных явлениях.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Занятия, игры и упражнение на развитие операций сравнения установления причинности.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Загадки. Задачи – шутки.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Пальчиковые игры.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«Неправильные» сказки.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pandia.ru/text/79/244/images/image003_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18555"/>
            <a:ext cx="2786082" cy="263944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6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362950" cy="13716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Настольно – печатные игры:  лото, домино, разрезные картинки дают возможность систематизировать знания детей о растениях, животных, явлениях природы. Большое влияние они оказывают на развитие логического мышления дошкольников, развивают способность быстро, мобильно использовать имеющиеся знания в новой ситуации.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/>
              <a:t>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/>
              <a:t>          </a:t>
            </a:r>
            <a:endParaRPr lang="ru-RU" sz="3200" dirty="0" smtClean="0">
              <a:solidFill>
                <a:srgbClr val="0B5293"/>
              </a:solidFill>
            </a:endParaRPr>
          </a:p>
        </p:txBody>
      </p:sp>
      <p:pic>
        <p:nvPicPr>
          <p:cNvPr id="30722" name="Picture 2" descr="http://igrushka.tv/link_pic/00068898.jpg"/>
          <p:cNvPicPr>
            <a:picLocks noChangeAspect="1" noChangeArrowheads="1"/>
          </p:cNvPicPr>
          <p:nvPr/>
        </p:nvPicPr>
        <p:blipFill>
          <a:blip r:embed="rId2"/>
          <a:srcRect l="10258" t="13230" r="7683" b="7395"/>
          <a:stretch>
            <a:fillRect/>
          </a:stretch>
        </p:blipFill>
        <p:spPr bwMode="auto">
          <a:xfrm>
            <a:off x="142844" y="2857496"/>
            <a:ext cx="4320000" cy="3240000"/>
          </a:xfrm>
          <a:prstGeom prst="rect">
            <a:avLst/>
          </a:prstGeom>
          <a:noFill/>
        </p:spPr>
      </p:pic>
      <p:pic>
        <p:nvPicPr>
          <p:cNvPr id="30724" name="Picture 4" descr="http://www.vceznaika.ru/production/images/big/544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496"/>
            <a:ext cx="4438356" cy="3240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bookin.org.ru/book/2140108.jpg"/>
          <p:cNvPicPr>
            <a:picLocks noChangeAspect="1" noChangeArrowheads="1"/>
          </p:cNvPicPr>
          <p:nvPr/>
        </p:nvPicPr>
        <p:blipFill>
          <a:blip r:embed="rId2"/>
          <a:srcRect l="8277" t="6615" r="10611" b="2985"/>
          <a:stretch>
            <a:fillRect/>
          </a:stretch>
        </p:blipFill>
        <p:spPr bwMode="auto">
          <a:xfrm>
            <a:off x="285720" y="928670"/>
            <a:ext cx="4268856" cy="4714908"/>
          </a:xfrm>
          <a:prstGeom prst="rect">
            <a:avLst/>
          </a:prstGeom>
          <a:noFill/>
        </p:spPr>
      </p:pic>
      <p:pic>
        <p:nvPicPr>
          <p:cNvPr id="29700" name="Picture 4" descr="http://www.bookin.org.ru/book/27834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28670"/>
            <a:ext cx="4286280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.mirdetstva5.ru/u/d6/2be280c01c11e4bec8d0457d0b2c5a/-/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142400" cy="4429156"/>
          </a:xfrm>
          <a:prstGeom prst="rect">
            <a:avLst/>
          </a:prstGeom>
          <a:noFill/>
        </p:spPr>
      </p:pic>
      <p:pic>
        <p:nvPicPr>
          <p:cNvPr id="28676" name="Picture 4" descr="http://www.mirkarapuza.ru/sites/default/files/203905_1.jpg?salt=d35ecd2a405043ff35c2257162fcd270"/>
          <p:cNvPicPr>
            <a:picLocks noChangeAspect="1" noChangeArrowheads="1"/>
          </p:cNvPicPr>
          <p:nvPr/>
        </p:nvPicPr>
        <p:blipFill>
          <a:blip r:embed="rId3"/>
          <a:srcRect l="1518" t="14666" r="2647" b="14500"/>
          <a:stretch>
            <a:fillRect/>
          </a:stretch>
        </p:blipFill>
        <p:spPr bwMode="auto">
          <a:xfrm>
            <a:off x="4572000" y="1071546"/>
            <a:ext cx="4383529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Словесные игры проводятся с целью закрепления, обобщения, систематизации имеющихся у детей представлений о мире природы. Они являются эффективным средством развития внимания, памяти, сообразительности дошкольников, хорошо развивают речь детей.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63" name="Текст 1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81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/>
              <a:t>Д/И «Съедобный -несъедобный»</a:t>
            </a:r>
          </a:p>
        </p:txBody>
      </p:sp>
      <p:sp>
        <p:nvSpPr>
          <p:cNvPr id="15364" name="Текст 1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2225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dirty="0" smtClean="0"/>
              <a:t>Д/И «Скажи наоборот»</a:t>
            </a:r>
            <a:endParaRPr lang="ru-RU" sz="1800" dirty="0" smtClean="0">
              <a:latin typeface="Arial" charset="0"/>
            </a:endParaRPr>
          </a:p>
        </p:txBody>
      </p:sp>
      <p:pic>
        <p:nvPicPr>
          <p:cNvPr id="27652" name="Picture 4" descr="http://vozone.ru/image.jpg?dir=multimedia/audio_cd_covers/1014153845.jpg"/>
          <p:cNvPicPr>
            <a:picLocks noChangeAspect="1" noChangeArrowheads="1"/>
          </p:cNvPicPr>
          <p:nvPr/>
        </p:nvPicPr>
        <p:blipFill>
          <a:blip r:embed="rId2"/>
          <a:srcRect l="4309" t="15984" r="2627" b="2104"/>
          <a:stretch>
            <a:fillRect/>
          </a:stretch>
        </p:blipFill>
        <p:spPr bwMode="auto">
          <a:xfrm>
            <a:off x="571472" y="2104906"/>
            <a:ext cx="3714776" cy="4064028"/>
          </a:xfrm>
          <a:prstGeom prst="rect">
            <a:avLst/>
          </a:prstGeom>
          <a:noFill/>
        </p:spPr>
      </p:pic>
      <p:pic>
        <p:nvPicPr>
          <p:cNvPr id="27654" name="Picture 6" descr="http://www.nachalka.com.ua/_ph/15/1081222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71678"/>
            <a:ext cx="4446962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49287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548798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1600" dirty="0" smtClean="0">
                <a:solidFill>
                  <a:srgbClr val="0B5293"/>
                </a:solidFill>
              </a:rPr>
              <a:t>Мои воспитанники от занятия к занятию стали более усидчивыми, самостоятельными при выполнении практических действий.</a:t>
            </a:r>
          </a:p>
          <a:p>
            <a:pPr>
              <a:lnSpc>
                <a:spcPct val="90000"/>
              </a:lnSpc>
              <a:defRPr/>
            </a:pPr>
            <a:r>
              <a:rPr lang="ru-RU" sz="1600" dirty="0" smtClean="0">
                <a:solidFill>
                  <a:srgbClr val="0B5293"/>
                </a:solidFill>
              </a:rPr>
              <a:t>Повысилась концентрация внимания</a:t>
            </a:r>
          </a:p>
          <a:p>
            <a:pPr>
              <a:lnSpc>
                <a:spcPct val="90000"/>
              </a:lnSpc>
              <a:defRPr/>
            </a:pPr>
            <a:r>
              <a:rPr lang="ru-RU" sz="1600" dirty="0" smtClean="0">
                <a:solidFill>
                  <a:srgbClr val="0B5293"/>
                </a:solidFill>
              </a:rPr>
              <a:t>В проблемных ситуациях дети научились анализировать, сопоставлять, быстро находить правильное решение</a:t>
            </a:r>
          </a:p>
          <a:p>
            <a:pPr>
              <a:lnSpc>
                <a:spcPct val="90000"/>
              </a:lnSpc>
              <a:defRPr/>
            </a:pPr>
            <a:r>
              <a:rPr lang="ru-RU" sz="1600" dirty="0" smtClean="0">
                <a:solidFill>
                  <a:srgbClr val="0B5293"/>
                </a:solidFill>
              </a:rPr>
              <a:t>Из беседах с детьми и родителями выявила, что работа по развитию логического мышления с использованием занимательного развивающего материала ведется в большинстве семей</a:t>
            </a:r>
            <a:r>
              <a:rPr lang="ru-RU" sz="1600" dirty="0" smtClean="0">
                <a:solidFill>
                  <a:srgbClr val="0B5293"/>
                </a:solidFill>
                <a:latin typeface="Arial" charset="0"/>
              </a:rPr>
              <a:t>.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результатам данной работы наметила на будущее следующее: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больше проводить дидактических игр по подгруппам – это приносит ощутимый  результат;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особое внимание уделять речевым навыкам детей, предоставлять им возможность самим объяснять свои действия;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при проведении всех дидактических игр необходимо учить детей быть внимательными, выносливыми по отношению  друг к другу, учить их взаимовыручке;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дидактические игры должны побуждать детей анализировать ситуацию, сравнивать, сопоставлять и делать логические умозаключения;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эффективней всего использовать словесные и настольно-печатные игры, т.к. их можно применять и в различные режимные моменты</a:t>
            </a:r>
            <a:r>
              <a:rPr lang="ru-RU" sz="1600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16388" name="Picture 2" descr="C:\Лена\family\family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1500188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836613"/>
            <a:ext cx="8229600" cy="10080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Литература, используемая в работе с детьми по развитию логического мышления</a:t>
            </a:r>
          </a:p>
        </p:txBody>
      </p:sp>
      <p:pic>
        <p:nvPicPr>
          <p:cNvPr id="33794" name="Picture 2" descr="http://files.books.ru/pic/397001-398000/397188/3971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2500330" cy="3767164"/>
          </a:xfrm>
          <a:prstGeom prst="rect">
            <a:avLst/>
          </a:prstGeom>
          <a:noFill/>
        </p:spPr>
      </p:pic>
      <p:pic>
        <p:nvPicPr>
          <p:cNvPr id="33796" name="Picture 4" descr="http://files.books.ru/pic/511001-512000/511651/5116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194536"/>
            <a:ext cx="2571768" cy="3677628"/>
          </a:xfrm>
          <a:prstGeom prst="rect">
            <a:avLst/>
          </a:prstGeom>
          <a:noFill/>
        </p:spPr>
      </p:pic>
      <p:pic>
        <p:nvPicPr>
          <p:cNvPr id="33798" name="Picture 6" descr="http://www.combook.ru/pictures/103788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100236"/>
            <a:ext cx="2857520" cy="37719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836613"/>
            <a:ext cx="8229600" cy="10080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Литература, используемая в работе с детьми по развитию логического мышления</a:t>
            </a:r>
          </a:p>
        </p:txBody>
      </p:sp>
      <p:pic>
        <p:nvPicPr>
          <p:cNvPr id="32770" name="Picture 2" descr="http://www.ukazka.ru/img/b/uk4018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2684403" cy="3429024"/>
          </a:xfrm>
          <a:prstGeom prst="rect">
            <a:avLst/>
          </a:prstGeom>
          <a:noFill/>
        </p:spPr>
      </p:pic>
      <p:pic>
        <p:nvPicPr>
          <p:cNvPr id="32772" name="Picture 4" descr="http://kniga-diva.ru/img/goods/485/377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428868"/>
            <a:ext cx="2500330" cy="3468202"/>
          </a:xfrm>
          <a:prstGeom prst="rect">
            <a:avLst/>
          </a:prstGeom>
          <a:noFill/>
        </p:spPr>
      </p:pic>
      <p:pic>
        <p:nvPicPr>
          <p:cNvPr id="32774" name="Picture 6" descr="http://books.iqbuy.ru/img/books/9785/77/97/04/69/9785779704694-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1882" y="2357429"/>
            <a:ext cx="2626398" cy="357190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28775"/>
            <a:ext cx="7786688" cy="26638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6600" b="1" smtClean="0">
                <a:solidFill>
                  <a:srgbClr val="0070C0"/>
                </a:solidFill>
              </a:rPr>
              <a:t>СПАСИБО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6600" b="1" smtClean="0">
                <a:solidFill>
                  <a:srgbClr val="0070C0"/>
                </a:solidFill>
              </a:rPr>
              <a:t> ЗА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6600" b="1" smtClean="0">
                <a:solidFill>
                  <a:srgbClr val="0070C0"/>
                </a:solidFill>
              </a:rPr>
              <a:t> ВНИМАНИЕ!</a:t>
            </a:r>
          </a:p>
        </p:txBody>
      </p:sp>
      <p:pic>
        <p:nvPicPr>
          <p:cNvPr id="18435" name="Picture 3" descr="C:\Users\Венера\Desktop\картинки оформит\img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121150"/>
            <a:ext cx="24495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C:\Users\Венера\Desktop\картинки оформит\img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2322513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/>
          </p:cNvSpPr>
          <p:nvPr>
            <p:ph type="title" idx="4294967295"/>
          </p:nvPr>
        </p:nvSpPr>
        <p:spPr>
          <a:xfrm>
            <a:off x="323850" y="549275"/>
            <a:ext cx="8640763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                                                                    </a:t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Именно с логического мышления начинается формирование мировоззрения ребенка;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процессе развития логического мышления у ребенка формируются умения рассуждать, делать умозаключения в соответствии с законами логики, построение причинно-следственных связей;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Овладение логическими формами мышления в дошкольном возрасте способствует развитию умственных способностей, что необходимо для успешного  перехода детей к школьному обучению.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dirty="0" smtClean="0"/>
          </a:p>
        </p:txBody>
      </p:sp>
      <p:pic>
        <p:nvPicPr>
          <p:cNvPr id="4099" name="Picture 3" descr="C:\Users\Венера\Desktop\картинки оформит\1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354513"/>
            <a:ext cx="326707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860663" y="2582856"/>
            <a:ext cx="321471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Логические игры и задания развивают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1143000"/>
            <a:ext cx="1928813" cy="1271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МЫШЛЕНИЕ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9000" y="714375"/>
            <a:ext cx="2000250" cy="1271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ВНИМАНИЕ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72225" y="1196975"/>
            <a:ext cx="2071688" cy="1214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ПАМЯТЬ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4143375"/>
            <a:ext cx="2071687" cy="1200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ВООБРАЖЕНИЕ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14688" y="5286375"/>
            <a:ext cx="2571750" cy="1200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СПОСОБНОСТЬ К ТВОРЧЕСТВУ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72250" y="4357688"/>
            <a:ext cx="1771650" cy="1200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РЕЧЬ</a:t>
            </a:r>
          </a:p>
        </p:txBody>
      </p:sp>
      <p:cxnSp>
        <p:nvCxnSpPr>
          <p:cNvPr id="5129" name="Прямая соединительная линия 14"/>
          <p:cNvCxnSpPr>
            <a:cxnSpLocks noChangeShapeType="1"/>
            <a:stCxn id="7" idx="2"/>
            <a:endCxn id="5" idx="0"/>
          </p:cNvCxnSpPr>
          <p:nvPr/>
        </p:nvCxnSpPr>
        <p:spPr bwMode="auto">
          <a:xfrm>
            <a:off x="4429125" y="1998663"/>
            <a:ext cx="39688" cy="566737"/>
          </a:xfrm>
          <a:prstGeom prst="line">
            <a:avLst/>
          </a:prstGeom>
          <a:noFill/>
          <a:ln w="9525" algn="ctr">
            <a:solidFill>
              <a:srgbClr val="06509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5786438" y="2500313"/>
            <a:ext cx="57150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5857875" y="3857625"/>
            <a:ext cx="714375" cy="500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484438" y="2492375"/>
            <a:ext cx="828675" cy="404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428875" y="3857625"/>
            <a:ext cx="642938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4" name="Прямая соединительная линия 31"/>
          <p:cNvCxnSpPr>
            <a:cxnSpLocks noChangeShapeType="1"/>
            <a:stCxn id="5" idx="4"/>
            <a:endCxn id="10" idx="0"/>
          </p:cNvCxnSpPr>
          <p:nvPr/>
        </p:nvCxnSpPr>
        <p:spPr bwMode="auto">
          <a:xfrm>
            <a:off x="4464050" y="4357688"/>
            <a:ext cx="36513" cy="915987"/>
          </a:xfrm>
          <a:prstGeom prst="line">
            <a:avLst/>
          </a:prstGeom>
          <a:noFill/>
          <a:ln w="9525" algn="ctr">
            <a:solidFill>
              <a:srgbClr val="06509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Grp="1"/>
          </p:cNvSpPr>
          <p:nvPr>
            <p:ph type="body" idx="4294967295"/>
          </p:nvPr>
        </p:nvSpPr>
        <p:spPr>
          <a:xfrm>
            <a:off x="468313" y="908050"/>
            <a:ext cx="8229600" cy="5416550"/>
          </a:xfrm>
          <a:noFill/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– развитие познавательных и логических способностей.</a:t>
            </a:r>
          </a:p>
          <a:p>
            <a:pPr>
              <a:buFont typeface="Wingdings 2" pitchFamily="18" charset="2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Формировать</a:t>
            </a:r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 способность детей к анализу и синтезу.</a:t>
            </a:r>
          </a:p>
          <a:p>
            <a:r>
              <a:rPr lang="ru-RU" sz="2400" u="sng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образное логическое  мышление, произвольное внимание.</a:t>
            </a:r>
            <a:endParaRPr lang="ru-RU" sz="2400" u="sng" dirty="0" smtClean="0">
              <a:solidFill>
                <a:srgbClr val="0B52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Развивать у детей</a:t>
            </a:r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: речь(умение рассуждать, доказывать),познавательные интересы, творческое воображение.</a:t>
            </a:r>
          </a:p>
          <a:p>
            <a:r>
              <a:rPr lang="ru-RU" sz="2400" b="1" u="sng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: коммуникативные навыки, стремления к преодолению трудностей, уверенности в себе, желание вовремя придти на помощь сверстникам.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620713"/>
            <a:ext cx="8229600" cy="5184775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endParaRPr lang="ru-RU" sz="2800" u="sng" dirty="0" smtClean="0">
              <a:latin typeface="Arial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28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Участвуют в проекте: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Дети,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Воспитатели,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Специалисты,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долгосрочный, групповой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pic>
        <p:nvPicPr>
          <p:cNvPr id="7171" name="Picture 3" descr="C:\Users\Венера\Desktop\картинки оформит\img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963" y="4508500"/>
            <a:ext cx="275590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461405" cy="3730636"/>
          </a:xfrm>
        </p:spPr>
        <p:txBody>
          <a:bodyPr/>
          <a:lstStyle/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Усвоение детьми приёмов анализа, синтеза, сравнения, классификации, умение устанавливать определённой последовательности некоторых событий.</a:t>
            </a:r>
          </a:p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Выработка устойчивого интереса к развивающим играм. </a:t>
            </a:r>
          </a:p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Повышение степени активности совместной деятельности.</a:t>
            </a:r>
          </a:p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Высказывание суждения, доказательства. Это достаточно сложная речевая деятельность, но очень необходима.</a:t>
            </a:r>
          </a:p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Обогащение предметно-пространственной среды в группе.</a:t>
            </a:r>
          </a:p>
          <a:p>
            <a:r>
              <a:rPr lang="ru-RU" sz="2400" dirty="0" smtClean="0">
                <a:solidFill>
                  <a:srgbClr val="0B5293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педагогической культуры родителей.</a:t>
            </a:r>
          </a:p>
          <a:p>
            <a:endParaRPr lang="ru-RU" sz="1700" dirty="0" smtClean="0"/>
          </a:p>
        </p:txBody>
      </p:sp>
      <p:pic>
        <p:nvPicPr>
          <p:cNvPr id="8196" name="Picture 4" descr="C:\Users\Венера\Desktop\картинки оформит\img1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43703" y="4725114"/>
            <a:ext cx="2143140" cy="213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836613"/>
            <a:ext cx="8229600" cy="54879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этап – организационно-подготовительный:</a:t>
            </a:r>
          </a:p>
          <a:p>
            <a:pPr algn="ctr">
              <a:buFont typeface="Wingdings 2" pitchFamily="18" charset="2"/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Изучение методической литературы, работа с родителями, создание предметно-развивающей среды, составление перспективного планирования.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714620"/>
            <a:ext cx="454091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14620"/>
            <a:ext cx="4213132" cy="3738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07950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465637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Знакомство родителей с содержанием работы по программе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Привлечение родителей к пополнению игрового материала по развитию логического мышления.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Ширма «Речевые игры по дороге домой»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Консультация «Чтобы чётко говорить надо с пальцами дружить»</a:t>
            </a:r>
          </a:p>
          <a:p>
            <a:endParaRPr lang="ru-RU" sz="2400" b="1" dirty="0" smtClean="0">
              <a:solidFill>
                <a:srgbClr val="0B5293"/>
              </a:solidFill>
              <a:latin typeface="Times New Roman" pitchFamily="18" charset="0"/>
            </a:endParaRPr>
          </a:p>
        </p:txBody>
      </p:sp>
      <p:pic>
        <p:nvPicPr>
          <p:cNvPr id="10244" name="Picture 2" descr="C:\Лена\famil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256"/>
            <a:ext cx="4000528" cy="225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361942"/>
            <a:ext cx="3926446" cy="221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B5293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5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512888"/>
          </a:xfrm>
        </p:spPr>
        <p:txBody>
          <a:bodyPr/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Результаты работы с детьми по формированию логического мышления </a:t>
            </a:r>
            <a:br>
              <a:rPr lang="ru-RU" sz="3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2015-2016 учебный год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85720" y="2143116"/>
          <a:ext cx="4000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857752" y="2143116"/>
          <a:ext cx="4000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Поток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2299</TotalTime>
  <Words>570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ПРОЕКТ Развитие логического мышления у детей дошкольного возраста через игровую деятельность.</vt:lpstr>
      <vt:lpstr>                                                                          Актуальность: Именно с логического мышления начинается формирование мировоззрения ребенка; В процессе развития логического мышления у ребенка формируются умения рассуждать, делать умозаключения в соответствии с законами логики, построение причинно-следственных связей; Овладение логическими формами мышления в дошкольном возрасте способствует развитию умственных способностей, что необходимо для успешного  перехода детей к школьному обучению. </vt:lpstr>
      <vt:lpstr>Слайд 3</vt:lpstr>
      <vt:lpstr>Слайд 4</vt:lpstr>
      <vt:lpstr>Слайд 5</vt:lpstr>
      <vt:lpstr>Ожидаемые результаты:</vt:lpstr>
      <vt:lpstr>Слайд 7</vt:lpstr>
      <vt:lpstr>Работа с родителями:</vt:lpstr>
      <vt:lpstr>Результаты работы с детьми по формированию логического мышления  2015-2016 учебный год</vt:lpstr>
      <vt:lpstr>Средства, развивающие логическое мышление:</vt:lpstr>
      <vt:lpstr>Настольно – печатные игры:  лото, домино, разрезные картинки дают возможность систематизировать знания детей о растениях, животных, явлениях природы. Большое влияние они оказывают на развитие логического мышления дошкольников, развивают способность быстро, мобильно использовать имеющиеся знания в новой ситуации. </vt:lpstr>
      <vt:lpstr>Слайд 12</vt:lpstr>
      <vt:lpstr>Слайд 13</vt:lpstr>
      <vt:lpstr>Словесные игры проводятся с целью закрепления, обобщения, систематизации имеющихся у детей представлений о мире природы. Они являются эффективным средством развития внимания, памяти, сообразительности дошкольников, хорошо развивают речь детей. </vt:lpstr>
      <vt:lpstr>Заключение: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логического мышления старших дошкольников.</dc:title>
  <dc:creator>Игорь</dc:creator>
  <cp:lastModifiedBy>Дом</cp:lastModifiedBy>
  <cp:revision>197</cp:revision>
  <dcterms:created xsi:type="dcterms:W3CDTF">2010-05-24T19:25:02Z</dcterms:created>
  <dcterms:modified xsi:type="dcterms:W3CDTF">2016-11-04T19:12:41Z</dcterms:modified>
</cp:coreProperties>
</file>